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84" r:id="rId5"/>
    <p:sldId id="379" r:id="rId6"/>
    <p:sldId id="385" r:id="rId7"/>
    <p:sldId id="386" r:id="rId8"/>
    <p:sldId id="388" r:id="rId9"/>
    <p:sldId id="387" r:id="rId10"/>
    <p:sldId id="390" r:id="rId11"/>
    <p:sldId id="389" r:id="rId12"/>
  </p:sldIdLst>
  <p:sldSz cx="12192000" cy="6858000"/>
  <p:notesSz cx="9388475" cy="7102475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ICIADORES DE SLIDES" id="{ACC24B29-0CC7-491A-A98A-CF7CBDBE501E}">
          <p14:sldIdLst>
            <p14:sldId id="384"/>
            <p14:sldId id="379"/>
            <p14:sldId id="385"/>
            <p14:sldId id="386"/>
            <p14:sldId id="388"/>
            <p14:sldId id="387"/>
            <p14:sldId id="390"/>
            <p14:sldId id="3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DC5924"/>
    <a:srgbClr val="B7472A"/>
    <a:srgbClr val="000000"/>
    <a:srgbClr val="75D1FF"/>
    <a:srgbClr val="11161C"/>
    <a:srgbClr val="7F7F7F"/>
    <a:srgbClr val="F2F2F2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4972" autoAdjust="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/>
    </p:cSldViewPr>
  </p:slideViewPr>
  <p:outlineViewPr>
    <p:cViewPr>
      <p:scale>
        <a:sx n="33" d="100"/>
        <a:sy n="33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3162"/>
    </p:cViewPr>
  </p:sorterViewPr>
  <p:notesViewPr>
    <p:cSldViewPr snapToGrid="0">
      <p:cViewPr varScale="1">
        <p:scale>
          <a:sx n="110" d="100"/>
          <a:sy n="110" d="100"/>
        </p:scale>
        <p:origin x="24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9D3714C2-3F62-4B20-A7DF-46FEEB0C93F7}" type="datetime1">
              <a:rPr lang="pt-BR" smtClean="0"/>
              <a:t>16/03/2025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DBAA5490-FD59-4087-AC7E-016E8A412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1092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0E9FCB2-5126-4E0F-9B12-AE3B29F802A3}" type="datetime1">
              <a:rPr lang="pt-BR" smtClean="0"/>
              <a:pPr/>
              <a:t>16/03/2025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4CBCEA92-F142-4D57-B507-37BDAF44710C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0202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/>
              <a:t>Para usar este slide de animação de título com uma nova imagem, basta 1) mover a forma semitransparente superior para o lado, 2) excluir a imagem do espaço reservado, 3) clicar no ícone da imagem para adicionar uma nova imagem, 4) mover a forma semitransparente de volta à posição original, 5) atualizar o texto no slide. </a:t>
            </a:r>
          </a:p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82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46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41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76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171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2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20367-2F61-112F-84DA-B28013AD0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>
            <a:extLst>
              <a:ext uri="{FF2B5EF4-FFF2-40B4-BE49-F238E27FC236}">
                <a16:creationId xmlns:a16="http://schemas.microsoft.com/office/drawing/2014/main" id="{F4DE0947-4E23-7AAF-67E6-79EE8822B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5AAEAB7-0D3B-DB5E-9EE3-D499C1D97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0DF55474-A258-D184-61FA-B816725D4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16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/>
              <a:t>Para usar este slide de animação de título com uma nova imagem, basta 1) mover a forma semitransparente superior para o lado, 2) excluir a imagem do espaço reservado, 3) clicar no ícone da imagem para adicionar uma nova imagem, 4) mover a forma semitransparente de volta à posição original, 5) atualizar o texto no slide. </a:t>
            </a:r>
          </a:p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71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://www.nealanalytics.com/neal-creative/templates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ealanalytics.com/neal-creative/templates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ÍTULO OU TRANS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219939" y="2240230"/>
            <a:ext cx="9107555" cy="2308324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pt-BR" noProof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30104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o explicativ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: Forma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1830245"/>
          </a:xfrm>
        </p:spPr>
        <p:txBody>
          <a:bodyPr wrap="square" lIns="146304" rIns="146304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293687" y="3436331"/>
            <a:ext cx="2286000" cy="1802032"/>
          </a:xfrm>
        </p:spPr>
        <p:txBody>
          <a:bodyPr lIns="182880" tIns="146304" rIns="182880" rtlCol="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12" name="Espaço Reservado para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266101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502834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1" name="Espaço Reservado para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395677" y="3436331"/>
            <a:ext cx="2286000" cy="1802032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5" name="Espaço Reservado para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9763006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3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588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, 5 Pilares de texto me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04800" y="2598127"/>
            <a:ext cx="3714704" cy="2805896"/>
          </a:xfrm>
        </p:spPr>
        <p:txBody>
          <a:bodyPr lIns="91440" rIns="91440" rtlCol="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Conteúdo 2"/>
          <p:cNvSpPr>
            <a:spLocks noGrp="1"/>
          </p:cNvSpPr>
          <p:nvPr>
            <p:ph idx="14" hasCustomPrompt="1"/>
          </p:nvPr>
        </p:nvSpPr>
        <p:spPr>
          <a:xfrm>
            <a:off x="4168631" y="2598127"/>
            <a:ext cx="3840480" cy="3806170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Segundo nível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Terceiro nível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Quarto nível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Quinto nível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5" hasCustomPrompt="1"/>
          </p:nvPr>
        </p:nvSpPr>
        <p:spPr>
          <a:xfrm>
            <a:off x="8158238" y="2598127"/>
            <a:ext cx="3773077" cy="3806170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Segundo nível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Terceiro nível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Quarto nível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Quinto nível</a:t>
            </a:r>
          </a:p>
        </p:txBody>
      </p:sp>
      <p:sp>
        <p:nvSpPr>
          <p:cNvPr id="11" name="Forma livre: Forma 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978729"/>
          </a:xfrm>
        </p:spPr>
        <p:txBody>
          <a:bodyPr rtlCol="0"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2879003" y="419100"/>
            <a:ext cx="9084398" cy="1870769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7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5386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, 5 Pilares de texto me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68658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4" hasCustomPrompt="1"/>
          </p:nvPr>
        </p:nvSpPr>
        <p:spPr>
          <a:xfrm>
            <a:off x="2483635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5" hasCustomPrompt="1"/>
          </p:nvPr>
        </p:nvSpPr>
        <p:spPr>
          <a:xfrm>
            <a:off x="4898612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6" hasCustomPrompt="1"/>
          </p:nvPr>
        </p:nvSpPr>
        <p:spPr>
          <a:xfrm>
            <a:off x="7313589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9728566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2" name="Retângulo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Retângulo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 rtlCol="0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#</a:t>
            </a:r>
          </a:p>
        </p:txBody>
      </p:sp>
      <p:sp>
        <p:nvSpPr>
          <p:cNvPr id="19" name="Espaço Reservado para Conteúdo 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pt-BR" noProof="0"/>
              <a:t>#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pt-BR" noProof="0"/>
              <a:t>#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pt-BR" noProof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491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0-50 Layout de Foto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imagens ou ficar online em...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8050"/>
            <a:ext cx="6129304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9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6519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yout de Foto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1802836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5AE1514C-5E56-4738-A1FF-4B1CFD2A3E36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096000" cy="3092641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12" name="Espaço reservado para o número do slide 7" hidden="1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4997E989-D798-4C62-8E93-3D2D613C2488}" type="slidenum">
              <a:rPr lang="en-US" smtClean="0">
                <a:solidFill>
                  <a:schemeClr val="bg1"/>
                </a:solidFill>
              </a:rPr>
              <a:pPr rtl="0"/>
              <a:t>‹nº›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5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0-50 Layout de Foto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9304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554163"/>
            <a:ext cx="6129304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8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8823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4443" y="3425619"/>
            <a:ext cx="6097555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9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6094443" y="1554163"/>
            <a:ext cx="6097556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11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982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180534" y="3429000"/>
            <a:ext cx="6011466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6180534" y="1554163"/>
            <a:ext cx="57912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12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176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0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138266" y="3457545"/>
            <a:ext cx="6053733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50/50 layout de fotos</a:t>
            </a:r>
          </a:p>
        </p:txBody>
      </p:sp>
      <p:sp>
        <p:nvSpPr>
          <p:cNvPr id="9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2888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107099"/>
            <a:ext cx="6096000" cy="2643801"/>
          </a:xfrm>
        </p:spPr>
        <p:txBody>
          <a:bodyPr rtlCol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9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060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DE SEÇÃO com nú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vre: Forma 18"/>
          <p:cNvSpPr/>
          <p:nvPr userDrawn="1"/>
        </p:nvSpPr>
        <p:spPr>
          <a:xfrm>
            <a:off x="3803737" y="-65233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Espaço Reservado para Rodapé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rt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22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627351"/>
          </a:xfrm>
        </p:spPr>
        <p:txBody>
          <a:bodyPr rtlCol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/>
              <a:t>Adicionar o Título da Seção Aqui</a:t>
            </a:r>
          </a:p>
          <a:p>
            <a:pPr lvl="1" rtl="0"/>
            <a:r>
              <a:rPr lang="pt-BR" noProof="0"/>
              <a:t>1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424732"/>
          </a:xfrm>
        </p:spPr>
        <p:txBody>
          <a:bodyPr lIns="457200" rIns="45720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Adicione uma breve frase resumida aqui sobre o título/instrução acima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rtlCol="0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4187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rtlCol="0" anchor="ctr" anchorCtr="0">
            <a:noAutofit/>
          </a:bodyPr>
          <a:lstStyle>
            <a:lvl1pPr algn="r">
              <a:defRPr baseline="0"/>
            </a:lvl1pPr>
          </a:lstStyle>
          <a:p>
            <a:pPr rtl="0"/>
            <a:r>
              <a:rPr lang="pt-BR" noProof="0"/>
              <a:t>Imagem de Sangramento Total</a:t>
            </a:r>
          </a:p>
        </p:txBody>
      </p:sp>
      <p:sp>
        <p:nvSpPr>
          <p:cNvPr id="7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429000"/>
            <a:ext cx="5960269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Título</a:t>
            </a:r>
          </a:p>
        </p:txBody>
      </p:sp>
      <p:sp>
        <p:nvSpPr>
          <p:cNvPr id="13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8914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explicativ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11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6919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lIns="9144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2529923"/>
          </a:xfrm>
          <a:prstGeom prst="rect">
            <a:avLst/>
          </a:prstGeom>
        </p:spPr>
        <p:txBody>
          <a:bodyPr rtlCol="0"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pt-BR" noProof="0"/>
              <a:t>CLIQUE PARA EDITAR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757130"/>
          </a:xfrm>
        </p:spPr>
        <p:txBody>
          <a:bodyPr rtlCol="0"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pt-BR" noProof="0"/>
              <a:t>EDITAR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73567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 branc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066954" cy="6858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558395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9364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87" y="-21143"/>
            <a:ext cx="12191998" cy="6851649"/>
          </a:xfrm>
          <a:prstGeom prst="rect">
            <a:avLst/>
          </a:prstGeom>
        </p:spPr>
      </p:pic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6" name="Caixa de Texto 5">
            <a:hlinkClick r:id="rId3"/>
            <a:extLst>
              <a:ext uri="{FF2B5EF4-FFF2-40B4-BE49-F238E27FC236}">
                <a16:creationId xmlns:a16="http://schemas.microsoft.com/office/drawing/2014/main" id="{FC5E276D-531E-45A9-B450-EFEC62CDC8DF}"/>
              </a:ext>
            </a:extLst>
          </p:cNvPr>
          <p:cNvSpPr txBox="1"/>
          <p:nvPr userDrawn="1"/>
        </p:nvSpPr>
        <p:spPr>
          <a:xfrm>
            <a:off x="4961284" y="93791"/>
            <a:ext cx="2269433" cy="316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50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| clique e </a:t>
            </a:r>
            <a:r>
              <a:rPr lang="pt-BR" sz="1050" b="1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Saiba mais</a:t>
            </a:r>
          </a:p>
        </p:txBody>
      </p:sp>
      <p:sp>
        <p:nvSpPr>
          <p:cNvPr id="7" name="Caixa de Texto 6">
            <a:hlinkClick r:id="rId4"/>
          </p:cNvPr>
          <p:cNvSpPr txBox="1"/>
          <p:nvPr userDrawn="1"/>
        </p:nvSpPr>
        <p:spPr>
          <a:xfrm>
            <a:off x="0" y="6548363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noProof="0">
                <a:solidFill>
                  <a:schemeClr val="tx1"/>
                </a:solidFill>
              </a:rPr>
              <a:t>Neal Creative </a:t>
            </a:r>
            <a:r>
              <a:rPr lang="pt-BR" sz="9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pt-BR" sz="1000" noProof="0">
                <a:solidFill>
                  <a:schemeClr val="tx1"/>
                </a:solidFill>
              </a:rPr>
              <a:t> </a:t>
            </a:r>
            <a:endParaRPr lang="pt-BR" sz="1000" b="1" noProof="0">
              <a:solidFill>
                <a:schemeClr val="tx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F273A61-5610-4355-89F3-7C90515BFCC9}"/>
              </a:ext>
            </a:extLst>
          </p:cNvPr>
          <p:cNvGrpSpPr/>
          <p:nvPr userDrawn="1"/>
        </p:nvGrpSpPr>
        <p:grpSpPr>
          <a:xfrm>
            <a:off x="5976075" y="3634505"/>
            <a:ext cx="2037394" cy="1798732"/>
            <a:chOff x="5976075" y="3634505"/>
            <a:chExt cx="2037394" cy="1798732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6900" y="4142336"/>
              <a:ext cx="829070" cy="1290901"/>
            </a:xfrm>
            <a:prstGeom prst="rect">
              <a:avLst/>
            </a:prstGeom>
          </p:spPr>
        </p:pic>
        <p:sp>
          <p:nvSpPr>
            <p:cNvPr id="10" name="Caixa de Texto 9">
              <a:extLst>
                <a:ext uri="{FF2B5EF4-FFF2-40B4-BE49-F238E27FC236}">
                  <a16:creationId xmlns:a16="http://schemas.microsoft.com/office/drawing/2014/main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203739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pt-BR" sz="900" noProof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DICA</a:t>
              </a:r>
              <a:r>
                <a:rPr lang="pt-BR" sz="9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use a paleta de c</a:t>
              </a:r>
              <a:r>
                <a:rPr lang="pt-BR" sz="900" noProof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ores interna com verde e amarelo para textos explicativos e destaques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556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OU TRANS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219939" y="2240230"/>
            <a:ext cx="9107555" cy="2308324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pt-BR" noProof="0"/>
              <a:t>CLIQUE PARA EDITAR O TÍTULO</a:t>
            </a:r>
          </a:p>
        </p:txBody>
      </p:sp>
      <p:sp>
        <p:nvSpPr>
          <p:cNvPr id="8" name="Caixa de Texto 7">
            <a:hlinkClick r:id="rId2"/>
            <a:extLst>
              <a:ext uri="{FF2B5EF4-FFF2-40B4-BE49-F238E27FC236}">
                <a16:creationId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noProof="0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pt-BR" sz="900" kern="1200" noProof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pt-BR" sz="1000" noProof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pt-BR" sz="1000" b="1" noProof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0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o explicativ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2" name="Caixa de texto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2466220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| clique e </a:t>
            </a:r>
            <a:r>
              <a:rPr lang="pt-BR" sz="11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Saiba mais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1089529"/>
          </a:xfrm>
        </p:spPr>
        <p:txBody>
          <a:bodyPr rtlCol="0"/>
          <a:lstStyle/>
          <a:p>
            <a:pPr rtl="0"/>
            <a:r>
              <a:rPr lang="pt-BR" noProof="0"/>
              <a:t>CLIQUE PARA EDITAR O ESTILO DO TÍTULO MESTRE</a:t>
            </a:r>
          </a:p>
        </p:txBody>
      </p:sp>
      <p:sp>
        <p:nvSpPr>
          <p:cNvPr id="11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Caixa de texto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noProof="0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pt-BR" sz="900" kern="1200" noProof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pt-BR" sz="1000" noProof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pt-BR" sz="1000" b="1" noProof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4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DE SEÇÃO DE BASE DE ROS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448777" y="2768599"/>
            <a:ext cx="5208335" cy="1261884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</a:t>
            </a:r>
          </a:p>
        </p:txBody>
      </p:sp>
      <p:sp>
        <p:nvSpPr>
          <p:cNvPr id="9" name="pontos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7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ção de citação escura com RECUO À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pt-BR" noProof="0"/>
              <a:t>“CITAÇÃO.”</a:t>
            </a:r>
          </a:p>
          <a:p>
            <a:pPr lvl="1" rtl="0"/>
            <a:r>
              <a:rPr lang="pt-BR" noProof="0"/>
              <a:t> NEGRITO</a:t>
            </a:r>
          </a:p>
        </p:txBody>
      </p:sp>
      <p:sp>
        <p:nvSpPr>
          <p:cNvPr id="7" name="Forma livre: Forma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 noProof="0"/>
              <a:t>— Nome e Empresa/Fonte vai aqui</a:t>
            </a:r>
          </a:p>
        </p:txBody>
      </p:sp>
    </p:spTree>
    <p:extLst>
      <p:ext uri="{BB962C8B-B14F-4D97-AF65-F5344CB8AC3E}">
        <p14:creationId xmlns:p14="http://schemas.microsoft.com/office/powerpoint/2010/main" val="326628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ção de citação escura CENTRALI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pt-BR" noProof="0"/>
              <a:t>“CITAÇÃO.”</a:t>
            </a:r>
          </a:p>
          <a:p>
            <a:pPr lvl="1" rtl="0"/>
            <a:r>
              <a:rPr lang="pt-BR" noProof="0"/>
              <a:t>NEGRITO</a:t>
            </a:r>
          </a:p>
        </p:txBody>
      </p:sp>
      <p:sp>
        <p:nvSpPr>
          <p:cNvPr id="7" name="Forma livre: Forma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 noProof="0"/>
              <a:t>— Nome e Empresa/Fonte vai aqui</a:t>
            </a:r>
          </a:p>
        </p:txBody>
      </p:sp>
    </p:spTree>
    <p:extLst>
      <p:ext uri="{BB962C8B-B14F-4D97-AF65-F5344CB8AC3E}">
        <p14:creationId xmlns:p14="http://schemas.microsoft.com/office/powerpoint/2010/main" val="303163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pção de citação escura com RECUO À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pt-BR" noProof="0"/>
              <a:t>“CITAÇÃO.”</a:t>
            </a:r>
          </a:p>
          <a:p>
            <a:pPr lvl="1" rtl="0"/>
            <a:r>
              <a:rPr lang="pt-BR" noProof="0"/>
              <a:t> NEGRITO</a:t>
            </a:r>
          </a:p>
        </p:txBody>
      </p:sp>
      <p:sp>
        <p:nvSpPr>
          <p:cNvPr id="7" name="Forma livre: Forma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 noProof="0"/>
              <a:t>— Nome e Empresa/Fonte vai aqui</a:t>
            </a:r>
          </a:p>
        </p:txBody>
      </p:sp>
    </p:spTree>
    <p:extLst>
      <p:ext uri="{BB962C8B-B14F-4D97-AF65-F5344CB8AC3E}">
        <p14:creationId xmlns:p14="http://schemas.microsoft.com/office/powerpoint/2010/main" val="207573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ção de citação clara CENTRALI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BR" sz="11500" noProof="0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pt-BR" sz="2800" noProof="0">
              <a:solidFill>
                <a:schemeClr val="accent4"/>
              </a:solidFill>
            </a:endParaRPr>
          </a:p>
        </p:txBody>
      </p:sp>
      <p:sp>
        <p:nvSpPr>
          <p:cNvPr id="5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 noProof="0"/>
              <a:t>— Nome e Empresa/Fonte vai aqui</a:t>
            </a:r>
          </a:p>
        </p:txBody>
      </p:sp>
      <p:sp>
        <p:nvSpPr>
          <p:cNvPr id="6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 rtl="0"/>
            <a:r>
              <a:rPr lang="pt-BR" noProof="0"/>
              <a:t>“CITAÇÃO.”</a:t>
            </a:r>
          </a:p>
          <a:p>
            <a:pPr lvl="1" rtl="0"/>
            <a:r>
              <a:rPr lang="pt-BR" noProof="0"/>
              <a:t>NEGRITO</a:t>
            </a:r>
          </a:p>
        </p:txBody>
      </p:sp>
      <p:sp>
        <p:nvSpPr>
          <p:cNvPr id="7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6092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explicativo escur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19100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12" name="Espaço Reservado para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599498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3" name="Espaço Reservado para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779896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292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o explicativ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: Forma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1643527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19100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AE1514C-5E56-4738-A1FF-4B1CFD2A3E36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12" name="Espaço Reservado para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7329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3" name="Espaço Reservado para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975558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606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ítulo 3"/>
          <p:cNvSpPr>
            <a:spLocks noGrp="1"/>
          </p:cNvSpPr>
          <p:nvPr>
            <p:ph type="title"/>
          </p:nvPr>
        </p:nvSpPr>
        <p:spPr>
          <a:xfrm>
            <a:off x="304800" y="419100"/>
            <a:ext cx="11658600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rtl="0"/>
            <a:r>
              <a:rPr lang="pt-BR" noProof="0"/>
              <a:t>Clique para editar o estilo do título Mestre</a:t>
            </a:r>
          </a:p>
        </p:txBody>
      </p:sp>
      <p:sp>
        <p:nvSpPr>
          <p:cNvPr id="8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6051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12" r:id="rId2"/>
    <p:sldLayoutId id="2147483672" r:id="rId3"/>
    <p:sldLayoutId id="2147483749" r:id="rId4"/>
    <p:sldLayoutId id="2147483750" r:id="rId5"/>
    <p:sldLayoutId id="2147483752" r:id="rId6"/>
    <p:sldLayoutId id="2147483674" r:id="rId7"/>
    <p:sldLayoutId id="2147483720" r:id="rId8"/>
    <p:sldLayoutId id="2147483721" r:id="rId9"/>
    <p:sldLayoutId id="2147483732" r:id="rId10"/>
    <p:sldLayoutId id="2147483730" r:id="rId11"/>
    <p:sldLayoutId id="2147483716" r:id="rId12"/>
    <p:sldLayoutId id="2147483735" r:id="rId13"/>
    <p:sldLayoutId id="2147483700" r:id="rId14"/>
    <p:sldLayoutId id="2147483734" r:id="rId15"/>
    <p:sldLayoutId id="2147483701" r:id="rId16"/>
    <p:sldLayoutId id="2147483736" r:id="rId17"/>
    <p:sldLayoutId id="2147483733" r:id="rId18"/>
    <p:sldLayoutId id="2147483741" r:id="rId19"/>
    <p:sldLayoutId id="2147483727" r:id="rId20"/>
    <p:sldLayoutId id="2147483719" r:id="rId21"/>
    <p:sldLayoutId id="2147483655" r:id="rId22"/>
    <p:sldLayoutId id="2147483748" r:id="rId23"/>
    <p:sldLayoutId id="2147483753" r:id="rId24"/>
    <p:sldLayoutId id="2147483747" r:id="rId25"/>
    <p:sldLayoutId id="2147483745" r:id="rId26"/>
    <p:sldLayoutId id="214748373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pc="300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32D83BF-0536-1690-550D-1FE953360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69" y="42348"/>
            <a:ext cx="7693462" cy="681565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42348"/>
            <a:ext cx="12192000" cy="6858000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4" name="Oval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38227" y="3777775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67021" y="3777775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7634" y="3777775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ítulo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pt-BR" sz="8800" spc="-3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754474" y="2548152"/>
            <a:ext cx="10038483" cy="1169551"/>
          </a:xfrm>
        </p:spPr>
        <p:txBody>
          <a:bodyPr rtlCol="0"/>
          <a:lstStyle/>
          <a:p>
            <a:pPr algn="ctr" rtl="0">
              <a:lnSpc>
                <a:spcPct val="100000"/>
              </a:lnSpc>
            </a:pPr>
            <a:r>
              <a:rPr lang="pt-BR" sz="35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CÍRCULO DE CONSTRUÇÃO DE PAZ NA ESCOLA PROMOVIDOS POR PROFISSIONAIS DA SAÚDE</a:t>
            </a:r>
            <a:endParaRPr lang="pt-BR" sz="35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/>
          </p:nvPr>
        </p:nvSpPr>
        <p:spPr>
          <a:xfrm>
            <a:off x="1330036" y="3982983"/>
            <a:ext cx="9290338" cy="577081"/>
          </a:xfrm>
        </p:spPr>
        <p:txBody>
          <a:bodyPr rtlCol="0"/>
          <a:lstStyle/>
          <a:p>
            <a:pPr rtl="0"/>
            <a:r>
              <a:rPr lang="pt-BR" sz="3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Sirlei A. Marino Moretti</a:t>
            </a:r>
          </a:p>
        </p:txBody>
      </p:sp>
      <p:sp>
        <p:nvSpPr>
          <p:cNvPr id="3" name="Espaço Reservado para o Número do Slide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pt-BR" smtClean="0"/>
              <a:t>1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43" y="-757263"/>
            <a:ext cx="4619767" cy="4143916"/>
          </a:xfrm>
          <a:prstGeom prst="rect">
            <a:avLst/>
          </a:prstGeom>
        </p:spPr>
      </p:pic>
      <p:sp>
        <p:nvSpPr>
          <p:cNvPr id="18" name="Espaço Reservado para Texto 7"/>
          <p:cNvSpPr txBox="1">
            <a:spLocks/>
          </p:cNvSpPr>
          <p:nvPr/>
        </p:nvSpPr>
        <p:spPr>
          <a:xfrm>
            <a:off x="-12888" y="6197821"/>
            <a:ext cx="11980333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São José do Rio Claro - MT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FA1D8E1-0263-C6EB-E173-AFCB4F327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69" y="69617"/>
            <a:ext cx="6188526" cy="15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5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2903DA5-C31A-7587-4AA1-F7D5C54B75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99920" y="-29369"/>
            <a:ext cx="9161991" cy="6871493"/>
          </a:xfrm>
          <a:prstGeom prst="rect">
            <a:avLst/>
          </a:prstGeom>
        </p:spPr>
      </p:pic>
      <p:sp>
        <p:nvSpPr>
          <p:cNvPr id="18" name="Espaço Reservado para Texto 17"/>
          <p:cNvSpPr>
            <a:spLocks noGrp="1"/>
          </p:cNvSpPr>
          <p:nvPr>
            <p:ph type="body" sz="quarter" idx="13"/>
          </p:nvPr>
        </p:nvSpPr>
        <p:spPr>
          <a:xfrm>
            <a:off x="493337" y="1384010"/>
            <a:ext cx="11158194" cy="4048416"/>
          </a:xfrm>
        </p:spPr>
        <p:txBody>
          <a:bodyPr rtlCol="0"/>
          <a:lstStyle/>
          <a:p>
            <a:pPr indent="0" algn="ctr" rtl="0">
              <a:lnSpc>
                <a:spcPct val="150000"/>
              </a:lnSpc>
            </a:pPr>
            <a:r>
              <a:rPr lang="pt-BR" sz="3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CÍRCULO DE CONSTRUÇÃO DE PAZ É UM PROCESSO DE DIÁLOGO QUE VISA CRIAR UM ESPAÇO SEGURO PARA DISCUTIR QUESTÕES DELICADAS E COMPLEXAS, PROMOVENDO A MELHORIA DAS RELAÇÕES E A RESOLUÇÃO DE CONFLITOS. </a:t>
            </a:r>
            <a:endParaRPr lang="pt-BR" sz="35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ço Reservado para o Número do Slide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2</a:t>
            </a:fld>
            <a:endParaRPr lang="pt-BR"/>
          </a:p>
        </p:txBody>
      </p:sp>
      <p:sp>
        <p:nvSpPr>
          <p:cNvPr id="9" name="Caixa de texto 8"/>
          <p:cNvSpPr txBox="1"/>
          <p:nvPr/>
        </p:nvSpPr>
        <p:spPr>
          <a:xfrm>
            <a:off x="794933" y="96667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pt-BR" sz="28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Espaço Reservado para Image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10518448" y="30397"/>
            <a:ext cx="1899920" cy="1171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7465B19-24B0-CE46-1FDE-659E4C9A7C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84" t="14624" b="21924"/>
          <a:stretch/>
        </p:blipFill>
        <p:spPr>
          <a:xfrm>
            <a:off x="0" y="5615958"/>
            <a:ext cx="5059766" cy="12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0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974E632-9CB2-16E9-043C-AF458150AC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8" name="Espaço Reservado para Texto 17"/>
          <p:cNvSpPr>
            <a:spLocks noGrp="1"/>
          </p:cNvSpPr>
          <p:nvPr>
            <p:ph type="body" sz="quarter" idx="13"/>
          </p:nvPr>
        </p:nvSpPr>
        <p:spPr>
          <a:xfrm>
            <a:off x="493337" y="1281923"/>
            <a:ext cx="11158194" cy="3151632"/>
          </a:xfrm>
        </p:spPr>
        <p:txBody>
          <a:bodyPr rtlCol="0"/>
          <a:lstStyle/>
          <a:p>
            <a:pPr indent="0" algn="ctr" rtl="0">
              <a:lnSpc>
                <a:spcPct val="100000"/>
              </a:lnSpc>
            </a:pPr>
            <a:r>
              <a:rPr lang="pt-BR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PROBLEMA:</a:t>
            </a: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indent="0" algn="ctr" rtl="0">
              <a:lnSpc>
                <a:spcPct val="100000"/>
              </a:lnSpc>
            </a:pPr>
            <a:endParaRPr lang="pt-BR" sz="35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3275" indent="-571500" algn="ctr" rtl="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CRESCENTE NÚMERO DE ATENDIMENTOS PSICOLÓGICOS DE CRIANÇAS E ADOLESCENTES</a:t>
            </a:r>
          </a:p>
        </p:txBody>
      </p:sp>
      <p:sp>
        <p:nvSpPr>
          <p:cNvPr id="2" name="Espaço Reservado para o Número do Slide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3</a:t>
            </a:fld>
            <a:endParaRPr lang="pt-BR"/>
          </a:p>
        </p:txBody>
      </p:sp>
      <p:sp>
        <p:nvSpPr>
          <p:cNvPr id="9" name="Caixa de texto 8"/>
          <p:cNvSpPr txBox="1"/>
          <p:nvPr/>
        </p:nvSpPr>
        <p:spPr>
          <a:xfrm>
            <a:off x="614804" y="186260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pt-BR" sz="28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Espaço Reservado para Image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10429875" y="110138"/>
            <a:ext cx="1899920" cy="11717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CA9E2FB-C3C8-1232-1E60-EAF3ADA2C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70512"/>
            <a:ext cx="5851259" cy="14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846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/>
          <p:cNvSpPr>
            <a:spLocks noGrp="1"/>
          </p:cNvSpPr>
          <p:nvPr>
            <p:ph type="body" sz="quarter" idx="13"/>
          </p:nvPr>
        </p:nvSpPr>
        <p:spPr>
          <a:xfrm>
            <a:off x="516903" y="461500"/>
            <a:ext cx="11158194" cy="6186950"/>
          </a:xfrm>
        </p:spPr>
        <p:txBody>
          <a:bodyPr rtlCol="0"/>
          <a:lstStyle/>
          <a:p>
            <a:pPr indent="0" algn="ctr" rtl="0">
              <a:lnSpc>
                <a:spcPct val="100000"/>
              </a:lnSpc>
            </a:pP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ESTRATÉGIA: </a:t>
            </a:r>
          </a:p>
          <a:p>
            <a:pPr indent="0" algn="ctr" rtl="0">
              <a:lnSpc>
                <a:spcPct val="100000"/>
              </a:lnSpc>
            </a:pPr>
            <a:endParaRPr lang="pt-BR" sz="15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 algn="ctr" rtl="0">
              <a:lnSpc>
                <a:spcPct val="150000"/>
              </a:lnSpc>
            </a:pP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FORMAÇÃO DE FACILITADORES ENTRE OS PROFISSIONAIS DA SAÚDE, EM PARCERIA COM O TRIBUNAL DE JUSTIÇA DO ESTADO DE MATO GROSSO, POR MEIO DO NÚCLEO GESTOR DA JUSTIÇA RESTAURATIVA (NUGJUR), PARA REALIZAR CÍRCULOS DE CONTRUÇÃO DE PAZ NAS ESCOLAS E CONTRIBUIR COM OS SERVIÇOS DA REDE DE ATENÇÃO PSICOSSOCIAL DO MUNICÍPIO DE SÃO JOSÉ DO RIO CLARO-MT.</a:t>
            </a:r>
          </a:p>
        </p:txBody>
      </p:sp>
      <p:sp>
        <p:nvSpPr>
          <p:cNvPr id="2" name="Espaço Reservado para o Número do Slide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4</a:t>
            </a:fld>
            <a:endParaRPr lang="pt-BR"/>
          </a:p>
        </p:txBody>
      </p:sp>
      <p:sp>
        <p:nvSpPr>
          <p:cNvPr id="9" name="Caixa de texto 8"/>
          <p:cNvSpPr txBox="1"/>
          <p:nvPr/>
        </p:nvSpPr>
        <p:spPr>
          <a:xfrm>
            <a:off x="1112688" y="243410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pt-BR" sz="28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Espaço Reservado para 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0" y="5686215"/>
            <a:ext cx="1899920" cy="11717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46F0D2E-D6B2-30E9-4E81-144E2BCA8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575" y="26987"/>
            <a:ext cx="41864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0674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4F65D23-2DF3-0778-F825-9EBE19E8EA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071813" y="0"/>
            <a:ext cx="5972175" cy="6858000"/>
          </a:xfrm>
          <a:prstGeom prst="rect">
            <a:avLst/>
          </a:prstGeom>
        </p:spPr>
      </p:pic>
      <p:sp>
        <p:nvSpPr>
          <p:cNvPr id="18" name="Espaço Reservado para Texto 17"/>
          <p:cNvSpPr>
            <a:spLocks noGrp="1"/>
          </p:cNvSpPr>
          <p:nvPr>
            <p:ph type="body" sz="quarter" idx="13"/>
          </p:nvPr>
        </p:nvSpPr>
        <p:spPr>
          <a:xfrm>
            <a:off x="493337" y="357188"/>
            <a:ext cx="11158194" cy="5329027"/>
          </a:xfrm>
        </p:spPr>
        <p:txBody>
          <a:bodyPr rtlCol="0"/>
          <a:lstStyle/>
          <a:p>
            <a:pPr indent="0" algn="ctr" rtl="0">
              <a:lnSpc>
                <a:spcPct val="100000"/>
              </a:lnSpc>
            </a:pP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OBJETIVO: </a:t>
            </a:r>
          </a:p>
          <a:p>
            <a:pPr indent="0" algn="ctr" rtl="0">
              <a:lnSpc>
                <a:spcPct val="100000"/>
              </a:lnSpc>
            </a:pPr>
            <a:endParaRPr lang="pt-BR" sz="3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 algn="ctr" rtl="0">
              <a:lnSpc>
                <a:spcPct val="150000"/>
              </a:lnSpc>
            </a:pP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FORTALECER A REDE DE ATENÇÃO PSICOSSOCIAL PARA PROMOÇÃO DA CULTURA DA PAZ NAS ESCOLAS E CONTRIBUIR COM ESTRATÉGIAS DE PREVENÇÃO DA VIOLÊNCIA ESCOLAR E DE PROMOÇÃO DA SAÚDE MENTAL DOS EDUCANDOS POR MEIO DOS CÍRCULOS DE CONSTRUÇÃO DE PAZ.</a:t>
            </a:r>
          </a:p>
        </p:txBody>
      </p:sp>
      <p:sp>
        <p:nvSpPr>
          <p:cNvPr id="2" name="Espaço Reservado para o Número do Slide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5</a:t>
            </a:fld>
            <a:endParaRPr lang="pt-BR"/>
          </a:p>
        </p:txBody>
      </p:sp>
      <p:sp>
        <p:nvSpPr>
          <p:cNvPr id="9" name="Caixa de texto 8"/>
          <p:cNvSpPr txBox="1"/>
          <p:nvPr/>
        </p:nvSpPr>
        <p:spPr>
          <a:xfrm>
            <a:off x="1112688" y="243410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pt-BR" sz="28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Espaço Reservado para Image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10272654" y="26987"/>
            <a:ext cx="1899920" cy="1171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7E384B-E89B-5314-FA86-2C240DD56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706" y="5647066"/>
            <a:ext cx="506011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9094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/>
          <p:cNvSpPr>
            <a:spLocks noGrp="1"/>
          </p:cNvSpPr>
          <p:nvPr>
            <p:ph type="body" sz="quarter" idx="13"/>
          </p:nvPr>
        </p:nvSpPr>
        <p:spPr>
          <a:xfrm>
            <a:off x="493337" y="651165"/>
            <a:ext cx="11158194" cy="5375562"/>
          </a:xfrm>
        </p:spPr>
        <p:txBody>
          <a:bodyPr rtlCol="0"/>
          <a:lstStyle/>
          <a:p>
            <a:pPr indent="0" algn="ctr" rtl="0">
              <a:lnSpc>
                <a:spcPct val="100000"/>
              </a:lnSpc>
            </a:pPr>
            <a:r>
              <a:rPr lang="pt-BR" sz="3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METODOLOGIA:</a:t>
            </a:r>
          </a:p>
          <a:p>
            <a:pPr indent="0" rtl="0">
              <a:lnSpc>
                <a:spcPct val="100000"/>
              </a:lnSpc>
            </a:pPr>
            <a:endParaRPr lang="pt-BR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8975" indent="-457200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BR" sz="25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PLANEJAMENTO DOS CÍRCULOS DE CONSTRUÇÃO DE PAZ CONSIDEROU AS ESPECIFICIDADES DE CADA ESCOLA.</a:t>
            </a:r>
          </a:p>
          <a:p>
            <a:pPr marL="688975" indent="-457200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BR" sz="25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CÍRCULOS OCORRERAM EM ESCOLAS ESTADUAIS DE ENSINO MÉDIO, TANTO EM ÁREAS URBANAS QUANTO RURAIS, COM TURMAS DE 15 ALUNOS DE 13 A 15 ANOS.</a:t>
            </a:r>
          </a:p>
          <a:p>
            <a:pPr marL="688975" indent="-457200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BR" sz="25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ATIVIDADES FORAM REALIZADAS EM SALAS RESERVADAS, CRIANDO UM AMBIENTE SEGURO E PROPÍCIO AO DIÁLOGO, COM OS PARTICIPANTES SENTADOS EM CADEIRAS, SIMBOLIZANDO A IGUALDADE.</a:t>
            </a:r>
          </a:p>
          <a:p>
            <a:pPr marL="688975" indent="-457200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BR" sz="25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CENTRO DO CÍRCULO, UM TAPETE COM OBJETOS RELACIONADOS AO TEMA PROPORCIONAVA CONFORTO VISUAL PARA OS PARTICIPANTES QUE NÃO SE SENTISSEM À VONTADE EM MANTER CONTATO VISUAL DIRETO. 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2" name="Espaço Reservado para o Número do Slide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6</a:t>
            </a:fld>
            <a:endParaRPr lang="pt-BR"/>
          </a:p>
        </p:txBody>
      </p:sp>
      <p:sp>
        <p:nvSpPr>
          <p:cNvPr id="9" name="Caixa de texto 8"/>
          <p:cNvSpPr txBox="1"/>
          <p:nvPr/>
        </p:nvSpPr>
        <p:spPr>
          <a:xfrm>
            <a:off x="1112688" y="243410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pt-BR" sz="28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Espaço Reservado para 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10292080" y="34972"/>
            <a:ext cx="1899920" cy="1171785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FC262A4D-8F77-F102-337D-E3871AA021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397AE5-7714-C311-ED4F-6469AF3C1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33974"/>
            <a:ext cx="4383314" cy="12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743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D075-8483-BCE3-DD48-3C3023112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4229B997-A59F-0004-E92D-22DA9E968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982" y="26987"/>
            <a:ext cx="11975956" cy="6587603"/>
          </a:xfrm>
        </p:spPr>
        <p:txBody>
          <a:bodyPr rtlCol="0"/>
          <a:lstStyle/>
          <a:p>
            <a:pPr indent="0" algn="ctr" rtl="0">
              <a:lnSpc>
                <a:spcPct val="100000"/>
              </a:lnSpc>
            </a:pPr>
            <a:r>
              <a:rPr lang="pt-BR" sz="3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RESULTADOS E CONCLUSÃO:</a:t>
            </a:r>
          </a:p>
          <a:p>
            <a:pPr indent="0" rtl="0">
              <a:lnSpc>
                <a:spcPct val="100000"/>
              </a:lnSpc>
            </a:pPr>
            <a:endParaRPr lang="pt-BR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8975" indent="-457200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BR" sz="27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PARTICIPANTES DEMONSTRARAM ENGAJAMENTO E DESENVOLVERAM HABILIDADES DE CONSCIÊNCIA E INTELIGÊNCIA EMOCIONAL.</a:t>
            </a:r>
          </a:p>
          <a:p>
            <a:pPr marL="688975" indent="-457200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BR" sz="27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RECONHECERAM SUAS EMOÇÕES E APRENDERAM ESTRATÉGIAS PARA LIDAR COM DESAFIOS.</a:t>
            </a:r>
          </a:p>
          <a:p>
            <a:pPr marL="688975" indent="-457200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BR" sz="27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IMPACTO POSITIVO NAS RELAÇÕES INTERPESSOAIS, CRIANDO UM AMBIENTE MAIS SAUDÁVEL E RESPEITOSO NAS ESCOLAS.</a:t>
            </a:r>
          </a:p>
          <a:p>
            <a:pPr marL="688975" indent="-457200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BR" sz="27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DESENVOLVIMENTO DE HABILIDADES SOCIOEMOCIONAIS, COMO EMPATIA, AUTORREGULAÇÃO E RESOLUÇÃO PACÍFICA DE CONFLITOS.</a:t>
            </a:r>
          </a:p>
          <a:p>
            <a:pPr marL="688975" indent="-457200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BR" sz="27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CÍRCULOS DE CONSTRUÇÃO DE PAZ SÃO EFICAZES NO FORTALECIMENTO DA SAÚDE MENTAL DOS ALUNOS E NA PREVENÇÃO DA VIOLÊNCIA ESCOLAR.</a:t>
            </a:r>
            <a:endParaRPr lang="pt-BR" sz="2700" dirty="0">
              <a:solidFill>
                <a:schemeClr val="tx1"/>
              </a:solidFill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57D67DF6-5CA4-947B-46C5-C96675C9F5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7</a:t>
            </a:fld>
            <a:endParaRPr lang="pt-BR"/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0D547A1E-85C4-2C6D-2B65-70CC7CC60572}"/>
              </a:ext>
            </a:extLst>
          </p:cNvPr>
          <p:cNvSpPr txBox="1"/>
          <p:nvPr/>
        </p:nvSpPr>
        <p:spPr>
          <a:xfrm>
            <a:off x="1112688" y="243410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pt-BR" sz="28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Espaço Reservado para Imagem 4">
            <a:extLst>
              <a:ext uri="{FF2B5EF4-FFF2-40B4-BE49-F238E27FC236}">
                <a16:creationId xmlns:a16="http://schemas.microsoft.com/office/drawing/2014/main" id="{BF35BBC5-6C56-78A7-4B00-DB0959CB06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10087429" y="26987"/>
            <a:ext cx="2104571" cy="14953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0735EA3-5114-F012-3B54-362AE0C17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810" y="5700466"/>
            <a:ext cx="506011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2234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38227" y="3777775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67021" y="3777775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7634" y="3777775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ítulo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pt-BR" sz="8800" spc="-3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3" name="Espaço Reservado para o Número do Slide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pt-BR" smtClean="0"/>
              <a:t>8</a:t>
            </a:fld>
            <a:endParaRPr lang="pt-BR"/>
          </a:p>
        </p:txBody>
      </p:sp>
      <p:sp>
        <p:nvSpPr>
          <p:cNvPr id="17" name="Título 2"/>
          <p:cNvSpPr txBox="1">
            <a:spLocks/>
          </p:cNvSpPr>
          <p:nvPr/>
        </p:nvSpPr>
        <p:spPr>
          <a:xfrm>
            <a:off x="493933" y="1937902"/>
            <a:ext cx="5037900" cy="251607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algn="ctr"/>
            <a:endParaRPr lang="pt-BR" sz="35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pt-BR" sz="3500" dirty="0">
                <a:solidFill>
                  <a:schemeClr val="accent6">
                    <a:lumMod val="75000"/>
                  </a:schemeClr>
                </a:solidFill>
              </a:rPr>
              <a:t>CÍRCULOS NÃO SÃO TERAPIA, MAS POSSUEM UM PODER TERAPÊUTICO! </a:t>
            </a:r>
          </a:p>
        </p:txBody>
      </p:sp>
      <p:sp>
        <p:nvSpPr>
          <p:cNvPr id="20" name="Título 6">
            <a:extLst>
              <a:ext uri="{FF2B5EF4-FFF2-40B4-BE49-F238E27FC236}">
                <a16:creationId xmlns:a16="http://schemas.microsoft.com/office/drawing/2014/main" id="{34BDD74C-5263-464C-AA3C-D945D23978FF}"/>
              </a:ext>
            </a:extLst>
          </p:cNvPr>
          <p:cNvSpPr txBox="1">
            <a:spLocks/>
          </p:cNvSpPr>
          <p:nvPr/>
        </p:nvSpPr>
        <p:spPr>
          <a:xfrm>
            <a:off x="2222453" y="5328222"/>
            <a:ext cx="3624262" cy="499466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pt-BR" sz="30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OBRIGADA!</a:t>
            </a:r>
          </a:p>
        </p:txBody>
      </p:sp>
      <p:pic>
        <p:nvPicPr>
          <p:cNvPr id="22" name="Espaço Reservado para 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-35414" y="5588925"/>
            <a:ext cx="1899920" cy="1171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566F2B1-CBAF-71E5-E0BB-7BE99415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5643562" y="0"/>
            <a:ext cx="6548437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57DBE55-CEE8-39BC-A822-499079426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40" y="170110"/>
            <a:ext cx="506011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Storybuilding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8384578_TF16401425" id="{2F6EDBBF-45A6-4ED7-A58B-60E1212A733D}" vid="{E28B2232-43BB-4B18-BC9D-5BA03EA6341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2E6351-E64A-42DD-A554-7DF75222212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1C2FF92-1ACE-4D23-9586-85906FF02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0CA71C-6B24-463C-853F-076A02E27C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Apresentações Poderosas</Template>
  <TotalTime>134</TotalTime>
  <Words>522</Words>
  <Application>Microsoft Office PowerPoint</Application>
  <PresentationFormat>Widescreen</PresentationFormat>
  <Paragraphs>47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9" baseType="lpstr">
      <vt:lpstr>Arial</vt:lpstr>
      <vt:lpstr>Arial Black</vt:lpstr>
      <vt:lpstr>Arial Rounded MT Bold</vt:lpstr>
      <vt:lpstr>Calibri</vt:lpstr>
      <vt:lpstr>Courier New</vt:lpstr>
      <vt:lpstr>Segoe UI</vt:lpstr>
      <vt:lpstr>Segoe UI Black</vt:lpstr>
      <vt:lpstr>Segoe UI Semibold</vt:lpstr>
      <vt:lpstr>Segoe UI Semilight</vt:lpstr>
      <vt:lpstr>Wingdings</vt:lpstr>
      <vt:lpstr>Storybuilding Neal Creative</vt:lpstr>
      <vt:lpstr>CÍRCULO DE CONSTRUÇÃO DE PAZ NA ESCOLA PROMOVIDOS POR PROFISSIONAIS DA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Prof. André Portugal</dc:creator>
  <cp:keywords/>
  <dc:description/>
  <cp:lastModifiedBy>André Luiz Portugal</cp:lastModifiedBy>
  <cp:revision>16</cp:revision>
  <dcterms:created xsi:type="dcterms:W3CDTF">2025-03-12T14:37:22Z</dcterms:created>
  <dcterms:modified xsi:type="dcterms:W3CDTF">2025-03-16T14:30:18Z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