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60" r:id="rId4"/>
    <p:sldId id="286" r:id="rId5"/>
    <p:sldId id="297" r:id="rId6"/>
    <p:sldId id="299" r:id="rId7"/>
    <p:sldId id="309" r:id="rId8"/>
    <p:sldId id="300" r:id="rId9"/>
    <p:sldId id="301" r:id="rId10"/>
    <p:sldId id="305" r:id="rId11"/>
    <p:sldId id="307" r:id="rId12"/>
    <p:sldId id="308" r:id="rId13"/>
    <p:sldId id="310" r:id="rId14"/>
    <p:sldId id="293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rawline" panose="020B0604020202020204" charset="0"/>
      <p:regular r:id="rId18"/>
      <p:bold r:id="rId19"/>
      <p:italic r:id="rId20"/>
      <p:boldItalic r:id="rId21"/>
    </p:embeddedFont>
    <p:embeddedFont>
      <p:font typeface="Impact" panose="020B0806030902050204" pitchFamily="34" charset="0"/>
      <p:regular r:id="rId22"/>
    </p:embeddedFont>
    <p:embeddedFont>
      <p:font typeface="Montserrat Black" panose="020B0604020202020204" charset="0"/>
      <p:bold r:id="rId23"/>
      <p:boldItalic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  <p:embeddedFont>
      <p:font typeface="Montserrat ExtraBold" panose="020B0604020202020204" charset="0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0000"/>
    <a:srgbClr val="002D7E"/>
    <a:srgbClr val="3A68D4"/>
    <a:srgbClr val="163DFF"/>
    <a:srgbClr val="00D000"/>
    <a:srgbClr val="FFFFFF"/>
    <a:srgbClr val="FFD401"/>
    <a:srgbClr val="EDEDED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283372-C1EB-4168-9034-A63787855418}" type="doc">
      <dgm:prSet loTypeId="urn:microsoft.com/office/officeart/2005/8/layout/chevron1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D4BE2971-6C68-4BAB-956F-CC4A185DC8A6}">
      <dgm:prSet phldrT="[Texto]"/>
      <dgm:spPr/>
      <dgm:t>
        <a:bodyPr/>
        <a:lstStyle/>
        <a:p>
          <a:r>
            <a:rPr lang="pt-BR" dirty="0"/>
            <a:t>Ação Preparatória</a:t>
          </a:r>
        </a:p>
      </dgm:t>
    </dgm:pt>
    <dgm:pt modelId="{C10DA805-C8D7-4643-A207-0D89F4D3F3EA}" type="parTrans" cxnId="{FCAC2276-C161-4625-87D0-151A96FFFAE5}">
      <dgm:prSet/>
      <dgm:spPr/>
      <dgm:t>
        <a:bodyPr/>
        <a:lstStyle/>
        <a:p>
          <a:endParaRPr lang="pt-BR"/>
        </a:p>
      </dgm:t>
    </dgm:pt>
    <dgm:pt modelId="{7B9579C1-1FB8-4415-B5CD-0BC55624160E}" type="sibTrans" cxnId="{FCAC2276-C161-4625-87D0-151A96FFFAE5}">
      <dgm:prSet/>
      <dgm:spPr/>
      <dgm:t>
        <a:bodyPr/>
        <a:lstStyle/>
        <a:p>
          <a:endParaRPr lang="pt-BR"/>
        </a:p>
      </dgm:t>
    </dgm:pt>
    <dgm:pt modelId="{E9F7D3B9-7D61-4949-AAA2-3824494FC65C}">
      <dgm:prSet phldrT="[Texto]"/>
      <dgm:spPr/>
      <dgm:t>
        <a:bodyPr/>
        <a:lstStyle/>
        <a:p>
          <a:r>
            <a:rPr lang="pt-BR" dirty="0"/>
            <a:t>Início da Execução</a:t>
          </a:r>
        </a:p>
      </dgm:t>
    </dgm:pt>
    <dgm:pt modelId="{EF744D6A-ED73-4D3D-91ED-484C10C32405}" type="parTrans" cxnId="{13981768-28EB-464D-A343-09F8F538168C}">
      <dgm:prSet/>
      <dgm:spPr/>
      <dgm:t>
        <a:bodyPr/>
        <a:lstStyle/>
        <a:p>
          <a:endParaRPr lang="pt-BR"/>
        </a:p>
      </dgm:t>
    </dgm:pt>
    <dgm:pt modelId="{85E1A41F-239F-4AFB-907C-176FC2B53789}" type="sibTrans" cxnId="{13981768-28EB-464D-A343-09F8F538168C}">
      <dgm:prSet/>
      <dgm:spPr/>
      <dgm:t>
        <a:bodyPr/>
        <a:lstStyle/>
        <a:p>
          <a:endParaRPr lang="pt-BR"/>
        </a:p>
      </dgm:t>
    </dgm:pt>
    <dgm:pt modelId="{9BCA7DF8-77D8-492F-A21A-5C321012950C}">
      <dgm:prSet phldrT="[Texto]"/>
      <dgm:spPr/>
      <dgm:t>
        <a:bodyPr/>
        <a:lstStyle/>
        <a:p>
          <a:r>
            <a:rPr lang="pt-BR" dirty="0"/>
            <a:t>Execução e Conclusão</a:t>
          </a:r>
        </a:p>
      </dgm:t>
    </dgm:pt>
    <dgm:pt modelId="{C79FE441-BD53-4410-807E-3DB67915EF3A}" type="parTrans" cxnId="{B326B74A-723E-495B-840E-0CB125F31D8A}">
      <dgm:prSet/>
      <dgm:spPr/>
      <dgm:t>
        <a:bodyPr/>
        <a:lstStyle/>
        <a:p>
          <a:endParaRPr lang="pt-BR"/>
        </a:p>
      </dgm:t>
    </dgm:pt>
    <dgm:pt modelId="{58F3235F-213A-400C-813E-56D5C06B21DD}" type="sibTrans" cxnId="{B326B74A-723E-495B-840E-0CB125F31D8A}">
      <dgm:prSet/>
      <dgm:spPr/>
      <dgm:t>
        <a:bodyPr/>
        <a:lstStyle/>
        <a:p>
          <a:endParaRPr lang="pt-BR"/>
        </a:p>
      </dgm:t>
    </dgm:pt>
    <dgm:pt modelId="{30A00CCF-196B-403E-B405-7559048DD97E}">
      <dgm:prSet phldrT="[Texto]"/>
      <dgm:spPr/>
      <dgm:t>
        <a:bodyPr/>
        <a:lstStyle/>
        <a:p>
          <a:r>
            <a:rPr lang="pt-BR" dirty="0"/>
            <a:t>Entrada Em Funcionamento</a:t>
          </a:r>
        </a:p>
      </dgm:t>
    </dgm:pt>
    <dgm:pt modelId="{700B4EE9-39A2-4F0E-8251-36C8AD0FDEC4}" type="parTrans" cxnId="{DAFF0FB9-DB25-4560-B020-AC83131C6260}">
      <dgm:prSet/>
      <dgm:spPr/>
      <dgm:t>
        <a:bodyPr/>
        <a:lstStyle/>
        <a:p>
          <a:endParaRPr lang="pt-BR"/>
        </a:p>
      </dgm:t>
    </dgm:pt>
    <dgm:pt modelId="{0B382CCF-165D-4C3B-BE85-197A2D810E5F}" type="sibTrans" cxnId="{DAFF0FB9-DB25-4560-B020-AC83131C6260}">
      <dgm:prSet/>
      <dgm:spPr/>
      <dgm:t>
        <a:bodyPr/>
        <a:lstStyle/>
        <a:p>
          <a:endParaRPr lang="pt-BR"/>
        </a:p>
      </dgm:t>
    </dgm:pt>
    <dgm:pt modelId="{9AF00605-164C-4571-B7FF-9B8A2A985C9A}" type="pres">
      <dgm:prSet presAssocID="{81283372-C1EB-4168-9034-A637878554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F595205-C701-4B8E-B49E-4B173669C5E7}" type="pres">
      <dgm:prSet presAssocID="{D4BE2971-6C68-4BAB-956F-CC4A185DC8A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6FDCEF-A712-42C1-AF83-70E1C61DEB9B}" type="pres">
      <dgm:prSet presAssocID="{7B9579C1-1FB8-4415-B5CD-0BC55624160E}" presName="parTxOnlySpace" presStyleCnt="0"/>
      <dgm:spPr/>
    </dgm:pt>
    <dgm:pt modelId="{D853790B-2222-4444-999B-BEEB45E216A1}" type="pres">
      <dgm:prSet presAssocID="{E9F7D3B9-7D61-4949-AAA2-3824494FC65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7A8E94-CF6F-4A68-9B42-C1F65A2B35F0}" type="pres">
      <dgm:prSet presAssocID="{85E1A41F-239F-4AFB-907C-176FC2B53789}" presName="parTxOnlySpace" presStyleCnt="0"/>
      <dgm:spPr/>
    </dgm:pt>
    <dgm:pt modelId="{9AD0D459-D79D-492C-806C-922FBDCB9BB8}" type="pres">
      <dgm:prSet presAssocID="{9BCA7DF8-77D8-492F-A21A-5C321012950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09A22C-CD8E-4900-A0E0-157D89816C5F}" type="pres">
      <dgm:prSet presAssocID="{58F3235F-213A-400C-813E-56D5C06B21DD}" presName="parTxOnlySpace" presStyleCnt="0"/>
      <dgm:spPr/>
    </dgm:pt>
    <dgm:pt modelId="{E727372A-39C2-4792-A4F1-14F668E6F0BC}" type="pres">
      <dgm:prSet presAssocID="{30A00CCF-196B-403E-B405-7559048DD97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2252671-BB9D-40B1-9D27-05E6836CD3FC}" type="presOf" srcId="{81283372-C1EB-4168-9034-A63787855418}" destId="{9AF00605-164C-4571-B7FF-9B8A2A985C9A}" srcOrd="0" destOrd="0" presId="urn:microsoft.com/office/officeart/2005/8/layout/chevron1"/>
    <dgm:cxn modelId="{B326B74A-723E-495B-840E-0CB125F31D8A}" srcId="{81283372-C1EB-4168-9034-A63787855418}" destId="{9BCA7DF8-77D8-492F-A21A-5C321012950C}" srcOrd="2" destOrd="0" parTransId="{C79FE441-BD53-4410-807E-3DB67915EF3A}" sibTransId="{58F3235F-213A-400C-813E-56D5C06B21DD}"/>
    <dgm:cxn modelId="{FCAC2276-C161-4625-87D0-151A96FFFAE5}" srcId="{81283372-C1EB-4168-9034-A63787855418}" destId="{D4BE2971-6C68-4BAB-956F-CC4A185DC8A6}" srcOrd="0" destOrd="0" parTransId="{C10DA805-C8D7-4643-A207-0D89F4D3F3EA}" sibTransId="{7B9579C1-1FB8-4415-B5CD-0BC55624160E}"/>
    <dgm:cxn modelId="{DD593424-2A66-4D55-BA97-CFF863B9AEB1}" type="presOf" srcId="{E9F7D3B9-7D61-4949-AAA2-3824494FC65C}" destId="{D853790B-2222-4444-999B-BEEB45E216A1}" srcOrd="0" destOrd="0" presId="urn:microsoft.com/office/officeart/2005/8/layout/chevron1"/>
    <dgm:cxn modelId="{E2F80C3C-FFE1-461F-AB21-12BD5B87EB26}" type="presOf" srcId="{9BCA7DF8-77D8-492F-A21A-5C321012950C}" destId="{9AD0D459-D79D-492C-806C-922FBDCB9BB8}" srcOrd="0" destOrd="0" presId="urn:microsoft.com/office/officeart/2005/8/layout/chevron1"/>
    <dgm:cxn modelId="{14DE35A5-4DF7-40CE-A22B-CB0653BE0CAD}" type="presOf" srcId="{30A00CCF-196B-403E-B405-7559048DD97E}" destId="{E727372A-39C2-4792-A4F1-14F668E6F0BC}" srcOrd="0" destOrd="0" presId="urn:microsoft.com/office/officeart/2005/8/layout/chevron1"/>
    <dgm:cxn modelId="{13981768-28EB-464D-A343-09F8F538168C}" srcId="{81283372-C1EB-4168-9034-A63787855418}" destId="{E9F7D3B9-7D61-4949-AAA2-3824494FC65C}" srcOrd="1" destOrd="0" parTransId="{EF744D6A-ED73-4D3D-91ED-484C10C32405}" sibTransId="{85E1A41F-239F-4AFB-907C-176FC2B53789}"/>
    <dgm:cxn modelId="{22AE153B-AF93-4E51-B826-2868FECAAFBA}" type="presOf" srcId="{D4BE2971-6C68-4BAB-956F-CC4A185DC8A6}" destId="{6F595205-C701-4B8E-B49E-4B173669C5E7}" srcOrd="0" destOrd="0" presId="urn:microsoft.com/office/officeart/2005/8/layout/chevron1"/>
    <dgm:cxn modelId="{DAFF0FB9-DB25-4560-B020-AC83131C6260}" srcId="{81283372-C1EB-4168-9034-A63787855418}" destId="{30A00CCF-196B-403E-B405-7559048DD97E}" srcOrd="3" destOrd="0" parTransId="{700B4EE9-39A2-4F0E-8251-36C8AD0FDEC4}" sibTransId="{0B382CCF-165D-4C3B-BE85-197A2D810E5F}"/>
    <dgm:cxn modelId="{7701CD4C-31F9-407B-A9AB-0FEAD174958B}" type="presParOf" srcId="{9AF00605-164C-4571-B7FF-9B8A2A985C9A}" destId="{6F595205-C701-4B8E-B49E-4B173669C5E7}" srcOrd="0" destOrd="0" presId="urn:microsoft.com/office/officeart/2005/8/layout/chevron1"/>
    <dgm:cxn modelId="{171421E5-5DA2-4635-865A-FAC7924D1A38}" type="presParOf" srcId="{9AF00605-164C-4571-B7FF-9B8A2A985C9A}" destId="{C36FDCEF-A712-42C1-AF83-70E1C61DEB9B}" srcOrd="1" destOrd="0" presId="urn:microsoft.com/office/officeart/2005/8/layout/chevron1"/>
    <dgm:cxn modelId="{07D537DB-5891-49F9-B00B-BC1CA724DFB7}" type="presParOf" srcId="{9AF00605-164C-4571-B7FF-9B8A2A985C9A}" destId="{D853790B-2222-4444-999B-BEEB45E216A1}" srcOrd="2" destOrd="0" presId="urn:microsoft.com/office/officeart/2005/8/layout/chevron1"/>
    <dgm:cxn modelId="{C904A55F-1020-4CC6-8A4C-9DC882A35B39}" type="presParOf" srcId="{9AF00605-164C-4571-B7FF-9B8A2A985C9A}" destId="{197A8E94-CF6F-4A68-9B42-C1F65A2B35F0}" srcOrd="3" destOrd="0" presId="urn:microsoft.com/office/officeart/2005/8/layout/chevron1"/>
    <dgm:cxn modelId="{9177B536-7CAE-4444-BCDA-67B0C460B37D}" type="presParOf" srcId="{9AF00605-164C-4571-B7FF-9B8A2A985C9A}" destId="{9AD0D459-D79D-492C-806C-922FBDCB9BB8}" srcOrd="4" destOrd="0" presId="urn:microsoft.com/office/officeart/2005/8/layout/chevron1"/>
    <dgm:cxn modelId="{EF25203E-618A-4EF9-B695-9B5846349A28}" type="presParOf" srcId="{9AF00605-164C-4571-B7FF-9B8A2A985C9A}" destId="{2609A22C-CD8E-4900-A0E0-157D89816C5F}" srcOrd="5" destOrd="0" presId="urn:microsoft.com/office/officeart/2005/8/layout/chevron1"/>
    <dgm:cxn modelId="{5B50D363-CD39-451D-9FC5-C63600701111}" type="presParOf" srcId="{9AF00605-164C-4571-B7FF-9B8A2A985C9A}" destId="{E727372A-39C2-4792-A4F1-14F668E6F0B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95205-C701-4B8E-B49E-4B173669C5E7}">
      <dsp:nvSpPr>
        <dsp:cNvPr id="0" name=""/>
        <dsp:cNvSpPr/>
      </dsp:nvSpPr>
      <dsp:spPr>
        <a:xfrm>
          <a:off x="3911" y="0"/>
          <a:ext cx="2277017" cy="689741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Ação Preparatória</a:t>
          </a:r>
        </a:p>
      </dsp:txBody>
      <dsp:txXfrm>
        <a:off x="348782" y="0"/>
        <a:ext cx="1587276" cy="689741"/>
      </dsp:txXfrm>
    </dsp:sp>
    <dsp:sp modelId="{D853790B-2222-4444-999B-BEEB45E216A1}">
      <dsp:nvSpPr>
        <dsp:cNvPr id="0" name=""/>
        <dsp:cNvSpPr/>
      </dsp:nvSpPr>
      <dsp:spPr>
        <a:xfrm>
          <a:off x="2053227" y="0"/>
          <a:ext cx="2277017" cy="689741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16428"/>
                <a:satOff val="-2085"/>
                <a:lumOff val="88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16428"/>
                <a:satOff val="-2085"/>
                <a:lumOff val="88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16428"/>
                <a:satOff val="-2085"/>
                <a:lumOff val="88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Início da Execução</a:t>
          </a:r>
        </a:p>
      </dsp:txBody>
      <dsp:txXfrm>
        <a:off x="2398098" y="0"/>
        <a:ext cx="1587276" cy="689741"/>
      </dsp:txXfrm>
    </dsp:sp>
    <dsp:sp modelId="{9AD0D459-D79D-492C-806C-922FBDCB9BB8}">
      <dsp:nvSpPr>
        <dsp:cNvPr id="0" name=""/>
        <dsp:cNvSpPr/>
      </dsp:nvSpPr>
      <dsp:spPr>
        <a:xfrm>
          <a:off x="4102543" y="0"/>
          <a:ext cx="2277017" cy="689741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32855"/>
                <a:satOff val="-4171"/>
                <a:lumOff val="177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32855"/>
                <a:satOff val="-4171"/>
                <a:lumOff val="177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32855"/>
                <a:satOff val="-4171"/>
                <a:lumOff val="177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Execução e Conclusão</a:t>
          </a:r>
        </a:p>
      </dsp:txBody>
      <dsp:txXfrm>
        <a:off x="4447414" y="0"/>
        <a:ext cx="1587276" cy="689741"/>
      </dsp:txXfrm>
    </dsp:sp>
    <dsp:sp modelId="{E727372A-39C2-4792-A4F1-14F668E6F0BC}">
      <dsp:nvSpPr>
        <dsp:cNvPr id="0" name=""/>
        <dsp:cNvSpPr/>
      </dsp:nvSpPr>
      <dsp:spPr>
        <a:xfrm>
          <a:off x="6151859" y="0"/>
          <a:ext cx="2277017" cy="689741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Entrada Em Funcionamento</a:t>
          </a:r>
        </a:p>
      </dsp:txBody>
      <dsp:txXfrm>
        <a:off x="6496730" y="0"/>
        <a:ext cx="1587276" cy="689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A830B-5059-376D-81A2-58F871B48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D9B33F-0018-3A3E-B92C-A60BFAB32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E84280-C597-7C19-54D5-478CA565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9DE60D-B228-1450-E696-99AED637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85D232-62B8-AD8C-C424-89A63A31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95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EBCC5-F125-35D0-7636-3673B432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9AD36F1-7024-866E-FC98-7773512E5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C2284E-CEC2-A121-8B78-AEA42AF5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8E0CDB-C3D7-5D16-9125-BCE3F416A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592F92-B0C5-BECA-228D-631727562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9271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DEF09C-1323-8698-1FF1-3675E0B09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220B289-3EEE-C886-3C58-90EE04397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08CAF8-5849-8508-7D52-0E0B0DDD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CC8D27-AA39-4293-BC1F-5B811EE2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AA8BB2-39F5-506F-6044-7DC7FC94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06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2943" y="6047922"/>
            <a:ext cx="2992716" cy="54066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962646" y="6230757"/>
            <a:ext cx="456334" cy="126301"/>
          </a:xfrm>
          <a:custGeom>
            <a:avLst/>
            <a:gdLst/>
            <a:ahLst/>
            <a:cxnLst/>
            <a:rect l="l" t="t" r="r" b="b"/>
            <a:pathLst>
              <a:path w="752475" h="208279">
                <a:moveTo>
                  <a:pt x="159194" y="4013"/>
                </a:moveTo>
                <a:lnTo>
                  <a:pt x="148145" y="4013"/>
                </a:lnTo>
                <a:lnTo>
                  <a:pt x="148145" y="179679"/>
                </a:lnTo>
                <a:lnTo>
                  <a:pt x="8331" y="4013"/>
                </a:lnTo>
                <a:lnTo>
                  <a:pt x="0" y="4013"/>
                </a:lnTo>
                <a:lnTo>
                  <a:pt x="0" y="199034"/>
                </a:lnTo>
                <a:lnTo>
                  <a:pt x="11049" y="199034"/>
                </a:lnTo>
                <a:lnTo>
                  <a:pt x="11049" y="24231"/>
                </a:lnTo>
                <a:lnTo>
                  <a:pt x="150291" y="199034"/>
                </a:lnTo>
                <a:lnTo>
                  <a:pt x="159194" y="199034"/>
                </a:lnTo>
                <a:lnTo>
                  <a:pt x="159194" y="4013"/>
                </a:lnTo>
                <a:close/>
              </a:path>
              <a:path w="752475" h="208279">
                <a:moveTo>
                  <a:pt x="383971" y="101384"/>
                </a:moveTo>
                <a:lnTo>
                  <a:pt x="375869" y="61645"/>
                </a:lnTo>
                <a:lnTo>
                  <a:pt x="372922" y="57353"/>
                </a:lnTo>
                <a:lnTo>
                  <a:pt x="372922" y="101384"/>
                </a:lnTo>
                <a:lnTo>
                  <a:pt x="365683" y="136931"/>
                </a:lnTo>
                <a:lnTo>
                  <a:pt x="345948" y="165658"/>
                </a:lnTo>
                <a:lnTo>
                  <a:pt x="316725" y="184873"/>
                </a:lnTo>
                <a:lnTo>
                  <a:pt x="281000" y="191871"/>
                </a:lnTo>
                <a:lnTo>
                  <a:pt x="245300" y="184873"/>
                </a:lnTo>
                <a:lnTo>
                  <a:pt x="216128" y="165658"/>
                </a:lnTo>
                <a:lnTo>
                  <a:pt x="196443" y="136931"/>
                </a:lnTo>
                <a:lnTo>
                  <a:pt x="189217" y="101384"/>
                </a:lnTo>
                <a:lnTo>
                  <a:pt x="196443" y="65633"/>
                </a:lnTo>
                <a:lnTo>
                  <a:pt x="216128" y="36779"/>
                </a:lnTo>
                <a:lnTo>
                  <a:pt x="245300" y="17487"/>
                </a:lnTo>
                <a:lnTo>
                  <a:pt x="281000" y="10464"/>
                </a:lnTo>
                <a:lnTo>
                  <a:pt x="316725" y="17487"/>
                </a:lnTo>
                <a:lnTo>
                  <a:pt x="345948" y="36779"/>
                </a:lnTo>
                <a:lnTo>
                  <a:pt x="365683" y="65633"/>
                </a:lnTo>
                <a:lnTo>
                  <a:pt x="372922" y="101384"/>
                </a:lnTo>
                <a:lnTo>
                  <a:pt x="372922" y="57353"/>
                </a:lnTo>
                <a:lnTo>
                  <a:pt x="353783" y="29451"/>
                </a:lnTo>
                <a:lnTo>
                  <a:pt x="324980" y="10464"/>
                </a:lnTo>
                <a:lnTo>
                  <a:pt x="321043" y="7874"/>
                </a:lnTo>
                <a:lnTo>
                  <a:pt x="281000" y="0"/>
                </a:lnTo>
                <a:lnTo>
                  <a:pt x="240982" y="7874"/>
                </a:lnTo>
                <a:lnTo>
                  <a:pt x="208292" y="29451"/>
                </a:lnTo>
                <a:lnTo>
                  <a:pt x="186258" y="61645"/>
                </a:lnTo>
                <a:lnTo>
                  <a:pt x="178181" y="101384"/>
                </a:lnTo>
                <a:lnTo>
                  <a:pt x="186258" y="140931"/>
                </a:lnTo>
                <a:lnTo>
                  <a:pt x="208292" y="172986"/>
                </a:lnTo>
                <a:lnTo>
                  <a:pt x="240982" y="194487"/>
                </a:lnTo>
                <a:lnTo>
                  <a:pt x="281000" y="202336"/>
                </a:lnTo>
                <a:lnTo>
                  <a:pt x="321043" y="194487"/>
                </a:lnTo>
                <a:lnTo>
                  <a:pt x="325043" y="191871"/>
                </a:lnTo>
                <a:lnTo>
                  <a:pt x="353783" y="172986"/>
                </a:lnTo>
                <a:lnTo>
                  <a:pt x="375869" y="140931"/>
                </a:lnTo>
                <a:lnTo>
                  <a:pt x="383971" y="101384"/>
                </a:lnTo>
                <a:close/>
              </a:path>
              <a:path w="752475" h="208279">
                <a:moveTo>
                  <a:pt x="566153" y="4013"/>
                </a:moveTo>
                <a:lnTo>
                  <a:pt x="552945" y="4013"/>
                </a:lnTo>
                <a:lnTo>
                  <a:pt x="466623" y="181279"/>
                </a:lnTo>
                <a:lnTo>
                  <a:pt x="466140" y="181838"/>
                </a:lnTo>
                <a:lnTo>
                  <a:pt x="379501" y="4013"/>
                </a:lnTo>
                <a:lnTo>
                  <a:pt x="366458" y="4013"/>
                </a:lnTo>
                <a:lnTo>
                  <a:pt x="466496" y="208229"/>
                </a:lnTo>
                <a:lnTo>
                  <a:pt x="566153" y="4013"/>
                </a:lnTo>
                <a:close/>
              </a:path>
              <a:path w="752475" h="208279">
                <a:moveTo>
                  <a:pt x="752259" y="101384"/>
                </a:moveTo>
                <a:lnTo>
                  <a:pt x="744156" y="61645"/>
                </a:lnTo>
                <a:lnTo>
                  <a:pt x="741210" y="57353"/>
                </a:lnTo>
                <a:lnTo>
                  <a:pt x="741210" y="101384"/>
                </a:lnTo>
                <a:lnTo>
                  <a:pt x="733971" y="136931"/>
                </a:lnTo>
                <a:lnTo>
                  <a:pt x="714235" y="165658"/>
                </a:lnTo>
                <a:lnTo>
                  <a:pt x="685012" y="184873"/>
                </a:lnTo>
                <a:lnTo>
                  <a:pt x="649300" y="191871"/>
                </a:lnTo>
                <a:lnTo>
                  <a:pt x="613600" y="184873"/>
                </a:lnTo>
                <a:lnTo>
                  <a:pt x="584428" y="165658"/>
                </a:lnTo>
                <a:lnTo>
                  <a:pt x="564743" y="136931"/>
                </a:lnTo>
                <a:lnTo>
                  <a:pt x="557530" y="101384"/>
                </a:lnTo>
                <a:lnTo>
                  <a:pt x="564743" y="65633"/>
                </a:lnTo>
                <a:lnTo>
                  <a:pt x="584428" y="36779"/>
                </a:lnTo>
                <a:lnTo>
                  <a:pt x="613600" y="17487"/>
                </a:lnTo>
                <a:lnTo>
                  <a:pt x="649300" y="10464"/>
                </a:lnTo>
                <a:lnTo>
                  <a:pt x="685012" y="17487"/>
                </a:lnTo>
                <a:lnTo>
                  <a:pt x="714235" y="36779"/>
                </a:lnTo>
                <a:lnTo>
                  <a:pt x="733971" y="65633"/>
                </a:lnTo>
                <a:lnTo>
                  <a:pt x="741210" y="101384"/>
                </a:lnTo>
                <a:lnTo>
                  <a:pt x="741210" y="57353"/>
                </a:lnTo>
                <a:lnTo>
                  <a:pt x="722071" y="29451"/>
                </a:lnTo>
                <a:lnTo>
                  <a:pt x="693280" y="10464"/>
                </a:lnTo>
                <a:lnTo>
                  <a:pt x="689343" y="7874"/>
                </a:lnTo>
                <a:lnTo>
                  <a:pt x="649300" y="0"/>
                </a:lnTo>
                <a:lnTo>
                  <a:pt x="609282" y="7874"/>
                </a:lnTo>
                <a:lnTo>
                  <a:pt x="576592" y="29451"/>
                </a:lnTo>
                <a:lnTo>
                  <a:pt x="554558" y="61645"/>
                </a:lnTo>
                <a:lnTo>
                  <a:pt x="546481" y="101384"/>
                </a:lnTo>
                <a:lnTo>
                  <a:pt x="554558" y="140931"/>
                </a:lnTo>
                <a:lnTo>
                  <a:pt x="576592" y="172986"/>
                </a:lnTo>
                <a:lnTo>
                  <a:pt x="609282" y="194487"/>
                </a:lnTo>
                <a:lnTo>
                  <a:pt x="649300" y="202336"/>
                </a:lnTo>
                <a:lnTo>
                  <a:pt x="689343" y="194487"/>
                </a:lnTo>
                <a:lnTo>
                  <a:pt x="693331" y="191871"/>
                </a:lnTo>
                <a:lnTo>
                  <a:pt x="722071" y="172986"/>
                </a:lnTo>
                <a:lnTo>
                  <a:pt x="744156" y="140931"/>
                </a:lnTo>
                <a:lnTo>
                  <a:pt x="752259" y="101384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bg object 18"/>
          <p:cNvSpPr/>
          <p:nvPr/>
        </p:nvSpPr>
        <p:spPr>
          <a:xfrm>
            <a:off x="9859206" y="6159508"/>
            <a:ext cx="228744" cy="268004"/>
          </a:xfrm>
          <a:custGeom>
            <a:avLst/>
            <a:gdLst/>
            <a:ahLst/>
            <a:cxnLst/>
            <a:rect l="l" t="t" r="r" b="b"/>
            <a:pathLst>
              <a:path w="377190" h="441959">
                <a:moveTo>
                  <a:pt x="220681" y="0"/>
                </a:moveTo>
                <a:lnTo>
                  <a:pt x="178532" y="4039"/>
                </a:lnTo>
                <a:lnTo>
                  <a:pt x="137639" y="16158"/>
                </a:lnTo>
                <a:lnTo>
                  <a:pt x="99256" y="36357"/>
                </a:lnTo>
                <a:lnTo>
                  <a:pt x="64639" y="64635"/>
                </a:lnTo>
                <a:lnTo>
                  <a:pt x="36359" y="99253"/>
                </a:lnTo>
                <a:lnTo>
                  <a:pt x="16159" y="137636"/>
                </a:lnTo>
                <a:lnTo>
                  <a:pt x="4039" y="178530"/>
                </a:lnTo>
                <a:lnTo>
                  <a:pt x="0" y="220678"/>
                </a:lnTo>
                <a:lnTo>
                  <a:pt x="4039" y="262826"/>
                </a:lnTo>
                <a:lnTo>
                  <a:pt x="16159" y="303719"/>
                </a:lnTo>
                <a:lnTo>
                  <a:pt x="36359" y="342103"/>
                </a:lnTo>
                <a:lnTo>
                  <a:pt x="64639" y="376721"/>
                </a:lnTo>
                <a:lnTo>
                  <a:pt x="99256" y="404999"/>
                </a:lnTo>
                <a:lnTo>
                  <a:pt x="137639" y="425197"/>
                </a:lnTo>
                <a:lnTo>
                  <a:pt x="178532" y="437316"/>
                </a:lnTo>
                <a:lnTo>
                  <a:pt x="220681" y="441356"/>
                </a:lnTo>
                <a:lnTo>
                  <a:pt x="262830" y="437316"/>
                </a:lnTo>
                <a:lnTo>
                  <a:pt x="303724" y="425197"/>
                </a:lnTo>
                <a:lnTo>
                  <a:pt x="342107" y="404999"/>
                </a:lnTo>
                <a:lnTo>
                  <a:pt x="376724" y="376721"/>
                </a:lnTo>
                <a:lnTo>
                  <a:pt x="253806" y="255187"/>
                </a:lnTo>
                <a:lnTo>
                  <a:pt x="237912" y="265740"/>
                </a:lnTo>
                <a:lnTo>
                  <a:pt x="219833" y="269258"/>
                </a:lnTo>
                <a:lnTo>
                  <a:pt x="201754" y="265740"/>
                </a:lnTo>
                <a:lnTo>
                  <a:pt x="185860" y="255187"/>
                </a:lnTo>
                <a:lnTo>
                  <a:pt x="175310" y="239295"/>
                </a:lnTo>
                <a:lnTo>
                  <a:pt x="171791" y="221217"/>
                </a:lnTo>
                <a:lnTo>
                  <a:pt x="175307" y="203139"/>
                </a:lnTo>
                <a:lnTo>
                  <a:pt x="185860" y="187246"/>
                </a:lnTo>
                <a:lnTo>
                  <a:pt x="201754" y="176693"/>
                </a:lnTo>
                <a:lnTo>
                  <a:pt x="219833" y="173175"/>
                </a:lnTo>
                <a:lnTo>
                  <a:pt x="237912" y="176693"/>
                </a:lnTo>
                <a:lnTo>
                  <a:pt x="253806" y="187246"/>
                </a:lnTo>
                <a:lnTo>
                  <a:pt x="376724" y="64635"/>
                </a:lnTo>
                <a:lnTo>
                  <a:pt x="342107" y="36357"/>
                </a:lnTo>
                <a:lnTo>
                  <a:pt x="303724" y="16158"/>
                </a:lnTo>
                <a:lnTo>
                  <a:pt x="262830" y="4039"/>
                </a:lnTo>
                <a:lnTo>
                  <a:pt x="22068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bg object 19"/>
          <p:cNvSpPr/>
          <p:nvPr/>
        </p:nvSpPr>
        <p:spPr>
          <a:xfrm>
            <a:off x="9459043" y="6163533"/>
            <a:ext cx="212185" cy="261074"/>
          </a:xfrm>
          <a:custGeom>
            <a:avLst/>
            <a:gdLst/>
            <a:ahLst/>
            <a:cxnLst/>
            <a:rect l="l" t="t" r="r" b="b"/>
            <a:pathLst>
              <a:path w="349884" h="430529">
                <a:moveTo>
                  <a:pt x="185544" y="0"/>
                </a:moveTo>
                <a:lnTo>
                  <a:pt x="0" y="0"/>
                </a:lnTo>
                <a:lnTo>
                  <a:pt x="0" y="429916"/>
                </a:lnTo>
                <a:lnTo>
                  <a:pt x="167942" y="429916"/>
                </a:lnTo>
                <a:lnTo>
                  <a:pt x="167942" y="327807"/>
                </a:lnTo>
                <a:lnTo>
                  <a:pt x="185544" y="327807"/>
                </a:lnTo>
                <a:lnTo>
                  <a:pt x="229115" y="321953"/>
                </a:lnTo>
                <a:lnTo>
                  <a:pt x="268268" y="305430"/>
                </a:lnTo>
                <a:lnTo>
                  <a:pt x="301439" y="279801"/>
                </a:lnTo>
                <a:lnTo>
                  <a:pt x="327067" y="246629"/>
                </a:lnTo>
                <a:lnTo>
                  <a:pt x="343590" y="207476"/>
                </a:lnTo>
                <a:lnTo>
                  <a:pt x="344112" y="203592"/>
                </a:lnTo>
                <a:lnTo>
                  <a:pt x="148351" y="203592"/>
                </a:lnTo>
                <a:lnTo>
                  <a:pt x="148351" y="122783"/>
                </a:lnTo>
                <a:lnTo>
                  <a:pt x="343919" y="122783"/>
                </a:lnTo>
                <a:lnTo>
                  <a:pt x="343590" y="120332"/>
                </a:lnTo>
                <a:lnTo>
                  <a:pt x="327067" y="81178"/>
                </a:lnTo>
                <a:lnTo>
                  <a:pt x="301439" y="48006"/>
                </a:lnTo>
                <a:lnTo>
                  <a:pt x="268268" y="22377"/>
                </a:lnTo>
                <a:lnTo>
                  <a:pt x="229115" y="5854"/>
                </a:lnTo>
                <a:lnTo>
                  <a:pt x="185544" y="0"/>
                </a:lnTo>
                <a:close/>
              </a:path>
              <a:path w="349884" h="430529">
                <a:moveTo>
                  <a:pt x="343919" y="122783"/>
                </a:moveTo>
                <a:lnTo>
                  <a:pt x="163618" y="122783"/>
                </a:lnTo>
                <a:lnTo>
                  <a:pt x="179345" y="125958"/>
                </a:lnTo>
                <a:lnTo>
                  <a:pt x="192189" y="134617"/>
                </a:lnTo>
                <a:lnTo>
                  <a:pt x="200849" y="147461"/>
                </a:lnTo>
                <a:lnTo>
                  <a:pt x="204025" y="163188"/>
                </a:lnTo>
                <a:lnTo>
                  <a:pt x="200849" y="178915"/>
                </a:lnTo>
                <a:lnTo>
                  <a:pt x="192189" y="191758"/>
                </a:lnTo>
                <a:lnTo>
                  <a:pt x="179345" y="200417"/>
                </a:lnTo>
                <a:lnTo>
                  <a:pt x="163618" y="203592"/>
                </a:lnTo>
                <a:lnTo>
                  <a:pt x="344112" y="203592"/>
                </a:lnTo>
                <a:lnTo>
                  <a:pt x="349444" y="163904"/>
                </a:lnTo>
                <a:lnTo>
                  <a:pt x="343919" y="122783"/>
                </a:lnTo>
                <a:close/>
              </a:path>
            </a:pathLst>
          </a:custGeom>
          <a:solidFill>
            <a:srgbClr val="183E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bg object 20"/>
          <p:cNvSpPr/>
          <p:nvPr/>
        </p:nvSpPr>
        <p:spPr>
          <a:xfrm>
            <a:off x="9600851" y="6158959"/>
            <a:ext cx="306532" cy="265309"/>
          </a:xfrm>
          <a:custGeom>
            <a:avLst/>
            <a:gdLst/>
            <a:ahLst/>
            <a:cxnLst/>
            <a:rect l="l" t="t" r="r" b="b"/>
            <a:pathLst>
              <a:path w="505459" h="437515">
                <a:moveTo>
                  <a:pt x="252557" y="0"/>
                </a:moveTo>
                <a:lnTo>
                  <a:pt x="0" y="437454"/>
                </a:lnTo>
                <a:lnTo>
                  <a:pt x="178141" y="437454"/>
                </a:lnTo>
                <a:lnTo>
                  <a:pt x="196622" y="405907"/>
                </a:lnTo>
                <a:lnTo>
                  <a:pt x="300713" y="405907"/>
                </a:lnTo>
                <a:lnTo>
                  <a:pt x="319089" y="437454"/>
                </a:lnTo>
                <a:lnTo>
                  <a:pt x="505115" y="437454"/>
                </a:lnTo>
                <a:lnTo>
                  <a:pt x="292395" y="68352"/>
                </a:lnTo>
                <a:lnTo>
                  <a:pt x="252557" y="0"/>
                </a:lnTo>
                <a:close/>
              </a:path>
            </a:pathLst>
          </a:custGeom>
          <a:solidFill>
            <a:srgbClr val="00D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bg object 21"/>
          <p:cNvSpPr/>
          <p:nvPr/>
        </p:nvSpPr>
        <p:spPr>
          <a:xfrm>
            <a:off x="9723615" y="6293360"/>
            <a:ext cx="59304" cy="51214"/>
          </a:xfrm>
          <a:custGeom>
            <a:avLst/>
            <a:gdLst/>
            <a:ahLst/>
            <a:cxnLst/>
            <a:rect l="l" t="t" r="r" b="b"/>
            <a:pathLst>
              <a:path w="97790" h="84454">
                <a:moveTo>
                  <a:pt x="48752" y="0"/>
                </a:moveTo>
                <a:lnTo>
                  <a:pt x="0" y="84437"/>
                </a:lnTo>
                <a:lnTo>
                  <a:pt x="97504" y="84437"/>
                </a:lnTo>
                <a:lnTo>
                  <a:pt x="48752" y="0"/>
                </a:lnTo>
                <a:close/>
              </a:path>
            </a:pathLst>
          </a:custGeom>
          <a:solidFill>
            <a:srgbClr val="FFD401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bg object 22"/>
          <p:cNvSpPr/>
          <p:nvPr/>
        </p:nvSpPr>
        <p:spPr>
          <a:xfrm>
            <a:off x="11546420" y="46086"/>
            <a:ext cx="645799" cy="2452861"/>
          </a:xfrm>
          <a:custGeom>
            <a:avLst/>
            <a:gdLst/>
            <a:ahLst/>
            <a:cxnLst/>
            <a:rect l="l" t="t" r="r" b="b"/>
            <a:pathLst>
              <a:path w="1064894" h="4044950">
                <a:moveTo>
                  <a:pt x="1064533" y="0"/>
                </a:moveTo>
                <a:lnTo>
                  <a:pt x="1007114" y="40595"/>
                </a:lnTo>
                <a:lnTo>
                  <a:pt x="969454" y="68692"/>
                </a:lnTo>
                <a:lnTo>
                  <a:pt x="932215" y="97604"/>
                </a:lnTo>
                <a:lnTo>
                  <a:pt x="895410" y="127330"/>
                </a:lnTo>
                <a:lnTo>
                  <a:pt x="859051" y="157871"/>
                </a:lnTo>
                <a:lnTo>
                  <a:pt x="823150" y="189226"/>
                </a:lnTo>
                <a:lnTo>
                  <a:pt x="787718" y="221395"/>
                </a:lnTo>
                <a:lnTo>
                  <a:pt x="752768" y="254379"/>
                </a:lnTo>
                <a:lnTo>
                  <a:pt x="718313" y="288177"/>
                </a:lnTo>
                <a:lnTo>
                  <a:pt x="684515" y="322633"/>
                </a:lnTo>
                <a:lnTo>
                  <a:pt x="651531" y="357583"/>
                </a:lnTo>
                <a:lnTo>
                  <a:pt x="619361" y="393014"/>
                </a:lnTo>
                <a:lnTo>
                  <a:pt x="588006" y="428916"/>
                </a:lnTo>
                <a:lnTo>
                  <a:pt x="557466" y="465276"/>
                </a:lnTo>
                <a:lnTo>
                  <a:pt x="527740" y="502081"/>
                </a:lnTo>
                <a:lnTo>
                  <a:pt x="498828" y="539320"/>
                </a:lnTo>
                <a:lnTo>
                  <a:pt x="470731" y="576980"/>
                </a:lnTo>
                <a:lnTo>
                  <a:pt x="443448" y="615051"/>
                </a:lnTo>
                <a:lnTo>
                  <a:pt x="416980" y="653519"/>
                </a:lnTo>
                <a:lnTo>
                  <a:pt x="391325" y="692372"/>
                </a:lnTo>
                <a:lnTo>
                  <a:pt x="366486" y="731599"/>
                </a:lnTo>
                <a:lnTo>
                  <a:pt x="342461" y="771187"/>
                </a:lnTo>
                <a:lnTo>
                  <a:pt x="319250" y="811125"/>
                </a:lnTo>
                <a:lnTo>
                  <a:pt x="296853" y="851400"/>
                </a:lnTo>
                <a:lnTo>
                  <a:pt x="275271" y="892000"/>
                </a:lnTo>
                <a:lnTo>
                  <a:pt x="254504" y="932914"/>
                </a:lnTo>
                <a:lnTo>
                  <a:pt x="234551" y="974129"/>
                </a:lnTo>
                <a:lnTo>
                  <a:pt x="215412" y="1015633"/>
                </a:lnTo>
                <a:lnTo>
                  <a:pt x="197088" y="1057414"/>
                </a:lnTo>
                <a:lnTo>
                  <a:pt x="179578" y="1099460"/>
                </a:lnTo>
                <a:lnTo>
                  <a:pt x="162882" y="1141760"/>
                </a:lnTo>
                <a:lnTo>
                  <a:pt x="147001" y="1184300"/>
                </a:lnTo>
                <a:lnTo>
                  <a:pt x="131935" y="1227069"/>
                </a:lnTo>
                <a:lnTo>
                  <a:pt x="117682" y="1270055"/>
                </a:lnTo>
                <a:lnTo>
                  <a:pt x="104244" y="1313245"/>
                </a:lnTo>
                <a:lnTo>
                  <a:pt x="91621" y="1356629"/>
                </a:lnTo>
                <a:lnTo>
                  <a:pt x="79812" y="1400193"/>
                </a:lnTo>
                <a:lnTo>
                  <a:pt x="68817" y="1443926"/>
                </a:lnTo>
                <a:lnTo>
                  <a:pt x="58637" y="1487816"/>
                </a:lnTo>
                <a:lnTo>
                  <a:pt x="49272" y="1531850"/>
                </a:lnTo>
                <a:lnTo>
                  <a:pt x="40720" y="1576017"/>
                </a:lnTo>
                <a:lnTo>
                  <a:pt x="32983" y="1620304"/>
                </a:lnTo>
                <a:lnTo>
                  <a:pt x="26061" y="1664699"/>
                </a:lnTo>
                <a:lnTo>
                  <a:pt x="19953" y="1709191"/>
                </a:lnTo>
                <a:lnTo>
                  <a:pt x="14659" y="1753768"/>
                </a:lnTo>
                <a:lnTo>
                  <a:pt x="10180" y="1798416"/>
                </a:lnTo>
                <a:lnTo>
                  <a:pt x="6515" y="1843125"/>
                </a:lnTo>
                <a:lnTo>
                  <a:pt x="3664" y="1887882"/>
                </a:lnTo>
                <a:lnTo>
                  <a:pt x="1628" y="1932675"/>
                </a:lnTo>
                <a:lnTo>
                  <a:pt x="407" y="1977492"/>
                </a:lnTo>
                <a:lnTo>
                  <a:pt x="0" y="2022322"/>
                </a:lnTo>
                <a:lnTo>
                  <a:pt x="407" y="2067151"/>
                </a:lnTo>
                <a:lnTo>
                  <a:pt x="1628" y="2111968"/>
                </a:lnTo>
                <a:lnTo>
                  <a:pt x="3664" y="2156762"/>
                </a:lnTo>
                <a:lnTo>
                  <a:pt x="6515" y="2201519"/>
                </a:lnTo>
                <a:lnTo>
                  <a:pt x="10180" y="2246227"/>
                </a:lnTo>
                <a:lnTo>
                  <a:pt x="14659" y="2290876"/>
                </a:lnTo>
                <a:lnTo>
                  <a:pt x="19953" y="2335452"/>
                </a:lnTo>
                <a:lnTo>
                  <a:pt x="26061" y="2379944"/>
                </a:lnTo>
                <a:lnTo>
                  <a:pt x="32983" y="2424340"/>
                </a:lnTo>
                <a:lnTo>
                  <a:pt x="40720" y="2468627"/>
                </a:lnTo>
                <a:lnTo>
                  <a:pt x="49272" y="2512794"/>
                </a:lnTo>
                <a:lnTo>
                  <a:pt x="58637" y="2556828"/>
                </a:lnTo>
                <a:lnTo>
                  <a:pt x="68817" y="2600717"/>
                </a:lnTo>
                <a:lnTo>
                  <a:pt x="79812" y="2644450"/>
                </a:lnTo>
                <a:lnTo>
                  <a:pt x="91621" y="2688015"/>
                </a:lnTo>
                <a:lnTo>
                  <a:pt x="104244" y="2731398"/>
                </a:lnTo>
                <a:lnTo>
                  <a:pt x="117682" y="2774589"/>
                </a:lnTo>
                <a:lnTo>
                  <a:pt x="131935" y="2817575"/>
                </a:lnTo>
                <a:lnTo>
                  <a:pt x="147001" y="2860344"/>
                </a:lnTo>
                <a:lnTo>
                  <a:pt x="162882" y="2902884"/>
                </a:lnTo>
                <a:lnTo>
                  <a:pt x="179578" y="2945183"/>
                </a:lnTo>
                <a:lnTo>
                  <a:pt x="197088" y="2987230"/>
                </a:lnTo>
                <a:lnTo>
                  <a:pt x="215412" y="3029011"/>
                </a:lnTo>
                <a:lnTo>
                  <a:pt x="234551" y="3070515"/>
                </a:lnTo>
                <a:lnTo>
                  <a:pt x="254504" y="3111730"/>
                </a:lnTo>
                <a:lnTo>
                  <a:pt x="275271" y="3152643"/>
                </a:lnTo>
                <a:lnTo>
                  <a:pt x="296853" y="3193244"/>
                </a:lnTo>
                <a:lnTo>
                  <a:pt x="319250" y="3233519"/>
                </a:lnTo>
                <a:lnTo>
                  <a:pt x="342461" y="3273457"/>
                </a:lnTo>
                <a:lnTo>
                  <a:pt x="366486" y="3313045"/>
                </a:lnTo>
                <a:lnTo>
                  <a:pt x="391325" y="3352272"/>
                </a:lnTo>
                <a:lnTo>
                  <a:pt x="416980" y="3391126"/>
                </a:lnTo>
                <a:lnTo>
                  <a:pt x="443448" y="3429593"/>
                </a:lnTo>
                <a:lnTo>
                  <a:pt x="470731" y="3467664"/>
                </a:lnTo>
                <a:lnTo>
                  <a:pt x="498828" y="3505324"/>
                </a:lnTo>
                <a:lnTo>
                  <a:pt x="527740" y="3542563"/>
                </a:lnTo>
                <a:lnTo>
                  <a:pt x="557466" y="3579369"/>
                </a:lnTo>
                <a:lnTo>
                  <a:pt x="588006" y="3615728"/>
                </a:lnTo>
                <a:lnTo>
                  <a:pt x="619361" y="3651630"/>
                </a:lnTo>
                <a:lnTo>
                  <a:pt x="651531" y="3687062"/>
                </a:lnTo>
                <a:lnTo>
                  <a:pt x="684515" y="3722011"/>
                </a:lnTo>
                <a:lnTo>
                  <a:pt x="718313" y="3756467"/>
                </a:lnTo>
                <a:lnTo>
                  <a:pt x="752768" y="3790265"/>
                </a:lnTo>
                <a:lnTo>
                  <a:pt x="787718" y="3823248"/>
                </a:lnTo>
                <a:lnTo>
                  <a:pt x="823150" y="3855417"/>
                </a:lnTo>
                <a:lnTo>
                  <a:pt x="859051" y="3886772"/>
                </a:lnTo>
                <a:lnTo>
                  <a:pt x="895410" y="3917312"/>
                </a:lnTo>
                <a:lnTo>
                  <a:pt x="932215" y="3947037"/>
                </a:lnTo>
                <a:lnTo>
                  <a:pt x="969454" y="3975949"/>
                </a:lnTo>
                <a:lnTo>
                  <a:pt x="1007114" y="4004045"/>
                </a:lnTo>
                <a:lnTo>
                  <a:pt x="1045185" y="4031328"/>
                </a:lnTo>
                <a:lnTo>
                  <a:pt x="1064533" y="4044640"/>
                </a:lnTo>
                <a:lnTo>
                  <a:pt x="106453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bg object 23"/>
          <p:cNvSpPr/>
          <p:nvPr/>
        </p:nvSpPr>
        <p:spPr>
          <a:xfrm>
            <a:off x="0" y="367548"/>
            <a:ext cx="629625" cy="2974624"/>
          </a:xfrm>
          <a:custGeom>
            <a:avLst/>
            <a:gdLst/>
            <a:ahLst/>
            <a:cxnLst/>
            <a:rect l="l" t="t" r="r" b="b"/>
            <a:pathLst>
              <a:path w="1038225" h="4905375">
                <a:moveTo>
                  <a:pt x="0" y="4904903"/>
                </a:moveTo>
                <a:lnTo>
                  <a:pt x="1037630" y="4904903"/>
                </a:lnTo>
                <a:lnTo>
                  <a:pt x="1037630" y="0"/>
                </a:lnTo>
                <a:lnTo>
                  <a:pt x="0" y="0"/>
                </a:lnTo>
                <a:lnTo>
                  <a:pt x="0" y="4904903"/>
                </a:lnTo>
                <a:close/>
              </a:path>
            </a:pathLst>
          </a:custGeom>
          <a:solidFill>
            <a:srgbClr val="183E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978" b="0" i="0">
                <a:solidFill>
                  <a:srgbClr val="173EFF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4" b="0" i="0">
                <a:solidFill>
                  <a:srgbClr val="173EFF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66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45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660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39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533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49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541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59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CB612-5C14-9758-DF94-70A884FE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A786FA-0A32-DB06-6825-D699788DF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9B71B4-ABC1-2D48-7699-DDA6CF647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FD2C8E-9518-2178-9B40-53B81899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54DA1E-C311-9B10-58E8-945697E5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59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053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03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359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888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70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3EB61-E9BC-CD3D-21FE-552756E4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1600D5-CC6F-DC1B-B2B6-699BBFBAA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5343CA-4450-8C14-9D2A-1125E6CB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A61565-D573-B3B8-7BAF-A28974F2E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37D8E6-C345-D974-9BF1-FCCF8EAF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565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058CB-4234-1C05-F794-6970C6E4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7748B6-E159-3CB6-0F50-8A0C99C35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CB5214-B490-2E9A-2DE0-BA297E421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9853B0-FD48-BAF4-036D-5786D588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E2A955-8571-F738-608B-AF069522D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74DA8E-1ECA-3581-58A7-3733A3A5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0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EE3F1-7E38-ECBE-D6FF-56C1D596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52A44B-E3FC-B600-32A0-1283CBBE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DC6D56-F10D-4D57-C062-8E6D43DF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557B5F7-C7EB-6A40-2162-DCD33E6AF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1D2498A-7331-B736-7C4F-4AE0F658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A035B88-E6DA-EC0D-50F3-0ABED82B5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BAB3CA4-BB24-286D-68FB-3FA4098D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8534871-4982-21A9-856F-DCF65387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71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FFC04-5541-5B68-8168-07CB0A5CA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8DBDB6-30A7-B9FE-41DA-6C4BE6A4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1F523A-F029-EC55-5E7F-9C41F88F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E69B0B2-BA14-975B-AA25-7764E7D2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9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BA8D70-8D0B-6FD8-818C-309BB9617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BC6ABDE-E6C6-443C-40F4-E0BE7D8E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F2F91F-1FC8-58B3-82F4-94C9C9EF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17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FECDE-D32A-E0E1-A1AA-26C04D148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A6CED5-CA8F-225D-4E90-92C2B3A83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8F1852-BCF0-A087-AAE4-168C3B742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EF36F7-0262-5953-E197-F1AE1409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7C86A0D-C6E7-24B5-841D-F19A6DA98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A0CA08-F8E9-AE15-9B21-71E73808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99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B635B-ABCB-D68C-1353-C83F8955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0BB2D98-1D54-7F35-F980-1B7F265E7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1BC6DE-4B17-9BEE-13DF-A9A3CBA89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C1DE1E-7C38-E442-E56E-4E86B44D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30EF30-167E-12B4-AEFB-FF624295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D0BF01-8C01-B0EB-06C0-B1D8DEDD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223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16D501F-312E-3B4D-2973-B6E4BF47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AF49EA-F135-4671-4CCB-9810ED0DA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605E6E-97C2-46CF-8558-BD639F2D6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3CC50-6245-4BF7-A8DD-FB33F539B76C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C85ACF-7945-3A8B-B3E4-5FB8B8017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5DDD52-2681-4536-9ECD-18207573D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0906D-1DCA-46C2-8006-8B372B7A87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37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B2AEE-EF46-4437-BC03-2ED99EC2420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C9194-0CEA-4684-B3F5-4D619B0952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37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41.jpeg"/><Relationship Id="rId7" Type="http://schemas.openxmlformats.org/officeDocument/2006/relationships/image" Target="../media/image23.svg"/><Relationship Id="rId12" Type="http://schemas.openxmlformats.org/officeDocument/2006/relationships/image" Target="../media/image47.png"/><Relationship Id="rId2" Type="http://schemas.openxmlformats.org/officeDocument/2006/relationships/image" Target="../media/image40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21.svg"/><Relationship Id="rId15" Type="http://schemas.openxmlformats.org/officeDocument/2006/relationships/image" Target="../media/image2.png"/><Relationship Id="rId10" Type="http://schemas.openxmlformats.org/officeDocument/2006/relationships/hyperlink" Target="mailto:novopac@saude.gov.br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diagramDrawing" Target="../diagrams/drawing1.xml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Arredondado 7"/>
          <p:cNvSpPr/>
          <p:nvPr/>
        </p:nvSpPr>
        <p:spPr>
          <a:xfrm>
            <a:off x="1158240" y="3650890"/>
            <a:ext cx="10319657" cy="680792"/>
          </a:xfrm>
          <a:prstGeom prst="roundRect">
            <a:avLst/>
          </a:prstGeom>
          <a:solidFill>
            <a:srgbClr val="163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D773822C-11D9-E4BE-AA29-8D82A74F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6594" y="3693080"/>
            <a:ext cx="7197668" cy="56970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3500" b="0" dirty="0">
                <a:solidFill>
                  <a:schemeClr val="bg1"/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Palestra Novo PAC Saúde</a:t>
            </a:r>
            <a:endParaRPr lang="pt-BR" sz="3500" b="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CA10CDC-768C-4347-B01C-2E09E70046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414" y="6266942"/>
            <a:ext cx="3692101" cy="475785"/>
          </a:xfrm>
          <a:prstGeom prst="rect">
            <a:avLst/>
          </a:prstGeom>
        </p:spPr>
      </p:pic>
      <p:pic>
        <p:nvPicPr>
          <p:cNvPr id="11" name="Imagem 10" descr="Logo Novo PAC 2023_v1.pdf">
            <a:extLst>
              <a:ext uri="{FF2B5EF4-FFF2-40B4-BE49-F238E27FC236}">
                <a16:creationId xmlns:a16="http://schemas.microsoft.com/office/drawing/2014/main" id="{E96735C6-E12B-8EE7-F16D-6DBA67383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923" y="2025304"/>
            <a:ext cx="3893004" cy="11565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" y="694010"/>
            <a:ext cx="3561806" cy="1348663"/>
          </a:xfrm>
          <a:prstGeom prst="rect">
            <a:avLst/>
          </a:prstGeom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D773822C-11D9-E4BE-AA29-8D82A74F4E69}"/>
              </a:ext>
            </a:extLst>
          </p:cNvPr>
          <p:cNvSpPr txBox="1">
            <a:spLocks/>
          </p:cNvSpPr>
          <p:nvPr/>
        </p:nvSpPr>
        <p:spPr>
          <a:xfrm>
            <a:off x="3849273" y="4582932"/>
            <a:ext cx="4872310" cy="4078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500" dirty="0" smtClean="0">
                <a:solidFill>
                  <a:srgbClr val="183EFF"/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MATO GROSSO - MT</a:t>
            </a:r>
            <a:endParaRPr lang="pt-BR" sz="2500" dirty="0">
              <a:solidFill>
                <a:srgbClr val="183EFF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14" name="Imagem 13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180F27D4-99A0-70AD-6555-FDFF52453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7492" y="0"/>
            <a:ext cx="5704508" cy="685039"/>
          </a:xfrm>
          <a:prstGeom prst="rect">
            <a:avLst/>
          </a:prstGeom>
        </p:spPr>
      </p:pic>
      <p:pic>
        <p:nvPicPr>
          <p:cNvPr id="15" name="Imagem 14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180F27D4-99A0-70AD-6555-FDFF52453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2316"/>
            <a:ext cx="5704508" cy="68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47D97-4687-490D-59B7-B2E0C47DF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61" descr="Placa vermelha com letras brancas em fundo preto&#10;&#10;Descrição gerada automaticamente com confiança baixa">
            <a:extLst>
              <a:ext uri="{FF2B5EF4-FFF2-40B4-BE49-F238E27FC236}">
                <a16:creationId xmlns:a16="http://schemas.microsoft.com/office/drawing/2014/main" id="{A5B6E8FF-71AD-7275-B540-61F844FB9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1"/>
          <a:stretch/>
        </p:blipFill>
        <p:spPr>
          <a:xfrm>
            <a:off x="0" y="6143440"/>
            <a:ext cx="12192000" cy="714560"/>
          </a:xfrm>
          <a:prstGeom prst="rect">
            <a:avLst/>
          </a:prstGeom>
        </p:spPr>
      </p:pic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1096A88A-93F3-33C1-ECE5-5F8F8BA182DB}"/>
              </a:ext>
            </a:extLst>
          </p:cNvPr>
          <p:cNvSpPr/>
          <p:nvPr/>
        </p:nvSpPr>
        <p:spPr>
          <a:xfrm>
            <a:off x="6641039" y="1557567"/>
            <a:ext cx="4710514" cy="73067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D37C0AAB-9D97-2127-188C-C100F0CF9FD6}"/>
              </a:ext>
            </a:extLst>
          </p:cNvPr>
          <p:cNvSpPr/>
          <p:nvPr/>
        </p:nvSpPr>
        <p:spPr>
          <a:xfrm>
            <a:off x="6641039" y="3325941"/>
            <a:ext cx="4710514" cy="73067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20C910FD-A09B-4111-7B5E-E8771FCFE5B5}"/>
              </a:ext>
            </a:extLst>
          </p:cNvPr>
          <p:cNvSpPr/>
          <p:nvPr/>
        </p:nvSpPr>
        <p:spPr>
          <a:xfrm>
            <a:off x="6641039" y="4188872"/>
            <a:ext cx="4710514" cy="8788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E60A2A90-5BF8-9AFB-8770-BF16C4CB900A}"/>
              </a:ext>
            </a:extLst>
          </p:cNvPr>
          <p:cNvSpPr/>
          <p:nvPr/>
        </p:nvSpPr>
        <p:spPr>
          <a:xfrm>
            <a:off x="6641039" y="2442153"/>
            <a:ext cx="4710514" cy="73067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6F0FD166-4BDC-DA71-0D93-A92B1A58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060" y="4314165"/>
            <a:ext cx="552388" cy="470027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79CBB824-0B98-A083-9194-2976A164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650" y="3462820"/>
            <a:ext cx="555798" cy="470027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31505627-C0E6-AE40-6F0F-6303E7A86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970" y="2523370"/>
            <a:ext cx="617160" cy="594960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A7941171-BC75-1ECC-B145-5CB9E4318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629" y="1660439"/>
            <a:ext cx="511841" cy="5949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1C3BB9E-E5A9-C6BC-7388-4231199BD5A5}"/>
              </a:ext>
            </a:extLst>
          </p:cNvPr>
          <p:cNvSpPr txBox="1"/>
          <p:nvPr/>
        </p:nvSpPr>
        <p:spPr>
          <a:xfrm>
            <a:off x="890589" y="3496092"/>
            <a:ext cx="4170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Rawline" panose="00000500000000000000" pitchFamily="2" charset="0"/>
              </a:rPr>
              <a:t>O Ministério da saúde tem como missão apoiar tecnicamente os entes subnacionais. 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C6F4A1D-BBD3-EB43-B64A-BD00A35E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9" y="1280487"/>
            <a:ext cx="3685461" cy="1786564"/>
          </a:xfrm>
        </p:spPr>
        <p:txBody>
          <a:bodyPr anchor="t">
            <a:noAutofit/>
          </a:bodyPr>
          <a:lstStyle/>
          <a:p>
            <a:r>
              <a:rPr lang="pt-BR" sz="3200" dirty="0">
                <a:solidFill>
                  <a:srgbClr val="163DFF"/>
                </a:solidFill>
                <a:latin typeface="Montserrat ExtraBold" panose="00000900000000000000" pitchFamily="2" charset="0"/>
                <a:cs typeface="Sora" pitchFamily="2" charset="0"/>
              </a:rPr>
              <a:t>4 ESTRATÉGIAS DE APOIO DO MINISTÉRIO </a:t>
            </a:r>
            <a:br>
              <a:rPr lang="pt-BR" sz="3200" dirty="0">
                <a:solidFill>
                  <a:srgbClr val="163DFF"/>
                </a:solidFill>
                <a:latin typeface="Montserrat ExtraBold" panose="00000900000000000000" pitchFamily="2" charset="0"/>
                <a:cs typeface="Sora" pitchFamily="2" charset="0"/>
              </a:rPr>
            </a:br>
            <a:r>
              <a:rPr lang="pt-BR" sz="3200" dirty="0">
                <a:solidFill>
                  <a:srgbClr val="163DFF"/>
                </a:solidFill>
                <a:latin typeface="Montserrat ExtraBold" panose="00000900000000000000" pitchFamily="2" charset="0"/>
                <a:cs typeface="Sora" pitchFamily="2" charset="0"/>
              </a:rPr>
              <a:t>DA SAÚDE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83880006-E5AD-7BDD-2784-911B73858D57}"/>
              </a:ext>
            </a:extLst>
          </p:cNvPr>
          <p:cNvSpPr/>
          <p:nvPr/>
        </p:nvSpPr>
        <p:spPr>
          <a:xfrm rot="5400000">
            <a:off x="774970" y="3614824"/>
            <a:ext cx="194431" cy="1135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77536D1-980D-0AEA-8F30-CE44BEE4DC30}"/>
              </a:ext>
            </a:extLst>
          </p:cNvPr>
          <p:cNvSpPr/>
          <p:nvPr/>
        </p:nvSpPr>
        <p:spPr>
          <a:xfrm>
            <a:off x="5397125" y="1600079"/>
            <a:ext cx="655320" cy="655320"/>
          </a:xfrm>
          <a:prstGeom prst="ellipse">
            <a:avLst/>
          </a:prstGeom>
          <a:solidFill>
            <a:srgbClr val="163D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4922C9E-8BF0-E225-920F-7FE9B38B3FF5}"/>
              </a:ext>
            </a:extLst>
          </p:cNvPr>
          <p:cNvSpPr/>
          <p:nvPr/>
        </p:nvSpPr>
        <p:spPr>
          <a:xfrm>
            <a:off x="5397125" y="2463010"/>
            <a:ext cx="655320" cy="655320"/>
          </a:xfrm>
          <a:prstGeom prst="ellipse">
            <a:avLst/>
          </a:prstGeom>
          <a:solidFill>
            <a:srgbClr val="163D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E0AF305-AC4B-5150-96DC-4B62609CF324}"/>
              </a:ext>
            </a:extLst>
          </p:cNvPr>
          <p:cNvSpPr/>
          <p:nvPr/>
        </p:nvSpPr>
        <p:spPr>
          <a:xfrm>
            <a:off x="5397125" y="3325941"/>
            <a:ext cx="655320" cy="655320"/>
          </a:xfrm>
          <a:prstGeom prst="ellipse">
            <a:avLst/>
          </a:prstGeom>
          <a:solidFill>
            <a:srgbClr val="163DFF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61B1A90-8082-EC80-B8EA-44A9A1E6CBFD}"/>
              </a:ext>
            </a:extLst>
          </p:cNvPr>
          <p:cNvSpPr/>
          <p:nvPr/>
        </p:nvSpPr>
        <p:spPr>
          <a:xfrm>
            <a:off x="5397125" y="4188872"/>
            <a:ext cx="655320" cy="655320"/>
          </a:xfrm>
          <a:prstGeom prst="ellipse">
            <a:avLst/>
          </a:prstGeom>
          <a:solidFill>
            <a:srgbClr val="163DFF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5429ECB-5130-29B4-66D8-25A60929CB13}"/>
              </a:ext>
            </a:extLst>
          </p:cNvPr>
          <p:cNvSpPr txBox="1"/>
          <p:nvPr/>
        </p:nvSpPr>
        <p:spPr>
          <a:xfrm>
            <a:off x="5397125" y="1696906"/>
            <a:ext cx="619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Black" pitchFamily="2" charset="0"/>
                <a:ea typeface="Montaser Arabic Light"/>
                <a:cs typeface="Montaser Arabic Light"/>
                <a:sym typeface="Montaser Arabic Light"/>
              </a:rPr>
              <a:t>01</a:t>
            </a:r>
            <a:endParaRPr lang="pt-BR" sz="2400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5FEBF62-1D88-DC9C-924A-AFB8791C8FFE}"/>
              </a:ext>
            </a:extLst>
          </p:cNvPr>
          <p:cNvSpPr txBox="1"/>
          <p:nvPr/>
        </p:nvSpPr>
        <p:spPr>
          <a:xfrm>
            <a:off x="5397125" y="2559837"/>
            <a:ext cx="619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Black" pitchFamily="2" charset="0"/>
                <a:ea typeface="Montaser Arabic Light"/>
                <a:cs typeface="Montaser Arabic Light"/>
                <a:sym typeface="Montaser Arabic Light"/>
              </a:rPr>
              <a:t>02</a:t>
            </a:r>
            <a:endParaRPr lang="pt-BR" sz="2400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FF2E70E-F423-C6EC-0CFA-15D4BD81E2E3}"/>
              </a:ext>
            </a:extLst>
          </p:cNvPr>
          <p:cNvSpPr txBox="1"/>
          <p:nvPr/>
        </p:nvSpPr>
        <p:spPr>
          <a:xfrm>
            <a:off x="5414905" y="3422768"/>
            <a:ext cx="619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Black" pitchFamily="2" charset="0"/>
                <a:ea typeface="Montaser Arabic Light"/>
                <a:cs typeface="Montaser Arabic Light"/>
                <a:sym typeface="Montaser Arabic Light"/>
              </a:rPr>
              <a:t>03</a:t>
            </a:r>
            <a:endParaRPr lang="pt-BR" sz="2400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8E06167B-8B90-51C3-723F-B0D8ED2C2E0E}"/>
              </a:ext>
            </a:extLst>
          </p:cNvPr>
          <p:cNvSpPr txBox="1"/>
          <p:nvPr/>
        </p:nvSpPr>
        <p:spPr>
          <a:xfrm>
            <a:off x="5414905" y="4285699"/>
            <a:ext cx="619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Black" pitchFamily="2" charset="0"/>
                <a:ea typeface="Montaser Arabic Light"/>
                <a:cs typeface="Montaser Arabic Light"/>
                <a:sym typeface="Montaser Arabic Light"/>
              </a:rPr>
              <a:t>04</a:t>
            </a:r>
            <a:endParaRPr lang="pt-BR" sz="2400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3D4B9CF3-E231-4CF4-B3A2-C063EF7A166F}"/>
              </a:ext>
            </a:extLst>
          </p:cNvPr>
          <p:cNvSpPr txBox="1"/>
          <p:nvPr/>
        </p:nvSpPr>
        <p:spPr>
          <a:xfrm>
            <a:off x="6756905" y="1650739"/>
            <a:ext cx="43572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b="1" dirty="0">
                <a:latin typeface="Montserrat ExtraBold" panose="00000900000000000000" pitchFamily="2" charset="0"/>
              </a:rPr>
              <a:t>Bons projetos referenciais </a:t>
            </a:r>
            <a:r>
              <a:rPr lang="pt-BR" sz="1500" dirty="0">
                <a:latin typeface="Montserrat" pitchFamily="2" charset="0"/>
              </a:rPr>
              <a:t>de arquitetura e engenharia das unidades de saúde. 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F92B8F96-8A8D-17CD-FA93-ABD96BC7F118}"/>
              </a:ext>
            </a:extLst>
          </p:cNvPr>
          <p:cNvSpPr txBox="1"/>
          <p:nvPr/>
        </p:nvSpPr>
        <p:spPr>
          <a:xfrm>
            <a:off x="6756905" y="2629086"/>
            <a:ext cx="43572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b="1" dirty="0">
                <a:latin typeface="Montserrat ExtraBold" panose="00000900000000000000" pitchFamily="2" charset="0"/>
              </a:rPr>
              <a:t>Oferta do KIT Licitação (modelos de edital e contrato)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F43589B0-3D6F-BD97-4981-6E7C52B5CDD9}"/>
              </a:ext>
            </a:extLst>
          </p:cNvPr>
          <p:cNvSpPr txBox="1"/>
          <p:nvPr/>
        </p:nvSpPr>
        <p:spPr>
          <a:xfrm>
            <a:off x="6756905" y="3427263"/>
            <a:ext cx="43572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b="1" dirty="0">
                <a:latin typeface="Montserrat ExtraBold" panose="00000900000000000000" pitchFamily="2" charset="0"/>
              </a:rPr>
              <a:t>“FAST TRACK” nas Vigilâncias Sanitárias locais.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3D848F0-8570-D525-57F0-DDD95C882ADF}"/>
              </a:ext>
            </a:extLst>
          </p:cNvPr>
          <p:cNvSpPr txBox="1"/>
          <p:nvPr/>
        </p:nvSpPr>
        <p:spPr>
          <a:xfrm>
            <a:off x="6756904" y="4272180"/>
            <a:ext cx="435722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b="1" dirty="0">
                <a:latin typeface="Montserrat ExtraBold" panose="00000900000000000000" pitchFamily="2" charset="0"/>
              </a:rPr>
              <a:t>Comunicação exclusiva: Atendimento tira dúvidas via whatsapp, telefone e balcão virtual.</a:t>
            </a:r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FD882A4E-D519-F4AD-6774-BE571BFFFF6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706" y="435097"/>
            <a:ext cx="2693379" cy="3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41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5741661"/>
            <a:ext cx="1232207" cy="1115917"/>
          </a:xfrm>
          <a:custGeom>
            <a:avLst/>
            <a:gdLst/>
            <a:ahLst/>
            <a:cxnLst/>
            <a:rect l="l" t="t" r="r" b="b"/>
            <a:pathLst>
              <a:path w="2032000" h="1840229">
                <a:moveTo>
                  <a:pt x="967076" y="0"/>
                </a:moveTo>
                <a:lnTo>
                  <a:pt x="0" y="1675064"/>
                </a:lnTo>
                <a:lnTo>
                  <a:pt x="0" y="1840131"/>
                </a:lnTo>
                <a:lnTo>
                  <a:pt x="2031825" y="1840131"/>
                </a:lnTo>
                <a:lnTo>
                  <a:pt x="1274822" y="528022"/>
                </a:lnTo>
                <a:lnTo>
                  <a:pt x="967076" y="0"/>
                </a:lnTo>
                <a:close/>
              </a:path>
            </a:pathLst>
          </a:custGeom>
          <a:solidFill>
            <a:srgbClr val="00D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CaixaDeTexto 12"/>
          <p:cNvSpPr txBox="1"/>
          <p:nvPr/>
        </p:nvSpPr>
        <p:spPr>
          <a:xfrm>
            <a:off x="1013148" y="1178413"/>
            <a:ext cx="8690907" cy="2159131"/>
          </a:xfrm>
          <a:prstGeom prst="rect">
            <a:avLst/>
          </a:prstGeom>
          <a:noFill/>
        </p:spPr>
        <p:txBody>
          <a:bodyPr wrap="square" lIns="55449" tIns="27725" rIns="55449" bIns="27725" rtlCol="0" anchor="t">
            <a:spAutoFit/>
          </a:bodyPr>
          <a:lstStyle/>
          <a:p>
            <a:pPr marL="277246" indent="-277246" algn="just">
              <a:lnSpc>
                <a:spcPct val="90000"/>
              </a:lnSpc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pt-BR" sz="2426" dirty="0"/>
              <a:t>Terreno deve ter as dimensões e áreas mínimas.</a:t>
            </a:r>
          </a:p>
          <a:p>
            <a:pPr marL="277246" indent="-277246" algn="just">
              <a:lnSpc>
                <a:spcPct val="90000"/>
              </a:lnSpc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pt-BR" sz="2426" dirty="0"/>
              <a:t>Documento do terreno deve ser devidamente assinado.</a:t>
            </a:r>
          </a:p>
          <a:p>
            <a:pPr marL="277246" indent="-277246" algn="just">
              <a:lnSpc>
                <a:spcPct val="90000"/>
              </a:lnSpc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pt-BR" sz="2426" dirty="0"/>
              <a:t>Clicar em “Enviar para análise” ao fim da proposta.</a:t>
            </a:r>
          </a:p>
          <a:p>
            <a:pPr marL="277246" indent="-277246" algn="just">
              <a:lnSpc>
                <a:spcPct val="90000"/>
              </a:lnSpc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pt-BR" sz="2426" dirty="0"/>
              <a:t>UBS alugada: deve apresentar o contrato de aluguel ou congênere.</a:t>
            </a: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A5C1D922-C1A6-8FF5-6902-BE23BED83F03}"/>
              </a:ext>
            </a:extLst>
          </p:cNvPr>
          <p:cNvSpPr txBox="1"/>
          <p:nvPr/>
        </p:nvSpPr>
        <p:spPr>
          <a:xfrm>
            <a:off x="1013148" y="368479"/>
            <a:ext cx="9888458" cy="630637"/>
          </a:xfrm>
          <a:prstGeom prst="rect">
            <a:avLst/>
          </a:prstGeom>
        </p:spPr>
        <p:txBody>
          <a:bodyPr vert="horz" wrap="square" lIns="0" tIns="217947" rIns="0" bIns="0" rtlCol="0" anchor="t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2668" b="1" spc="-91" dirty="0">
                <a:solidFill>
                  <a:srgbClr val="FF0000"/>
                </a:solidFill>
              </a:rPr>
              <a:t>ALERTAS PARA NÃO SER REPROVADO</a:t>
            </a: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5C1D922-C1A6-8FF5-6902-BE23BED83F03}"/>
              </a:ext>
            </a:extLst>
          </p:cNvPr>
          <p:cNvSpPr txBox="1"/>
          <p:nvPr/>
        </p:nvSpPr>
        <p:spPr>
          <a:xfrm>
            <a:off x="2462385" y="3516841"/>
            <a:ext cx="9888458" cy="630637"/>
          </a:xfrm>
          <a:prstGeom prst="rect">
            <a:avLst/>
          </a:prstGeom>
        </p:spPr>
        <p:txBody>
          <a:bodyPr vert="horz" wrap="square" lIns="0" tIns="217947" rIns="0" bIns="0" rtlCol="0" anchor="t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2668" b="1" spc="-91" dirty="0" smtClean="0">
                <a:solidFill>
                  <a:srgbClr val="FF0000"/>
                </a:solidFill>
                <a:latin typeface="Montserrat" panose="020B0604020202020204" charset="0"/>
              </a:rPr>
              <a:t>IMPORTANTE </a:t>
            </a:r>
            <a:r>
              <a:rPr lang="pt-BR" sz="2668" b="1" spc="-91" dirty="0">
                <a:solidFill>
                  <a:srgbClr val="FF0000"/>
                </a:solidFill>
                <a:latin typeface="Montserrat" panose="020B0604020202020204" charset="0"/>
              </a:rPr>
              <a:t>PARA TER MAIS CHANCES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13148" y="4277539"/>
            <a:ext cx="10816902" cy="2192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55449" tIns="27725" rIns="55449" bIns="27725" rtlCol="0" anchor="t">
            <a:spAutoFit/>
          </a:bodyPr>
          <a:lstStyle/>
          <a:p>
            <a:pPr marL="277246" indent="-277246" algn="just">
              <a:lnSpc>
                <a:spcPct val="90000"/>
              </a:lnSpc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pt-BR" sz="2426" b="1" u="sng" dirty="0"/>
              <a:t>Municípios e Estados</a:t>
            </a:r>
            <a:r>
              <a:rPr lang="pt-BR" sz="2426" dirty="0"/>
              <a:t> com obras selecionadas no </a:t>
            </a:r>
            <a:r>
              <a:rPr lang="pt-BR" sz="2426" b="1" dirty="0"/>
              <a:t>1º PAC SELEÇÕES </a:t>
            </a:r>
            <a:r>
              <a:rPr lang="pt-BR" sz="2426" dirty="0"/>
              <a:t>(2024) ou </a:t>
            </a:r>
            <a:r>
              <a:rPr lang="pt-BR" sz="2426" b="1" dirty="0"/>
              <a:t>obras inacabadas </a:t>
            </a:r>
            <a:r>
              <a:rPr lang="pt-BR" sz="2426" dirty="0"/>
              <a:t>elegíveis ao Pacto Nacional da Retomada que:</a:t>
            </a:r>
          </a:p>
          <a:p>
            <a:pPr marL="554492" lvl="1" indent="-277246" algn="just">
              <a:lnSpc>
                <a:spcPct val="90000"/>
              </a:lnSpc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pt-BR" sz="2426" dirty="0"/>
              <a:t> estiverem com bom andamento (obra em curso ou licitação publicada); ou</a:t>
            </a:r>
          </a:p>
          <a:p>
            <a:pPr marL="554492" lvl="1" indent="-277246" algn="just">
              <a:lnSpc>
                <a:spcPct val="90000"/>
              </a:lnSpc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pt-BR" sz="2426" dirty="0"/>
              <a:t>tiverem devolvido os recursos (no caso de obra inacabada não retomada),</a:t>
            </a:r>
          </a:p>
          <a:p>
            <a:pPr algn="ctr">
              <a:lnSpc>
                <a:spcPct val="90000"/>
              </a:lnSpc>
              <a:spcAft>
                <a:spcPts val="1092"/>
              </a:spcAft>
            </a:pPr>
            <a:r>
              <a:rPr lang="pt-BR" sz="2426" dirty="0"/>
              <a:t> </a:t>
            </a:r>
            <a:r>
              <a:rPr lang="pt-BR" sz="2668" b="1" dirty="0">
                <a:solidFill>
                  <a:srgbClr val="183EFF"/>
                </a:solidFill>
              </a:rPr>
              <a:t>poderão ser priorizados</a:t>
            </a:r>
            <a:r>
              <a:rPr lang="pt-BR" sz="2668" dirty="0">
                <a:solidFill>
                  <a:srgbClr val="183E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1249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EC06C-70AD-9675-84DC-32C6BDB62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ipse 21">
            <a:extLst>
              <a:ext uri="{FF2B5EF4-FFF2-40B4-BE49-F238E27FC236}">
                <a16:creationId xmlns:a16="http://schemas.microsoft.com/office/drawing/2014/main" id="{66FC519F-AD58-258A-C0B4-231F63162D90}"/>
              </a:ext>
            </a:extLst>
          </p:cNvPr>
          <p:cNvSpPr/>
          <p:nvPr/>
        </p:nvSpPr>
        <p:spPr>
          <a:xfrm>
            <a:off x="1296601" y="4809841"/>
            <a:ext cx="693633" cy="69363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63DFF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FDB5BC8-D6B2-1397-0869-ED08AAF0B2AD}"/>
              </a:ext>
            </a:extLst>
          </p:cNvPr>
          <p:cNvSpPr/>
          <p:nvPr/>
        </p:nvSpPr>
        <p:spPr>
          <a:xfrm>
            <a:off x="799434" y="2426653"/>
            <a:ext cx="3795555" cy="474344"/>
          </a:xfrm>
          <a:prstGeom prst="round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(61) 3315-2223  / (61) 99847-2334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ED64EE6-E89D-07F6-44A8-A2E53A6F1384}"/>
              </a:ext>
            </a:extLst>
          </p:cNvPr>
          <p:cNvSpPr/>
          <p:nvPr/>
        </p:nvSpPr>
        <p:spPr>
          <a:xfrm>
            <a:off x="813285" y="1869949"/>
            <a:ext cx="3781706" cy="513059"/>
          </a:xfrm>
          <a:prstGeom prst="round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DA3FA7B-FCEE-B7C6-C034-3EB5E3CA8FFF}"/>
              </a:ext>
            </a:extLst>
          </p:cNvPr>
          <p:cNvSpPr/>
          <p:nvPr/>
        </p:nvSpPr>
        <p:spPr>
          <a:xfrm>
            <a:off x="6145955" y="1833292"/>
            <a:ext cx="5895621" cy="972860"/>
          </a:xfrm>
          <a:prstGeom prst="round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2309ADE-B8D0-CE47-7092-10EE96636DCE}"/>
              </a:ext>
            </a:extLst>
          </p:cNvPr>
          <p:cNvSpPr txBox="1">
            <a:spLocks/>
          </p:cNvSpPr>
          <p:nvPr/>
        </p:nvSpPr>
        <p:spPr>
          <a:xfrm>
            <a:off x="186641" y="480601"/>
            <a:ext cx="8384195" cy="355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63DFF"/>
                </a:solidFill>
                <a:effectLst/>
                <a:uLnTx/>
                <a:uFillTx/>
                <a:latin typeface="Montserrat ExtraBold" panose="00000900000000000000" pitchFamily="2" charset="0"/>
                <a:ea typeface="+mj-ea"/>
                <a:cs typeface="+mj-cs"/>
                <a:sym typeface="Roboto Slab Bold"/>
              </a:rPr>
              <a:t>CANAIS DE COMUNICAÇÃO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76" y="2898953"/>
            <a:ext cx="1733050" cy="22577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73" y="2912910"/>
            <a:ext cx="1733050" cy="225770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00586D7-9A31-B7BB-74D3-653B2A2ACA0D}"/>
              </a:ext>
            </a:extLst>
          </p:cNvPr>
          <p:cNvSpPr txBox="1"/>
          <p:nvPr/>
        </p:nvSpPr>
        <p:spPr>
          <a:xfrm>
            <a:off x="6291220" y="2012605"/>
            <a:ext cx="5602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Tem alguma dúvida, reclamação ou elogio? 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6CFE950-42DA-C887-6FA2-F6CBEA545F80}"/>
              </a:ext>
            </a:extLst>
          </p:cNvPr>
          <p:cNvSpPr/>
          <p:nvPr/>
        </p:nvSpPr>
        <p:spPr>
          <a:xfrm>
            <a:off x="172939" y="1865945"/>
            <a:ext cx="500523" cy="500523"/>
          </a:xfrm>
          <a:prstGeom prst="ellipse">
            <a:avLst/>
          </a:prstGeom>
          <a:solidFill>
            <a:srgbClr val="00D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63DFF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6FC519F-AD58-258A-C0B4-231F63162D90}"/>
              </a:ext>
            </a:extLst>
          </p:cNvPr>
          <p:cNvSpPr/>
          <p:nvPr/>
        </p:nvSpPr>
        <p:spPr>
          <a:xfrm>
            <a:off x="161709" y="2355626"/>
            <a:ext cx="486821" cy="486821"/>
          </a:xfrm>
          <a:prstGeom prst="ellipse">
            <a:avLst/>
          </a:prstGeom>
          <a:solidFill>
            <a:srgbClr val="00D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63DFF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7484F2E-00A2-7165-E383-3CEF4D330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079" y="2464230"/>
            <a:ext cx="249165" cy="2502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1E9C7ED9-54D4-7AD7-45BF-8671B784C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579" y="2004364"/>
            <a:ext cx="326109" cy="2394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3946" y="3035335"/>
            <a:ext cx="1432304" cy="1432304"/>
          </a:xfrm>
          <a:prstGeom prst="rect">
            <a:avLst/>
          </a:prstGeom>
        </p:spPr>
      </p:pic>
      <p:sp>
        <p:nvSpPr>
          <p:cNvPr id="17" name="Retângulo: Cantos Arredondados 4">
            <a:extLst>
              <a:ext uri="{FF2B5EF4-FFF2-40B4-BE49-F238E27FC236}">
                <a16:creationId xmlns:a16="http://schemas.microsoft.com/office/drawing/2014/main" id="{AED64EE6-E89D-07F6-44A8-A2E53A6F1384}"/>
              </a:ext>
            </a:extLst>
          </p:cNvPr>
          <p:cNvSpPr/>
          <p:nvPr/>
        </p:nvSpPr>
        <p:spPr>
          <a:xfrm>
            <a:off x="806307" y="2960046"/>
            <a:ext cx="3788683" cy="537638"/>
          </a:xfrm>
          <a:prstGeom prst="round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       youtube.com/@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MinSaudeBR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/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streams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8" name="Retângulo: Cantos Arredondados 4">
            <a:extLst>
              <a:ext uri="{FF2B5EF4-FFF2-40B4-BE49-F238E27FC236}">
                <a16:creationId xmlns:a16="http://schemas.microsoft.com/office/drawing/2014/main" id="{AED64EE6-E89D-07F6-44A8-A2E53A6F1384}"/>
              </a:ext>
            </a:extLst>
          </p:cNvPr>
          <p:cNvSpPr/>
          <p:nvPr/>
        </p:nvSpPr>
        <p:spPr>
          <a:xfrm>
            <a:off x="806307" y="3548384"/>
            <a:ext cx="3788682" cy="602474"/>
          </a:xfrm>
          <a:prstGeom prst="round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    https://webatendimento.saude.gov.br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6FC519F-AD58-258A-C0B4-231F63162D90}"/>
              </a:ext>
            </a:extLst>
          </p:cNvPr>
          <p:cNvSpPr/>
          <p:nvPr/>
        </p:nvSpPr>
        <p:spPr>
          <a:xfrm>
            <a:off x="1116513" y="4411999"/>
            <a:ext cx="693633" cy="69363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63DFF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49" y="2960938"/>
            <a:ext cx="673102" cy="574875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100586D7-9A31-B7BB-74D3-653B2A2ACA0D}"/>
              </a:ext>
            </a:extLst>
          </p:cNvPr>
          <p:cNvSpPr txBox="1"/>
          <p:nvPr/>
        </p:nvSpPr>
        <p:spPr>
          <a:xfrm>
            <a:off x="1027280" y="1865319"/>
            <a:ext cx="2974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novopac@saude.gov.br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66FC519F-AD58-258A-C0B4-231F63162D90}"/>
              </a:ext>
            </a:extLst>
          </p:cNvPr>
          <p:cNvSpPr/>
          <p:nvPr/>
        </p:nvSpPr>
        <p:spPr>
          <a:xfrm>
            <a:off x="1224479" y="5271816"/>
            <a:ext cx="693633" cy="69363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63DFF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27" y="3593482"/>
            <a:ext cx="756464" cy="756464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46" y="4322204"/>
            <a:ext cx="1329153" cy="1519730"/>
          </a:xfrm>
          <a:prstGeom prst="rect">
            <a:avLst/>
          </a:prstGeom>
        </p:spPr>
      </p:pic>
      <p:grpSp>
        <p:nvGrpSpPr>
          <p:cNvPr id="30" name="Agrupar 29"/>
          <p:cNvGrpSpPr/>
          <p:nvPr/>
        </p:nvGrpSpPr>
        <p:grpSpPr>
          <a:xfrm>
            <a:off x="116427" y="4838917"/>
            <a:ext cx="3964969" cy="1808318"/>
            <a:chOff x="435428" y="-129738"/>
            <a:chExt cx="5382992" cy="2254708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13"/>
            <a:srcRect r="82143"/>
            <a:stretch/>
          </p:blipFill>
          <p:spPr>
            <a:xfrm rot="2274128">
              <a:off x="4208653" y="-129738"/>
              <a:ext cx="351819" cy="2254708"/>
            </a:xfrm>
            <a:prstGeom prst="rect">
              <a:avLst/>
            </a:prstGeom>
          </p:spPr>
        </p:pic>
        <p:sp>
          <p:nvSpPr>
            <p:cNvPr id="32" name="Retângulo: Cantos Arredondados 5">
              <a:extLst>
                <a:ext uri="{FF2B5EF4-FFF2-40B4-BE49-F238E27FC236}">
                  <a16:creationId xmlns:a16="http://schemas.microsoft.com/office/drawing/2014/main" id="{B009BD69-1E91-1619-A876-2BB07A48FFFC}"/>
                </a:ext>
              </a:extLst>
            </p:cNvPr>
            <p:cNvSpPr/>
            <p:nvPr/>
          </p:nvSpPr>
          <p:spPr>
            <a:xfrm>
              <a:off x="435428" y="1383204"/>
              <a:ext cx="3870004" cy="668054"/>
            </a:xfrm>
            <a:prstGeom prst="roundRect">
              <a:avLst/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4B4A3EA3-0972-0B42-80CD-500BD71D1C46}"/>
                </a:ext>
              </a:extLst>
            </p:cNvPr>
            <p:cNvSpPr txBox="1"/>
            <p:nvPr/>
          </p:nvSpPr>
          <p:spPr>
            <a:xfrm>
              <a:off x="578539" y="1467792"/>
              <a:ext cx="3857898" cy="4988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8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anose="00000900000000000000" pitchFamily="2" charset="0"/>
                  <a:ea typeface="+mn-ea"/>
                  <a:cs typeface="+mn-cs"/>
                </a:rPr>
                <a:t>Acesse  também a Cartilha do novo PAC Saúde</a:t>
              </a:r>
            </a:p>
          </p:txBody>
        </p:sp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42" y="601792"/>
              <a:ext cx="1250978" cy="1250978"/>
            </a:xfrm>
            <a:prstGeom prst="rect">
              <a:avLst/>
            </a:prstGeom>
          </p:spPr>
        </p:pic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40BB8D9-89AA-4F12-1A43-27BD426B41A0}"/>
              </a:ext>
            </a:extLst>
          </p:cNvPr>
          <p:cNvGrpSpPr/>
          <p:nvPr/>
        </p:nvGrpSpPr>
        <p:grpSpPr>
          <a:xfrm>
            <a:off x="8051151" y="6422218"/>
            <a:ext cx="3842736" cy="347084"/>
            <a:chOff x="2726506" y="5104513"/>
            <a:chExt cx="6922257" cy="625233"/>
          </a:xfrm>
        </p:grpSpPr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DCA10CDC-768C-4347-B01C-2E09E7004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506" y="5104513"/>
              <a:ext cx="4851819" cy="625233"/>
            </a:xfrm>
            <a:prstGeom prst="rect">
              <a:avLst/>
            </a:prstGeom>
          </p:spPr>
        </p:pic>
        <p:pic>
          <p:nvPicPr>
            <p:cNvPr id="37" name="Imagem 36" descr="Logo Novo PAC 2023_v1.pdf">
              <a:extLst>
                <a:ext uri="{FF2B5EF4-FFF2-40B4-BE49-F238E27FC236}">
                  <a16:creationId xmlns:a16="http://schemas.microsoft.com/office/drawing/2014/main" id="{C28BF0AC-316A-02EC-5017-5EACD57BA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25318" y="5151975"/>
              <a:ext cx="1623445" cy="482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962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3347B-8BEE-49E0-4147-A4BF0309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Padrão do plano de fundo&#10;&#10;Descrição gerada automaticamente">
            <a:extLst>
              <a:ext uri="{FF2B5EF4-FFF2-40B4-BE49-F238E27FC236}">
                <a16:creationId xmlns:a16="http://schemas.microsoft.com/office/drawing/2014/main" id="{AB7B9B8B-1F0D-5B08-367F-4B7BAAA4A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61FB63E-D621-5C15-5A0C-0B85A4DB1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43" y="4878539"/>
            <a:ext cx="6727643" cy="866962"/>
          </a:xfrm>
          <a:prstGeom prst="rect">
            <a:avLst/>
          </a:prstGeom>
        </p:spPr>
      </p:pic>
      <p:pic>
        <p:nvPicPr>
          <p:cNvPr id="10" name="Imagem 9" descr="Logo Novo PAC 2023_v1.pdf">
            <a:extLst>
              <a:ext uri="{FF2B5EF4-FFF2-40B4-BE49-F238E27FC236}">
                <a16:creationId xmlns:a16="http://schemas.microsoft.com/office/drawing/2014/main" id="{C0374767-C6B2-D712-D78A-DE6C328F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864" y="2181456"/>
            <a:ext cx="2918269" cy="86696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6885CC0-9775-37AD-0B0A-0B321235FF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28" t="3297" r="4046" b="3742"/>
          <a:stretch/>
        </p:blipFill>
        <p:spPr>
          <a:xfrm>
            <a:off x="1657954" y="1266976"/>
            <a:ext cx="2025660" cy="24990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6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49D68-B649-C449-C076-C865438B5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m 49" descr="Interface gráfica do usuário, Padrão do plano de fundo&#10;&#10;Descrição gerada automaticamente">
            <a:extLst>
              <a:ext uri="{FF2B5EF4-FFF2-40B4-BE49-F238E27FC236}">
                <a16:creationId xmlns:a16="http://schemas.microsoft.com/office/drawing/2014/main" id="{38602794-8B5F-60F2-A672-E003F0E6D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3"/>
          <a:stretch/>
        </p:blipFill>
        <p:spPr>
          <a:xfrm>
            <a:off x="9980748" y="0"/>
            <a:ext cx="2211251" cy="6858000"/>
          </a:xfrm>
          <a:prstGeom prst="rect">
            <a:avLst/>
          </a:prstGeom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63FA5A1-D74A-87FB-F480-A5A229DACC29}"/>
              </a:ext>
            </a:extLst>
          </p:cNvPr>
          <p:cNvGrpSpPr/>
          <p:nvPr/>
        </p:nvGrpSpPr>
        <p:grpSpPr>
          <a:xfrm>
            <a:off x="3375097" y="1793752"/>
            <a:ext cx="3236692" cy="609398"/>
            <a:chOff x="4496519" y="2750339"/>
            <a:chExt cx="2653217" cy="609398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053839D7-7BE9-B110-BC1F-9EB86FAE2FCE}"/>
                </a:ext>
              </a:extLst>
            </p:cNvPr>
            <p:cNvSpPr/>
            <p:nvPr/>
          </p:nvSpPr>
          <p:spPr>
            <a:xfrm>
              <a:off x="4496521" y="2909102"/>
              <a:ext cx="2632786" cy="317204"/>
            </a:xfrm>
            <a:prstGeom prst="roundRect">
              <a:avLst/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AD37F4D-5CBA-E7EC-C74E-434ABDF701F2}"/>
                </a:ext>
              </a:extLst>
            </p:cNvPr>
            <p:cNvSpPr txBox="1"/>
            <p:nvPr/>
          </p:nvSpPr>
          <p:spPr>
            <a:xfrm>
              <a:off x="4496519" y="2750339"/>
              <a:ext cx="2653217" cy="60939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rtl="0">
                <a:defRPr sz="168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pt-BR" dirty="0">
                  <a:solidFill>
                    <a:schemeClr val="bg1"/>
                  </a:solidFill>
                  <a:latin typeface="Montserrat ExtraBold" panose="00000900000000000000" pitchFamily="2" charset="0"/>
                </a:rPr>
                <a:t>Principais Dificuldades </a:t>
              </a:r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9D0CE2A-B6E6-D62A-BAB0-8F1F3D031FA4}"/>
              </a:ext>
            </a:extLst>
          </p:cNvPr>
          <p:cNvSpPr txBox="1"/>
          <p:nvPr/>
        </p:nvSpPr>
        <p:spPr>
          <a:xfrm>
            <a:off x="7248713" y="2639128"/>
            <a:ext cx="2135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rgbClr val="163DFF"/>
                </a:solidFill>
                <a:latin typeface="Montserrat ExtraBold" panose="00000900000000000000" pitchFamily="2" charset="0"/>
              </a:rPr>
              <a:t>ATUALIZAÇÃO DAS OBRAS NO SISTEMA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E5DFAC7-AC3A-9AC6-E447-D9DB6FED40E8}"/>
              </a:ext>
            </a:extLst>
          </p:cNvPr>
          <p:cNvSpPr txBox="1"/>
          <p:nvPr/>
        </p:nvSpPr>
        <p:spPr>
          <a:xfrm>
            <a:off x="380465" y="2547817"/>
            <a:ext cx="1635042" cy="366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163DFF"/>
                </a:solidFill>
                <a:latin typeface="Montserrat ExtraBold" panose="00000900000000000000" pitchFamily="2" charset="0"/>
              </a:rPr>
              <a:t>INFORMAÇÕES SOBRE O PROCESSO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58" y="3362695"/>
            <a:ext cx="1920364" cy="570104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40BB8D9-89AA-4F12-1A43-27BD426B41A0}"/>
              </a:ext>
            </a:extLst>
          </p:cNvPr>
          <p:cNvGrpSpPr/>
          <p:nvPr/>
        </p:nvGrpSpPr>
        <p:grpSpPr>
          <a:xfrm>
            <a:off x="6061000" y="6549278"/>
            <a:ext cx="3842736" cy="347084"/>
            <a:chOff x="2726506" y="5104513"/>
            <a:chExt cx="6922257" cy="625233"/>
          </a:xfrm>
        </p:grpSpPr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DCA10CDC-768C-4347-B01C-2E09E7004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506" y="5104513"/>
              <a:ext cx="4851819" cy="625233"/>
            </a:xfrm>
            <a:prstGeom prst="rect">
              <a:avLst/>
            </a:prstGeom>
          </p:spPr>
        </p:pic>
        <p:pic>
          <p:nvPicPr>
            <p:cNvPr id="35" name="Imagem 34" descr="Logo Novo PAC 2023_v1.pdf">
              <a:extLst>
                <a:ext uri="{FF2B5EF4-FFF2-40B4-BE49-F238E27FC236}">
                  <a16:creationId xmlns:a16="http://schemas.microsoft.com/office/drawing/2014/main" id="{C28BF0AC-316A-02EC-5017-5EACD57BA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5318" y="5151975"/>
              <a:ext cx="1623445" cy="482295"/>
            </a:xfrm>
            <a:prstGeom prst="rect">
              <a:avLst/>
            </a:prstGeom>
          </p:spPr>
        </p:pic>
      </p:grp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0228882"/>
              </p:ext>
            </p:extLst>
          </p:nvPr>
        </p:nvGraphicFramePr>
        <p:xfrm>
          <a:off x="1155611" y="868033"/>
          <a:ext cx="8432789" cy="689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6" name="Título 7"/>
          <p:cNvSpPr>
            <a:spLocks noGrp="1"/>
          </p:cNvSpPr>
          <p:nvPr>
            <p:ph type="title"/>
          </p:nvPr>
        </p:nvSpPr>
        <p:spPr>
          <a:xfrm>
            <a:off x="-87409" y="-72611"/>
            <a:ext cx="9292369" cy="931817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rgbClr val="163DFF"/>
                </a:solidFill>
                <a:latin typeface="Montserrat ExtraBold" panose="020B0604020202020204" charset="0"/>
              </a:rPr>
              <a:t>Fluxo Obras Modalidade Fundo a Fundo</a:t>
            </a: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139" y="3117927"/>
            <a:ext cx="2648897" cy="3174781"/>
          </a:xfrm>
          <a:prstGeom prst="rect">
            <a:avLst/>
          </a:prstGeom>
        </p:spPr>
      </p:pic>
      <p:grpSp>
        <p:nvGrpSpPr>
          <p:cNvPr id="64" name="Agrupar 63"/>
          <p:cNvGrpSpPr/>
          <p:nvPr/>
        </p:nvGrpSpPr>
        <p:grpSpPr>
          <a:xfrm>
            <a:off x="3474718" y="2949312"/>
            <a:ext cx="2931173" cy="1701222"/>
            <a:chOff x="1020522" y="1164929"/>
            <a:chExt cx="4258307" cy="2349522"/>
          </a:xfrm>
        </p:grpSpPr>
        <p:pic>
          <p:nvPicPr>
            <p:cNvPr id="65" name="Imagem 64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522" y="1164929"/>
              <a:ext cx="1803531" cy="2349522"/>
            </a:xfrm>
            <a:prstGeom prst="rect">
              <a:avLst/>
            </a:prstGeom>
          </p:spPr>
        </p:pic>
        <p:pic>
          <p:nvPicPr>
            <p:cNvPr id="66" name="Imagem 65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98" y="1164929"/>
              <a:ext cx="1803531" cy="2349522"/>
            </a:xfrm>
            <a:prstGeom prst="rect">
              <a:avLst/>
            </a:prstGeom>
          </p:spPr>
        </p:pic>
        <p:sp>
          <p:nvSpPr>
            <p:cNvPr id="67" name="Retângulo 66">
              <a:extLst>
                <a:ext uri="{FF2B5EF4-FFF2-40B4-BE49-F238E27FC236}">
                  <a16:creationId xmlns:a16="http://schemas.microsoft.com/office/drawing/2014/main" id="{297E508E-BA66-E526-4A32-612E05509A91}"/>
                </a:ext>
              </a:extLst>
            </p:cNvPr>
            <p:cNvSpPr/>
            <p:nvPr/>
          </p:nvSpPr>
          <p:spPr>
            <a:xfrm>
              <a:off x="3767408" y="3100197"/>
              <a:ext cx="1190625" cy="309510"/>
            </a:xfrm>
            <a:prstGeom prst="rect">
              <a:avLst/>
            </a:prstGeom>
            <a:solidFill>
              <a:srgbClr val="3A68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A2E1532D-A2E6-12D2-6263-BA23BA028281}"/>
                </a:ext>
              </a:extLst>
            </p:cNvPr>
            <p:cNvSpPr txBox="1"/>
            <p:nvPr/>
          </p:nvSpPr>
          <p:spPr>
            <a:xfrm>
              <a:off x="3695306" y="3088006"/>
              <a:ext cx="1334827" cy="36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bg1"/>
                  </a:solidFill>
                </a:rPr>
                <a:t>Kit Licitação </a:t>
              </a:r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3037" y="1230363"/>
              <a:ext cx="1669399" cy="1675404"/>
            </a:xfrm>
            <a:prstGeom prst="roundRect">
              <a:avLst>
                <a:gd name="adj" fmla="val 4809"/>
              </a:avLst>
            </a:prstGeom>
          </p:spPr>
        </p:pic>
        <p:pic>
          <p:nvPicPr>
            <p:cNvPr id="70" name="Imagem 6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53132" y="1258329"/>
              <a:ext cx="1656177" cy="1614773"/>
            </a:xfrm>
            <a:prstGeom prst="roundRect">
              <a:avLst>
                <a:gd name="adj" fmla="val 4947"/>
              </a:avLst>
            </a:prstGeom>
          </p:spPr>
        </p:pic>
      </p:grp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B9D0CE2A-B6E6-D62A-BAB0-8F1F3D031FA4}"/>
              </a:ext>
            </a:extLst>
          </p:cNvPr>
          <p:cNvSpPr txBox="1"/>
          <p:nvPr/>
        </p:nvSpPr>
        <p:spPr>
          <a:xfrm>
            <a:off x="3925886" y="2497581"/>
            <a:ext cx="2135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rgbClr val="163DFF"/>
                </a:solidFill>
                <a:latin typeface="Montserrat ExtraBold" panose="00000900000000000000" pitchFamily="2" charset="0"/>
              </a:rPr>
              <a:t>ASSISTÊNCIA TÉCNICA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3349371" y="4805467"/>
            <a:ext cx="3221082" cy="1500041"/>
            <a:chOff x="460144" y="3781122"/>
            <a:chExt cx="5516707" cy="2241506"/>
          </a:xfrm>
        </p:grpSpPr>
        <p:sp>
          <p:nvSpPr>
            <p:cNvPr id="72" name="Retângulo: Cantos Arredondados 9">
              <a:extLst>
                <a:ext uri="{FF2B5EF4-FFF2-40B4-BE49-F238E27FC236}">
                  <a16:creationId xmlns:a16="http://schemas.microsoft.com/office/drawing/2014/main" id="{341401ED-26B7-D67C-0158-40C6C624CD8A}"/>
                </a:ext>
              </a:extLst>
            </p:cNvPr>
            <p:cNvSpPr/>
            <p:nvPr/>
          </p:nvSpPr>
          <p:spPr>
            <a:xfrm>
              <a:off x="660623" y="3878973"/>
              <a:ext cx="5316228" cy="564935"/>
            </a:xfrm>
            <a:prstGeom prst="roundRect">
              <a:avLst>
                <a:gd name="adj" fmla="val 22142"/>
              </a:avLst>
            </a:prstGeom>
            <a:solidFill>
              <a:srgbClr val="00D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73" name="Retângulo: Cantos Arredondados 8">
              <a:extLst>
                <a:ext uri="{FF2B5EF4-FFF2-40B4-BE49-F238E27FC236}">
                  <a16:creationId xmlns:a16="http://schemas.microsoft.com/office/drawing/2014/main" id="{83CB9E39-38DC-4E1E-01D2-F5466D71445C}"/>
                </a:ext>
              </a:extLst>
            </p:cNvPr>
            <p:cNvSpPr/>
            <p:nvPr/>
          </p:nvSpPr>
          <p:spPr>
            <a:xfrm>
              <a:off x="660623" y="4619200"/>
              <a:ext cx="5316228" cy="564935"/>
            </a:xfrm>
            <a:prstGeom prst="roundRect">
              <a:avLst>
                <a:gd name="adj" fmla="val 22142"/>
              </a:avLst>
            </a:prstGeom>
            <a:solidFill>
              <a:srgbClr val="00D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DD460884-1A4D-37B6-1376-1B93F5FFE2BD}"/>
                </a:ext>
              </a:extLst>
            </p:cNvPr>
            <p:cNvSpPr txBox="1"/>
            <p:nvPr/>
          </p:nvSpPr>
          <p:spPr>
            <a:xfrm>
              <a:off x="1432077" y="3904276"/>
              <a:ext cx="4354072" cy="597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50">
                <a:buClr>
                  <a:srgbClr val="92D050"/>
                </a:buClr>
              </a:pPr>
              <a:r>
                <a:rPr lang="pt-BR" sz="1000" b="1" dirty="0">
                  <a:solidFill>
                    <a:schemeClr val="bg1"/>
                  </a:solidFill>
                  <a:latin typeface="Montserrat ExtraBold" panose="00000900000000000000" pitchFamily="2" charset="0"/>
                </a:rPr>
                <a:t>Elaborados com base nos projetos referenciais do Ministério</a:t>
              </a:r>
            </a:p>
          </p:txBody>
        </p:sp>
        <p:sp>
          <p:nvSpPr>
            <p:cNvPr id="75" name="Elipse 74">
              <a:extLst>
                <a:ext uri="{FF2B5EF4-FFF2-40B4-BE49-F238E27FC236}">
                  <a16:creationId xmlns:a16="http://schemas.microsoft.com/office/drawing/2014/main" id="{876E4DA5-91FC-7654-EBB1-023CD7DDA12A}"/>
                </a:ext>
              </a:extLst>
            </p:cNvPr>
            <p:cNvSpPr/>
            <p:nvPr/>
          </p:nvSpPr>
          <p:spPr>
            <a:xfrm>
              <a:off x="460144" y="3781122"/>
              <a:ext cx="693633" cy="693633"/>
            </a:xfrm>
            <a:prstGeom prst="ellipse">
              <a:avLst/>
            </a:prstGeom>
            <a:solidFill>
              <a:srgbClr val="163D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rgbClr val="163DFF"/>
                  </a:solidFill>
                </a:rPr>
                <a:t>v</a:t>
              </a:r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F83306EE-B1CF-3054-BDCE-4221BBC7D4D5}"/>
                </a:ext>
              </a:extLst>
            </p:cNvPr>
            <p:cNvSpPr txBox="1"/>
            <p:nvPr/>
          </p:nvSpPr>
          <p:spPr>
            <a:xfrm>
              <a:off x="1443345" y="4643500"/>
              <a:ext cx="4342804" cy="597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50">
                <a:buClr>
                  <a:srgbClr val="92D050"/>
                </a:buClr>
              </a:pPr>
              <a:r>
                <a:rPr lang="pt-BR" sz="1000" b="1" dirty="0">
                  <a:solidFill>
                    <a:schemeClr val="bg1"/>
                  </a:solidFill>
                  <a:latin typeface="Montserrat ExtraBold" panose="00000900000000000000" pitchFamily="2" charset="0"/>
                </a:rPr>
                <a:t>Disponível em formato editável para facilitar a adaptação</a:t>
              </a:r>
            </a:p>
          </p:txBody>
        </p:sp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814C1E00-3267-67C3-ADD1-5610D77A93FF}"/>
                </a:ext>
              </a:extLst>
            </p:cNvPr>
            <p:cNvSpPr/>
            <p:nvPr/>
          </p:nvSpPr>
          <p:spPr>
            <a:xfrm>
              <a:off x="471411" y="4563889"/>
              <a:ext cx="693633" cy="693633"/>
            </a:xfrm>
            <a:prstGeom prst="ellipse">
              <a:avLst/>
            </a:prstGeom>
            <a:solidFill>
              <a:srgbClr val="163D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rgbClr val="163DFF"/>
                  </a:solidFill>
                </a:rPr>
                <a:t>v</a:t>
              </a:r>
            </a:p>
          </p:txBody>
        </p:sp>
        <p:sp>
          <p:nvSpPr>
            <p:cNvPr id="78" name="Retângulo: Cantos Arredondados 52">
              <a:extLst>
                <a:ext uri="{FF2B5EF4-FFF2-40B4-BE49-F238E27FC236}">
                  <a16:creationId xmlns:a16="http://schemas.microsoft.com/office/drawing/2014/main" id="{7524E0F8-4A3F-4152-0916-482025708DE2}"/>
                </a:ext>
              </a:extLst>
            </p:cNvPr>
            <p:cNvSpPr/>
            <p:nvPr/>
          </p:nvSpPr>
          <p:spPr>
            <a:xfrm>
              <a:off x="660623" y="5392086"/>
              <a:ext cx="5316228" cy="564935"/>
            </a:xfrm>
            <a:prstGeom prst="roundRect">
              <a:avLst>
                <a:gd name="adj" fmla="val 22142"/>
              </a:avLst>
            </a:prstGeom>
            <a:solidFill>
              <a:srgbClr val="00D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ECA24C1F-FC89-8744-1AB6-0AD774D80D17}"/>
                </a:ext>
              </a:extLst>
            </p:cNvPr>
            <p:cNvSpPr txBox="1"/>
            <p:nvPr/>
          </p:nvSpPr>
          <p:spPr>
            <a:xfrm>
              <a:off x="1443345" y="5424745"/>
              <a:ext cx="4342804" cy="597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50">
                <a:buClr>
                  <a:srgbClr val="92D050"/>
                </a:buClr>
              </a:pPr>
              <a:r>
                <a:rPr lang="pt-BR" sz="1000" b="1" dirty="0">
                  <a:solidFill>
                    <a:schemeClr val="bg1"/>
                  </a:solidFill>
                  <a:latin typeface="Montserrat ExtraBold" panose="00000900000000000000" pitchFamily="2" charset="0"/>
                </a:rPr>
                <a:t>Baseado nos modelos da AGU e recomendações do CGU/TCU</a:t>
              </a:r>
            </a:p>
          </p:txBody>
        </p: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5C044EEB-C440-537F-00AA-8742D7DFC8D6}"/>
                </a:ext>
              </a:extLst>
            </p:cNvPr>
            <p:cNvSpPr/>
            <p:nvPr/>
          </p:nvSpPr>
          <p:spPr>
            <a:xfrm>
              <a:off x="471411" y="5323363"/>
              <a:ext cx="693633" cy="693633"/>
            </a:xfrm>
            <a:prstGeom prst="ellipse">
              <a:avLst/>
            </a:prstGeom>
            <a:solidFill>
              <a:srgbClr val="163D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rgbClr val="163DFF"/>
                  </a:solidFill>
                </a:rPr>
                <a:t>v</a:t>
              </a:r>
            </a:p>
          </p:txBody>
        </p:sp>
        <p:pic>
          <p:nvPicPr>
            <p:cNvPr id="81" name="Gráfico 58">
              <a:extLst>
                <a:ext uri="{FF2B5EF4-FFF2-40B4-BE49-F238E27FC236}">
                  <a16:creationId xmlns:a16="http://schemas.microsoft.com/office/drawing/2014/main" id="{C84E30B8-D389-905C-0C8C-5E61641BC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629627" y="3955552"/>
              <a:ext cx="363764" cy="363764"/>
            </a:xfrm>
            <a:prstGeom prst="rect">
              <a:avLst/>
            </a:prstGeom>
          </p:spPr>
        </p:pic>
        <p:pic>
          <p:nvPicPr>
            <p:cNvPr id="82" name="Gráfico 59">
              <a:extLst>
                <a:ext uri="{FF2B5EF4-FFF2-40B4-BE49-F238E27FC236}">
                  <a16:creationId xmlns:a16="http://schemas.microsoft.com/office/drawing/2014/main" id="{3847870A-7104-D64C-8A2E-428F0C1B8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641848" y="4720257"/>
              <a:ext cx="363764" cy="363764"/>
            </a:xfrm>
            <a:prstGeom prst="rect">
              <a:avLst/>
            </a:prstGeom>
          </p:spPr>
        </p:pic>
        <p:pic>
          <p:nvPicPr>
            <p:cNvPr id="83" name="Gráfico 61">
              <a:extLst>
                <a:ext uri="{FF2B5EF4-FFF2-40B4-BE49-F238E27FC236}">
                  <a16:creationId xmlns:a16="http://schemas.microsoft.com/office/drawing/2014/main" id="{EAA4C983-E2A1-4277-F1A2-2A35F0981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95307" y="5435630"/>
              <a:ext cx="425215" cy="425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35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674886" y="357145"/>
            <a:ext cx="10515600" cy="81793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>
                <a:solidFill>
                  <a:srgbClr val="163DFF"/>
                </a:solidFill>
                <a:latin typeface="Montserrat ExtraBold" panose="020B0604020202020204" charset="0"/>
              </a:rPr>
              <a:t>Panorama Geral </a:t>
            </a:r>
            <a:br>
              <a:rPr lang="pt-BR" sz="3200" dirty="0">
                <a:solidFill>
                  <a:srgbClr val="163DFF"/>
                </a:solidFill>
                <a:latin typeface="Montserrat ExtraBold" panose="020B0604020202020204" charset="0"/>
              </a:rPr>
            </a:br>
            <a:r>
              <a:rPr lang="pt-BR" sz="3200" dirty="0">
                <a:solidFill>
                  <a:srgbClr val="163DFF"/>
                </a:solidFill>
                <a:latin typeface="Montserrat ExtraBold" panose="020B0604020202020204" charset="0"/>
              </a:rPr>
              <a:t>Obras Novo PAC – Eixo Saúde</a:t>
            </a:r>
            <a:br>
              <a:rPr lang="pt-BR" sz="3200" dirty="0">
                <a:solidFill>
                  <a:srgbClr val="163DFF"/>
                </a:solidFill>
                <a:latin typeface="Montserrat ExtraBold" panose="020B0604020202020204" charset="0"/>
              </a:rPr>
            </a:br>
            <a:r>
              <a:rPr lang="pt-BR" sz="3200" dirty="0">
                <a:solidFill>
                  <a:srgbClr val="163DFF"/>
                </a:solidFill>
                <a:latin typeface="Montserrat ExtraBold" panose="020B0604020202020204" charset="0"/>
              </a:rPr>
              <a:t>Estado </a:t>
            </a:r>
            <a:r>
              <a:rPr lang="pt-BR" sz="3200" dirty="0" smtClean="0">
                <a:solidFill>
                  <a:srgbClr val="163DFF"/>
                </a:solidFill>
                <a:latin typeface="Montserrat ExtraBold" panose="020B0604020202020204" charset="0"/>
              </a:rPr>
              <a:t>Mato Grosso - MT </a:t>
            </a:r>
            <a:endParaRPr lang="pt-BR" sz="3200" dirty="0">
              <a:solidFill>
                <a:srgbClr val="163DFF"/>
              </a:solidFill>
              <a:latin typeface="Montserrat ExtraBold" panose="020B060402020202020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782120"/>
              </p:ext>
            </p:extLst>
          </p:nvPr>
        </p:nvGraphicFramePr>
        <p:xfrm>
          <a:off x="1413917" y="3920357"/>
          <a:ext cx="9104441" cy="2697462"/>
        </p:xfrm>
        <a:graphic>
          <a:graphicData uri="http://schemas.openxmlformats.org/drawingml/2006/table">
            <a:tbl>
              <a:tblPr/>
              <a:tblGrid>
                <a:gridCol w="1731338">
                  <a:extLst>
                    <a:ext uri="{9D8B030D-6E8A-4147-A177-3AD203B41FA5}">
                      <a16:colId xmlns:a16="http://schemas.microsoft.com/office/drawing/2014/main" val="3218844751"/>
                    </a:ext>
                  </a:extLst>
                </a:gridCol>
                <a:gridCol w="1144274">
                  <a:extLst>
                    <a:ext uri="{9D8B030D-6E8A-4147-A177-3AD203B41FA5}">
                      <a16:colId xmlns:a16="http://schemas.microsoft.com/office/drawing/2014/main" val="343563260"/>
                    </a:ext>
                  </a:extLst>
                </a:gridCol>
                <a:gridCol w="947757">
                  <a:extLst>
                    <a:ext uri="{9D8B030D-6E8A-4147-A177-3AD203B41FA5}">
                      <a16:colId xmlns:a16="http://schemas.microsoft.com/office/drawing/2014/main" val="4052132654"/>
                    </a:ext>
                  </a:extLst>
                </a:gridCol>
                <a:gridCol w="947757">
                  <a:extLst>
                    <a:ext uri="{9D8B030D-6E8A-4147-A177-3AD203B41FA5}">
                      <a16:colId xmlns:a16="http://schemas.microsoft.com/office/drawing/2014/main" val="2029176036"/>
                    </a:ext>
                  </a:extLst>
                </a:gridCol>
                <a:gridCol w="947757">
                  <a:extLst>
                    <a:ext uri="{9D8B030D-6E8A-4147-A177-3AD203B41FA5}">
                      <a16:colId xmlns:a16="http://schemas.microsoft.com/office/drawing/2014/main" val="300919273"/>
                    </a:ext>
                  </a:extLst>
                </a:gridCol>
                <a:gridCol w="716415">
                  <a:extLst>
                    <a:ext uri="{9D8B030D-6E8A-4147-A177-3AD203B41FA5}">
                      <a16:colId xmlns:a16="http://schemas.microsoft.com/office/drawing/2014/main" val="658128916"/>
                    </a:ext>
                  </a:extLst>
                </a:gridCol>
                <a:gridCol w="1024870">
                  <a:extLst>
                    <a:ext uri="{9D8B030D-6E8A-4147-A177-3AD203B41FA5}">
                      <a16:colId xmlns:a16="http://schemas.microsoft.com/office/drawing/2014/main" val="4168227751"/>
                    </a:ext>
                  </a:extLst>
                </a:gridCol>
                <a:gridCol w="768655">
                  <a:extLst>
                    <a:ext uri="{9D8B030D-6E8A-4147-A177-3AD203B41FA5}">
                      <a16:colId xmlns:a16="http://schemas.microsoft.com/office/drawing/2014/main" val="39397287"/>
                    </a:ext>
                  </a:extLst>
                </a:gridCol>
                <a:gridCol w="875618">
                  <a:extLst>
                    <a:ext uri="{9D8B030D-6E8A-4147-A177-3AD203B41FA5}">
                      <a16:colId xmlns:a16="http://schemas.microsoft.com/office/drawing/2014/main" val="2053909064"/>
                    </a:ext>
                  </a:extLst>
                </a:gridCol>
              </a:tblGrid>
              <a:tr h="339587">
                <a:tc rowSpan="2">
                  <a:txBody>
                    <a:bodyPr/>
                    <a:lstStyle/>
                    <a:p>
                      <a:pPr lvl="1"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Situação atual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Indicadores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123344"/>
                  </a:ext>
                </a:extLst>
              </a:tr>
              <a:tr h="716563">
                <a:tc vMerge="1">
                  <a:txBody>
                    <a:bodyPr/>
                    <a:lstStyle/>
                    <a:p>
                      <a:pPr lvl="1" algn="l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 ação preparatória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Etapa</a:t>
                      </a:r>
                      <a:r>
                        <a:rPr lang="pt-B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Visa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Etapa Licitação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 início/execução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Inércia Ente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Etapa Licitação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Em Execução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247559"/>
                  </a:ext>
                </a:extLst>
              </a:tr>
              <a:tr h="32874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de Regulação das Urgências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30383"/>
                  </a:ext>
                </a:extLst>
              </a:tr>
              <a:tr h="32874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Atenção Psicossocial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45053"/>
                  </a:ext>
                </a:extLst>
              </a:tr>
              <a:tr h="32874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Especializado em Reabilitação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83081"/>
                  </a:ext>
                </a:extLst>
              </a:tr>
              <a:tr h="20229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Ortopédica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66664"/>
                  </a:ext>
                </a:extLst>
              </a:tr>
              <a:tr h="20229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Requalifica UBS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948980"/>
                  </a:ext>
                </a:extLst>
              </a:tr>
              <a:tr h="2022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Geral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 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 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97563"/>
                  </a:ext>
                </a:extLst>
              </a:tr>
            </a:tbl>
          </a:graphicData>
        </a:graphic>
      </p:graphicFrame>
      <p:sp>
        <p:nvSpPr>
          <p:cNvPr id="38" name="Retângulo 37"/>
          <p:cNvSpPr/>
          <p:nvPr/>
        </p:nvSpPr>
        <p:spPr>
          <a:xfrm>
            <a:off x="3997104" y="1276872"/>
            <a:ext cx="37778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200" b="1" dirty="0">
                <a:solidFill>
                  <a:srgbClr val="002060"/>
                </a:solidFill>
                <a:latin typeface="Montserrat" panose="020B0604020202020204" charset="0"/>
              </a:rPr>
              <a:t>Status Obras TERMO DE COMPROMISSO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090497"/>
              </p:ext>
            </p:extLst>
          </p:nvPr>
        </p:nvGraphicFramePr>
        <p:xfrm>
          <a:off x="2463869" y="1636358"/>
          <a:ext cx="6844314" cy="1684864"/>
        </p:xfrm>
        <a:graphic>
          <a:graphicData uri="http://schemas.openxmlformats.org/drawingml/2006/table">
            <a:tbl>
              <a:tblPr/>
              <a:tblGrid>
                <a:gridCol w="1123406">
                  <a:extLst>
                    <a:ext uri="{9D8B030D-6E8A-4147-A177-3AD203B41FA5}">
                      <a16:colId xmlns:a16="http://schemas.microsoft.com/office/drawing/2014/main" val="2873153557"/>
                    </a:ext>
                  </a:extLst>
                </a:gridCol>
                <a:gridCol w="1166948">
                  <a:extLst>
                    <a:ext uri="{9D8B030D-6E8A-4147-A177-3AD203B41FA5}">
                      <a16:colId xmlns:a16="http://schemas.microsoft.com/office/drawing/2014/main" val="28842962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74797133"/>
                    </a:ext>
                  </a:extLst>
                </a:gridCol>
                <a:gridCol w="1192658">
                  <a:extLst>
                    <a:ext uri="{9D8B030D-6E8A-4147-A177-3AD203B41FA5}">
                      <a16:colId xmlns:a16="http://schemas.microsoft.com/office/drawing/2014/main" val="4067609451"/>
                    </a:ext>
                  </a:extLst>
                </a:gridCol>
                <a:gridCol w="754674">
                  <a:extLst>
                    <a:ext uri="{9D8B030D-6E8A-4147-A177-3AD203B41FA5}">
                      <a16:colId xmlns:a16="http://schemas.microsoft.com/office/drawing/2014/main" val="2439324085"/>
                    </a:ext>
                  </a:extLst>
                </a:gridCol>
                <a:gridCol w="754674">
                  <a:extLst>
                    <a:ext uri="{9D8B030D-6E8A-4147-A177-3AD203B41FA5}">
                      <a16:colId xmlns:a16="http://schemas.microsoft.com/office/drawing/2014/main" val="1956085927"/>
                    </a:ext>
                  </a:extLst>
                </a:gridCol>
                <a:gridCol w="754674">
                  <a:extLst>
                    <a:ext uri="{9D8B030D-6E8A-4147-A177-3AD203B41FA5}">
                      <a16:colId xmlns:a16="http://schemas.microsoft.com/office/drawing/2014/main" val="3845964569"/>
                    </a:ext>
                  </a:extLst>
                </a:gridCol>
              </a:tblGrid>
              <a:tr h="49542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Situação atual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740311"/>
                  </a:ext>
                </a:extLst>
              </a:tr>
              <a:tr h="366475">
                <a:tc vMerge="1">
                  <a:txBody>
                    <a:bodyPr/>
                    <a:lstStyle/>
                    <a:p>
                      <a:pPr algn="l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Cláusula</a:t>
                      </a:r>
                    </a:p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Suspensiva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Etapa </a:t>
                      </a:r>
                    </a:p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Licitação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Cláusula Suspensiva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Etapa Licitação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%Em Execução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630717"/>
                  </a:ext>
                </a:extLst>
              </a:tr>
              <a:tr h="187662">
                <a:tc>
                  <a:txBody>
                    <a:bodyPr/>
                    <a:lstStyle/>
                    <a:p>
                      <a:pPr lvl="0" algn="ctr" fontAlgn="b">
                        <a:lnSpc>
                          <a:spcPct val="150000"/>
                        </a:lnSpc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Maternidade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940700"/>
                  </a:ext>
                </a:extLst>
              </a:tr>
              <a:tr h="187662">
                <a:tc>
                  <a:txBody>
                    <a:bodyPr/>
                    <a:lstStyle/>
                    <a:p>
                      <a:pPr lvl="0" algn="ctr" fontAlgn="b">
                        <a:lnSpc>
                          <a:spcPct val="150000"/>
                        </a:lnSpc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Policlínica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558012"/>
                  </a:ext>
                </a:extLst>
              </a:tr>
              <a:tr h="187662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Geral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701142"/>
                  </a:ext>
                </a:extLst>
              </a:tr>
            </a:tbl>
          </a:graphicData>
        </a:graphic>
      </p:graphicFrame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57" y="3558719"/>
            <a:ext cx="923360" cy="35192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845" y="1101660"/>
            <a:ext cx="719025" cy="508973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3997104" y="3541562"/>
            <a:ext cx="37778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200" b="1" dirty="0">
                <a:solidFill>
                  <a:srgbClr val="002060"/>
                </a:solidFill>
                <a:latin typeface="Montserrat" panose="020B0604020202020204" charset="0"/>
              </a:rPr>
              <a:t>Status Obras FUNDO A FUNDO</a:t>
            </a:r>
          </a:p>
        </p:txBody>
      </p:sp>
      <p:cxnSp>
        <p:nvCxnSpPr>
          <p:cNvPr id="16" name="Conector reto 15"/>
          <p:cNvCxnSpPr/>
          <p:nvPr/>
        </p:nvCxnSpPr>
        <p:spPr>
          <a:xfrm flipV="1">
            <a:off x="-78377" y="3458573"/>
            <a:ext cx="12270377" cy="26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428088"/>
              </p:ext>
            </p:extLst>
          </p:nvPr>
        </p:nvGraphicFramePr>
        <p:xfrm>
          <a:off x="9630171" y="1749676"/>
          <a:ext cx="2411524" cy="1249680"/>
        </p:xfrm>
        <a:graphic>
          <a:graphicData uri="http://schemas.openxmlformats.org/drawingml/2006/table">
            <a:tbl>
              <a:tblPr/>
              <a:tblGrid>
                <a:gridCol w="1233462">
                  <a:extLst>
                    <a:ext uri="{9D8B030D-6E8A-4147-A177-3AD203B41FA5}">
                      <a16:colId xmlns:a16="http://schemas.microsoft.com/office/drawing/2014/main" val="8007314"/>
                    </a:ext>
                  </a:extLst>
                </a:gridCol>
                <a:gridCol w="1178062">
                  <a:extLst>
                    <a:ext uri="{9D8B030D-6E8A-4147-A177-3AD203B41FA5}">
                      <a16:colId xmlns:a16="http://schemas.microsoft.com/office/drawing/2014/main" val="3633770197"/>
                    </a:ext>
                  </a:extLst>
                </a:gridCol>
              </a:tblGrid>
              <a:tr h="3124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MUNICÍPIO</a:t>
                      </a:r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t-BR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MODALIDADE</a:t>
                      </a:r>
                      <a:endParaRPr lang="pt-BR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336165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lvl="0" algn="l" fontAlgn="ctr"/>
                      <a:r>
                        <a:rPr lang="pt-BR" sz="800" b="1" i="0" u="none" strike="noStrike" dirty="0">
                          <a:solidFill>
                            <a:srgbClr val="363636"/>
                          </a:solidFill>
                          <a:effectLst/>
                          <a:latin typeface="Arial" panose="020B0604020202020204" pitchFamily="34" charset="0"/>
                        </a:rPr>
                        <a:t>SINOP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pt-BR" sz="800" b="1" i="0" u="none" strike="noStrike" dirty="0" smtClean="0">
                          <a:solidFill>
                            <a:srgbClr val="363636"/>
                          </a:solidFill>
                          <a:effectLst/>
                          <a:latin typeface="Arial" panose="020B0604020202020204" pitchFamily="34" charset="0"/>
                        </a:rPr>
                        <a:t>MATERNIDADES</a:t>
                      </a:r>
                      <a:endParaRPr lang="pt-BR" sz="800" b="1" i="0" u="none" strike="noStrike" dirty="0">
                        <a:solidFill>
                          <a:srgbClr val="36363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86720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lvl="0" algn="l" fontAlgn="ctr"/>
                      <a:r>
                        <a:rPr lang="pt-BR" sz="800" b="1" i="0" u="none" strike="noStrike" dirty="0">
                          <a:solidFill>
                            <a:srgbClr val="363636"/>
                          </a:solidFill>
                          <a:effectLst/>
                          <a:latin typeface="Arial" panose="020B0604020202020204" pitchFamily="34" charset="0"/>
                        </a:rPr>
                        <a:t>VÁRZEA GRANDE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pt-BR" sz="800" b="1" i="0" u="none" strike="noStrike" dirty="0" smtClean="0">
                          <a:solidFill>
                            <a:srgbClr val="363636"/>
                          </a:solidFill>
                          <a:effectLst/>
                          <a:latin typeface="Arial" panose="020B0604020202020204" pitchFamily="34" charset="0"/>
                        </a:rPr>
                        <a:t>MATERNIDADES</a:t>
                      </a:r>
                      <a:endParaRPr lang="pt-BR" sz="800" b="1" i="0" u="none" strike="noStrike" dirty="0">
                        <a:solidFill>
                          <a:srgbClr val="36363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51837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lvl="0" algn="l" fontAlgn="ctr"/>
                      <a:r>
                        <a:rPr lang="pt-BR" sz="800" b="1" i="0" u="none" strike="noStrike" dirty="0">
                          <a:solidFill>
                            <a:srgbClr val="363636"/>
                          </a:solidFill>
                          <a:effectLst/>
                          <a:latin typeface="Arial" panose="020B0604020202020204" pitchFamily="34" charset="0"/>
                        </a:rPr>
                        <a:t>RONDONÓPOLIS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pt-BR" sz="800" b="1" i="0" u="none" strike="noStrike" dirty="0" smtClean="0">
                          <a:solidFill>
                            <a:srgbClr val="363636"/>
                          </a:solidFill>
                          <a:effectLst/>
                          <a:latin typeface="Arial" panose="020B0604020202020204" pitchFamily="34" charset="0"/>
                        </a:rPr>
                        <a:t>POLICLÍNICAS</a:t>
                      </a:r>
                      <a:endParaRPr lang="pt-BR" sz="800" b="1" i="0" u="none" strike="noStrike" dirty="0">
                        <a:solidFill>
                          <a:srgbClr val="36363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003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56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EC06C-70AD-9675-84DC-32C6BDB62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laca vermelha com letras brancas em fundo preto&#10;&#10;Descrição gerada automaticamente com confiança baixa">
            <a:extLst>
              <a:ext uri="{FF2B5EF4-FFF2-40B4-BE49-F238E27FC236}">
                <a16:creationId xmlns:a16="http://schemas.microsoft.com/office/drawing/2014/main" id="{518E69E2-A671-33F1-C8C2-40565E6DD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7"/>
          <a:stretch/>
        </p:blipFill>
        <p:spPr>
          <a:xfrm>
            <a:off x="0" y="6200774"/>
            <a:ext cx="12192000" cy="657225"/>
          </a:xfrm>
          <a:prstGeom prst="rect">
            <a:avLst/>
          </a:prstGeom>
        </p:spPr>
      </p:pic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A1BF6AC9-34B9-1258-A505-7E6213658C4D}"/>
              </a:ext>
            </a:extLst>
          </p:cNvPr>
          <p:cNvSpPr/>
          <p:nvPr/>
        </p:nvSpPr>
        <p:spPr>
          <a:xfrm>
            <a:off x="425868" y="1099227"/>
            <a:ext cx="8062149" cy="4982866"/>
          </a:xfrm>
          <a:prstGeom prst="roundRect">
            <a:avLst>
              <a:gd name="adj" fmla="val 6607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2309ADE-B8D0-CE47-7092-10EE96636DCE}"/>
              </a:ext>
            </a:extLst>
          </p:cNvPr>
          <p:cNvSpPr txBox="1">
            <a:spLocks/>
          </p:cNvSpPr>
          <p:nvPr/>
        </p:nvSpPr>
        <p:spPr>
          <a:xfrm>
            <a:off x="493776" y="441867"/>
            <a:ext cx="7926332" cy="355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DFF"/>
                </a:solidFill>
                <a:effectLst/>
                <a:uLnTx/>
                <a:uFillTx/>
                <a:latin typeface="Montserrat ExtraBold" panose="00000900000000000000" pitchFamily="2" charset="0"/>
                <a:ea typeface="+mj-ea"/>
                <a:cs typeface="+mj-cs"/>
                <a:sym typeface="Roboto Slab Bold"/>
              </a:rPr>
              <a:t>Seleção 2024: Atenção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163DFF"/>
                </a:solidFill>
                <a:effectLst/>
                <a:uLnTx/>
                <a:uFillTx/>
                <a:latin typeface="Montserrat ExtraBold" panose="00000900000000000000" pitchFamily="2" charset="0"/>
                <a:ea typeface="+mj-ea"/>
                <a:cs typeface="+mj-cs"/>
                <a:sym typeface="Roboto Slab Bold"/>
              </a:rPr>
              <a:t>aos Prazos!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00586D7-9A31-B7BB-74D3-653B2A2ACA0D}"/>
              </a:ext>
            </a:extLst>
          </p:cNvPr>
          <p:cNvSpPr txBox="1"/>
          <p:nvPr/>
        </p:nvSpPr>
        <p:spPr>
          <a:xfrm>
            <a:off x="425868" y="1187099"/>
            <a:ext cx="6043026" cy="4987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2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o Novo PAC, prorrogação de prazos é diferente!</a:t>
            </a:r>
          </a:p>
          <a:p>
            <a:pPr marL="3442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pt-BR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63D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FUNDO A FUNDO</a:t>
            </a:r>
          </a:p>
          <a:p>
            <a:pPr marL="45855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limite para etapa de ação preparatória:</a:t>
            </a:r>
          </a:p>
          <a:p>
            <a:pPr marL="135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Rawline" panose="00000500000000000000" pitchFamily="2" charset="0"/>
              <a:ea typeface="+mn-ea"/>
              <a:cs typeface="+mn-cs"/>
            </a:endParaRPr>
          </a:p>
          <a:p>
            <a:pPr marL="135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awline" panose="00000500000000000000" pitchFamily="2" charset="0"/>
                <a:ea typeface="+mn-ea"/>
                <a:cs typeface="+mn-cs"/>
              </a:rPr>
              <a:t>15 de abril</a:t>
            </a:r>
          </a:p>
          <a:p>
            <a:pPr marL="135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163D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63D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 CAIXA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(policlínica e maternidade)</a:t>
            </a:r>
          </a:p>
          <a:p>
            <a:pPr marL="45855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limite para superação de cláusula suspensiva: </a:t>
            </a:r>
          </a:p>
          <a:p>
            <a:pPr marL="458550" marR="0" lvl="0" indent="-45720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163D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5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163DFF"/>
              </a:buClr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5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163DFF"/>
              </a:buClr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awline" panose="00000500000000000000" pitchFamily="2" charset="0"/>
                <a:ea typeface="+mn-ea"/>
                <a:cs typeface="+mn-cs"/>
              </a:rPr>
              <a:t>30 de abril</a:t>
            </a:r>
          </a:p>
          <a:p>
            <a:pPr marL="135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Rawli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E71FA6-44F9-8A88-5641-9E22BA4AE1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6284" y="184836"/>
            <a:ext cx="2693379" cy="34708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2740"/>
          <a:stretch/>
        </p:blipFill>
        <p:spPr bwMode="auto">
          <a:xfrm>
            <a:off x="6550928" y="1472571"/>
            <a:ext cx="6276144" cy="4426694"/>
          </a:xfrm>
          <a:custGeom>
            <a:avLst/>
            <a:gdLst>
              <a:gd name="connsiteX0" fmla="*/ 426423 w 6276144"/>
              <a:gd name="connsiteY0" fmla="*/ 0 h 4426694"/>
              <a:gd name="connsiteX1" fmla="*/ 5849721 w 6276144"/>
              <a:gd name="connsiteY1" fmla="*/ 0 h 4426694"/>
              <a:gd name="connsiteX2" fmla="*/ 6276144 w 6276144"/>
              <a:gd name="connsiteY2" fmla="*/ 426423 h 4426694"/>
              <a:gd name="connsiteX3" fmla="*/ 6276144 w 6276144"/>
              <a:gd name="connsiteY3" fmla="*/ 4000271 h 4426694"/>
              <a:gd name="connsiteX4" fmla="*/ 5849721 w 6276144"/>
              <a:gd name="connsiteY4" fmla="*/ 4426694 h 4426694"/>
              <a:gd name="connsiteX5" fmla="*/ 426423 w 6276144"/>
              <a:gd name="connsiteY5" fmla="*/ 4426694 h 4426694"/>
              <a:gd name="connsiteX6" fmla="*/ 0 w 6276144"/>
              <a:gd name="connsiteY6" fmla="*/ 4000271 h 4426694"/>
              <a:gd name="connsiteX7" fmla="*/ 0 w 6276144"/>
              <a:gd name="connsiteY7" fmla="*/ 426423 h 4426694"/>
              <a:gd name="connsiteX8" fmla="*/ 426423 w 6276144"/>
              <a:gd name="connsiteY8" fmla="*/ 0 h 442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6144" h="4426694">
                <a:moveTo>
                  <a:pt x="426423" y="0"/>
                </a:moveTo>
                <a:lnTo>
                  <a:pt x="5849721" y="0"/>
                </a:lnTo>
                <a:cubicBezTo>
                  <a:pt x="6085228" y="0"/>
                  <a:pt x="6276144" y="190916"/>
                  <a:pt x="6276144" y="426423"/>
                </a:cubicBezTo>
                <a:lnTo>
                  <a:pt x="6276144" y="4000271"/>
                </a:lnTo>
                <a:cubicBezTo>
                  <a:pt x="6276144" y="4235778"/>
                  <a:pt x="6085228" y="4426694"/>
                  <a:pt x="5849721" y="4426694"/>
                </a:cubicBezTo>
                <a:lnTo>
                  <a:pt x="426423" y="4426694"/>
                </a:lnTo>
                <a:cubicBezTo>
                  <a:pt x="190916" y="4426694"/>
                  <a:pt x="0" y="4235778"/>
                  <a:pt x="0" y="4000271"/>
                </a:cubicBezTo>
                <a:lnTo>
                  <a:pt x="0" y="426423"/>
                </a:lnTo>
                <a:cubicBezTo>
                  <a:pt x="0" y="190916"/>
                  <a:pt x="190916" y="0"/>
                  <a:pt x="426423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365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: Cantos Arredondados 2">
            <a:extLst>
              <a:ext uri="{FF2B5EF4-FFF2-40B4-BE49-F238E27FC236}">
                <a16:creationId xmlns:a16="http://schemas.microsoft.com/office/drawing/2014/main" id="{89A6824F-8A16-3F5B-CB00-ECC372BEF99D}"/>
              </a:ext>
            </a:extLst>
          </p:cNvPr>
          <p:cNvSpPr/>
          <p:nvPr/>
        </p:nvSpPr>
        <p:spPr>
          <a:xfrm>
            <a:off x="508495" y="4160953"/>
            <a:ext cx="2125032" cy="439471"/>
          </a:xfrm>
          <a:prstGeom prst="roundRect">
            <a:avLst/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180F27D4-99A0-70AD-6555-FDFF5245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6363"/>
            <a:ext cx="5704508" cy="685039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38200" y="163316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rgbClr val="163DFF"/>
                </a:solidFill>
                <a:latin typeface="Montserrat ExtraBold" panose="020B0604020202020204" charset="0"/>
              </a:rPr>
              <a:t>PAC Seleções 2025</a:t>
            </a:r>
            <a:endParaRPr lang="pt-BR" dirty="0">
              <a:solidFill>
                <a:srgbClr val="163DFF"/>
              </a:solidFill>
              <a:latin typeface="Montserrat ExtraBold" panose="020B060402020202020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53FF72C-AC96-6350-03FA-07CB8E22E3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0421" y="6262870"/>
            <a:ext cx="2693379" cy="347084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C28EB13-DFCD-F629-062F-A3F140E591C0}"/>
              </a:ext>
            </a:extLst>
          </p:cNvPr>
          <p:cNvGrpSpPr/>
          <p:nvPr/>
        </p:nvGrpSpPr>
        <p:grpSpPr>
          <a:xfrm>
            <a:off x="7732594" y="-1072825"/>
            <a:ext cx="4305191" cy="5673249"/>
            <a:chOff x="7160913" y="-1668508"/>
            <a:chExt cx="6883175" cy="9070437"/>
          </a:xfrm>
        </p:grpSpPr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B7CCA02F-41DA-A9BC-5B11-EC98559C0366}"/>
                </a:ext>
              </a:extLst>
            </p:cNvPr>
            <p:cNvGrpSpPr/>
            <p:nvPr/>
          </p:nvGrpSpPr>
          <p:grpSpPr>
            <a:xfrm>
              <a:off x="9136138" y="27797"/>
              <a:ext cx="1933384" cy="2232546"/>
              <a:chOff x="0" y="0"/>
              <a:chExt cx="5499100" cy="6350000"/>
            </a:xfrm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05A33654-2B4F-5301-B01F-1EB11A98067D}"/>
                  </a:ext>
                </a:extLst>
              </p:cNvPr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10775" r="-1077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E76F7F18-5F24-A5DD-9AB1-A411B9C9B7D3}"/>
                </a:ext>
              </a:extLst>
            </p:cNvPr>
            <p:cNvGrpSpPr/>
            <p:nvPr/>
          </p:nvGrpSpPr>
          <p:grpSpPr>
            <a:xfrm>
              <a:off x="10129795" y="1746298"/>
              <a:ext cx="1933384" cy="2232546"/>
              <a:chOff x="0" y="0"/>
              <a:chExt cx="5499100" cy="6350000"/>
            </a:xfrm>
          </p:grpSpPr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495C5A46-D23E-BCFB-BA68-A24F798889FF}"/>
                  </a:ext>
                </a:extLst>
              </p:cNvPr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52643" r="-52643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4" name="Group 8">
              <a:extLst>
                <a:ext uri="{FF2B5EF4-FFF2-40B4-BE49-F238E27FC236}">
                  <a16:creationId xmlns:a16="http://schemas.microsoft.com/office/drawing/2014/main" id="{DE6E5BD4-D922-C2F3-A0CC-C67B3206178F}"/>
                </a:ext>
              </a:extLst>
            </p:cNvPr>
            <p:cNvGrpSpPr/>
            <p:nvPr/>
          </p:nvGrpSpPr>
          <p:grpSpPr>
            <a:xfrm>
              <a:off x="8157793" y="1724102"/>
              <a:ext cx="1933384" cy="2232546"/>
              <a:chOff x="0" y="0"/>
              <a:chExt cx="5499100" cy="6350000"/>
            </a:xfrm>
          </p:grpSpPr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FBD829E2-6749-F20A-B05C-EA9D21F20A49}"/>
                  </a:ext>
                </a:extLst>
              </p:cNvPr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00263" r="-58500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5" name="Group 10">
              <a:extLst>
                <a:ext uri="{FF2B5EF4-FFF2-40B4-BE49-F238E27FC236}">
                  <a16:creationId xmlns:a16="http://schemas.microsoft.com/office/drawing/2014/main" id="{9A02BDB6-2DB6-4E73-99FB-270AD3B189F9}"/>
                </a:ext>
              </a:extLst>
            </p:cNvPr>
            <p:cNvGrpSpPr/>
            <p:nvPr/>
          </p:nvGrpSpPr>
          <p:grpSpPr>
            <a:xfrm>
              <a:off x="7160913" y="27797"/>
              <a:ext cx="1933384" cy="2232546"/>
              <a:chOff x="0" y="0"/>
              <a:chExt cx="5499100" cy="6350000"/>
            </a:xfrm>
          </p:grpSpPr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1A1A4EA-FADE-CECE-7030-8EC9FE8514E5}"/>
                  </a:ext>
                </a:extLst>
              </p:cNvPr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9026" r="-19026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6" name="Group 12">
              <a:extLst>
                <a:ext uri="{FF2B5EF4-FFF2-40B4-BE49-F238E27FC236}">
                  <a16:creationId xmlns:a16="http://schemas.microsoft.com/office/drawing/2014/main" id="{F12A4959-AB72-C95D-9D5E-B093E604F4AF}"/>
                </a:ext>
              </a:extLst>
            </p:cNvPr>
            <p:cNvGrpSpPr/>
            <p:nvPr/>
          </p:nvGrpSpPr>
          <p:grpSpPr>
            <a:xfrm>
              <a:off x="9136138" y="3442603"/>
              <a:ext cx="1933384" cy="2232546"/>
              <a:chOff x="0" y="0"/>
              <a:chExt cx="5499100" cy="6350000"/>
            </a:xfrm>
          </p:grpSpPr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99A5E820-5AD4-4286-4EBF-DB0A85E85EC3}"/>
                  </a:ext>
                </a:extLst>
              </p:cNvPr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543" r="-90716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7" name="Group 14">
              <a:extLst>
                <a:ext uri="{FF2B5EF4-FFF2-40B4-BE49-F238E27FC236}">
                  <a16:creationId xmlns:a16="http://schemas.microsoft.com/office/drawing/2014/main" id="{841A2D3B-ADEF-C6D0-CB0F-52BC0A7E346C}"/>
                </a:ext>
              </a:extLst>
            </p:cNvPr>
            <p:cNvGrpSpPr/>
            <p:nvPr/>
          </p:nvGrpSpPr>
          <p:grpSpPr>
            <a:xfrm>
              <a:off x="11116766" y="49833"/>
              <a:ext cx="1933384" cy="2232546"/>
              <a:chOff x="0" y="0"/>
              <a:chExt cx="5499100" cy="6350000"/>
            </a:xfrm>
          </p:grpSpPr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9346D02C-933C-0CA8-D59D-9C78E54896F6}"/>
                  </a:ext>
                </a:extLst>
              </p:cNvPr>
              <p:cNvSpPr/>
              <p:nvPr/>
            </p:nvSpPr>
            <p:spPr>
              <a:xfrm>
                <a:off x="0" y="0"/>
                <a:ext cx="54991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499100" h="6350000">
                    <a:moveTo>
                      <a:pt x="2749550" y="6350000"/>
                    </a:moveTo>
                    <a:lnTo>
                      <a:pt x="0" y="4762500"/>
                    </a:lnTo>
                    <a:lnTo>
                      <a:pt x="0" y="1587500"/>
                    </a:lnTo>
                    <a:lnTo>
                      <a:pt x="2749550" y="0"/>
                    </a:lnTo>
                    <a:lnTo>
                      <a:pt x="5499100" y="1587500"/>
                    </a:lnTo>
                    <a:lnTo>
                      <a:pt x="5499100" y="4762500"/>
                    </a:lnTo>
                    <a:lnTo>
                      <a:pt x="2749550" y="635000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30410" r="-33672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8" name="Hexágono 27">
              <a:extLst>
                <a:ext uri="{FF2B5EF4-FFF2-40B4-BE49-F238E27FC236}">
                  <a16:creationId xmlns:a16="http://schemas.microsoft.com/office/drawing/2014/main" id="{C8103BD6-538D-2C53-4D08-CD211E41B038}"/>
                </a:ext>
              </a:extLst>
            </p:cNvPr>
            <p:cNvSpPr/>
            <p:nvPr/>
          </p:nvSpPr>
          <p:spPr>
            <a:xfrm rot="5400000">
              <a:off x="10948842" y="3629155"/>
              <a:ext cx="2232546" cy="1913951"/>
            </a:xfrm>
            <a:prstGeom prst="hexagon">
              <a:avLst>
                <a:gd name="adj" fmla="val 28650"/>
                <a:gd name="vf" fmla="val 115470"/>
              </a:avLst>
            </a:prstGeom>
            <a:solidFill>
              <a:srgbClr val="00D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9" name="Hexágono 28">
              <a:extLst>
                <a:ext uri="{FF2B5EF4-FFF2-40B4-BE49-F238E27FC236}">
                  <a16:creationId xmlns:a16="http://schemas.microsoft.com/office/drawing/2014/main" id="{7CC9E1A7-6B93-4784-D358-1417404508E8}"/>
                </a:ext>
              </a:extLst>
            </p:cNvPr>
            <p:cNvSpPr/>
            <p:nvPr/>
          </p:nvSpPr>
          <p:spPr>
            <a:xfrm rot="5400000">
              <a:off x="8001969" y="-1509211"/>
              <a:ext cx="2232546" cy="1913952"/>
            </a:xfrm>
            <a:prstGeom prst="hexagon">
              <a:avLst>
                <a:gd name="adj" fmla="val 28650"/>
                <a:gd name="vf" fmla="val 115470"/>
              </a:avLst>
            </a:prstGeom>
            <a:solidFill>
              <a:srgbClr val="FFD4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Hexágono 29">
              <a:extLst>
                <a:ext uri="{FF2B5EF4-FFF2-40B4-BE49-F238E27FC236}">
                  <a16:creationId xmlns:a16="http://schemas.microsoft.com/office/drawing/2014/main" id="{6BD6D338-B7A6-4CB7-0262-E5EF414E85FF}"/>
                </a:ext>
              </a:extLst>
            </p:cNvPr>
            <p:cNvSpPr/>
            <p:nvPr/>
          </p:nvSpPr>
          <p:spPr>
            <a:xfrm rot="5400000">
              <a:off x="9953249" y="5328680"/>
              <a:ext cx="2232546" cy="1913951"/>
            </a:xfrm>
            <a:prstGeom prst="hexagon">
              <a:avLst>
                <a:gd name="adj" fmla="val 28650"/>
                <a:gd name="vf" fmla="val 115470"/>
              </a:avLst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Hexágono 30">
              <a:extLst>
                <a:ext uri="{FF2B5EF4-FFF2-40B4-BE49-F238E27FC236}">
                  <a16:creationId xmlns:a16="http://schemas.microsoft.com/office/drawing/2014/main" id="{7CC9E1A7-6B93-4784-D358-1417404508E8}"/>
                </a:ext>
              </a:extLst>
            </p:cNvPr>
            <p:cNvSpPr/>
            <p:nvPr/>
          </p:nvSpPr>
          <p:spPr>
            <a:xfrm rot="5400000">
              <a:off x="11970839" y="1925058"/>
              <a:ext cx="2232546" cy="1913952"/>
            </a:xfrm>
            <a:prstGeom prst="hexagon">
              <a:avLst>
                <a:gd name="adj" fmla="val 28650"/>
                <a:gd name="vf" fmla="val 11547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8" name="Retângulo 37"/>
          <p:cNvSpPr/>
          <p:nvPr/>
        </p:nvSpPr>
        <p:spPr>
          <a:xfrm>
            <a:off x="162954" y="1574588"/>
            <a:ext cx="3103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sz="2800" b="1" dirty="0" smtClean="0">
                <a:solidFill>
                  <a:srgbClr val="183EFF"/>
                </a:solidFill>
                <a:latin typeface="Montserrat ExtraBold" pitchFamily="2" charset="0"/>
              </a:rPr>
              <a:t>INVESTIMENTO</a:t>
            </a:r>
            <a:endParaRPr lang="pt-BR" sz="2800" b="1" dirty="0">
              <a:solidFill>
                <a:srgbClr val="183EFF"/>
              </a:solidFill>
              <a:latin typeface="Montserrat ExtraBold" pitchFamily="2" charset="0"/>
            </a:endParaRPr>
          </a:p>
        </p:txBody>
      </p:sp>
      <p:sp>
        <p:nvSpPr>
          <p:cNvPr id="39" name="Retângulo Arredondado 38"/>
          <p:cNvSpPr/>
          <p:nvPr/>
        </p:nvSpPr>
        <p:spPr>
          <a:xfrm>
            <a:off x="283591" y="2159414"/>
            <a:ext cx="2831568" cy="1648107"/>
          </a:xfrm>
          <a:prstGeom prst="roundRect">
            <a:avLst>
              <a:gd name="adj" fmla="val 16944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C2AE8F3-065E-1F74-0B2D-BCD0A2FF59DB}"/>
              </a:ext>
            </a:extLst>
          </p:cNvPr>
          <p:cNvSpPr txBox="1"/>
          <p:nvPr/>
        </p:nvSpPr>
        <p:spPr>
          <a:xfrm>
            <a:off x="162954" y="2184722"/>
            <a:ext cx="29522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4400" b="1" dirty="0" smtClean="0">
                <a:solidFill>
                  <a:schemeClr val="bg1"/>
                </a:solidFill>
                <a:latin typeface="Montserrat ExtraBold" pitchFamily="2" charset="0"/>
              </a:rPr>
              <a:t>R$ 5,8 </a:t>
            </a:r>
            <a:r>
              <a:rPr lang="pt-BR" sz="4000" b="1" dirty="0" smtClean="0">
                <a:solidFill>
                  <a:schemeClr val="bg1"/>
                </a:solidFill>
                <a:latin typeface="Montserrat ExtraBold" pitchFamily="2" charset="0"/>
              </a:rPr>
              <a:t>BILHÕES</a:t>
            </a:r>
            <a:endParaRPr lang="pt-BR" sz="4000" b="1" dirty="0">
              <a:solidFill>
                <a:schemeClr val="bg1"/>
              </a:solidFill>
              <a:latin typeface="Montserrat ExtraBold" pitchFamily="2" charset="0"/>
            </a:endParaRPr>
          </a:p>
        </p:txBody>
      </p:sp>
      <p:sp>
        <p:nvSpPr>
          <p:cNvPr id="41" name="Retângulo: Cantos Arredondados 34">
            <a:extLst>
              <a:ext uri="{FF2B5EF4-FFF2-40B4-BE49-F238E27FC236}">
                <a16:creationId xmlns:a16="http://schemas.microsoft.com/office/drawing/2014/main" id="{4C90529C-8903-7F0D-4D39-F1671F591EC9}"/>
              </a:ext>
            </a:extLst>
          </p:cNvPr>
          <p:cNvSpPr/>
          <p:nvPr/>
        </p:nvSpPr>
        <p:spPr>
          <a:xfrm>
            <a:off x="283591" y="4483012"/>
            <a:ext cx="7150857" cy="1429189"/>
          </a:xfrm>
          <a:prstGeom prst="roundRect">
            <a:avLst>
              <a:gd name="adj" fmla="val 6607"/>
            </a:avLst>
          </a:prstGeom>
          <a:noFill/>
          <a:ln w="28575">
            <a:solidFill>
              <a:srgbClr val="163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3E713EB-D8D3-6721-540E-3A156C24F59E}"/>
              </a:ext>
            </a:extLst>
          </p:cNvPr>
          <p:cNvSpPr/>
          <p:nvPr/>
        </p:nvSpPr>
        <p:spPr>
          <a:xfrm>
            <a:off x="162954" y="4432093"/>
            <a:ext cx="7142389" cy="12464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endParaRPr lang="pt-BR" sz="700" b="1" dirty="0">
              <a:solidFill>
                <a:srgbClr val="163DFF"/>
              </a:solidFill>
              <a:latin typeface="Montserrat ExtraBold" pitchFamily="2" charset="0"/>
            </a:endParaRPr>
          </a:p>
          <a:p>
            <a:pPr lvl="1">
              <a:spcAft>
                <a:spcPts val="1200"/>
              </a:spcAft>
            </a:pPr>
            <a:r>
              <a:rPr lang="pt-BR" sz="2400" b="1" dirty="0" smtClean="0">
                <a:solidFill>
                  <a:srgbClr val="163DFF"/>
                </a:solidFill>
                <a:latin typeface="Montserrat ExtraBold" pitchFamily="2" charset="0"/>
              </a:rPr>
              <a:t>18,9 MIL EQUIPAMENTOS OU VEÍCULOS</a:t>
            </a:r>
          </a:p>
          <a:p>
            <a:pPr lvl="1">
              <a:spcAft>
                <a:spcPts val="1200"/>
              </a:spcAft>
            </a:pPr>
            <a:r>
              <a:rPr lang="pt-BR" sz="2400" b="1" dirty="0" smtClean="0">
                <a:solidFill>
                  <a:srgbClr val="163DFF"/>
                </a:solidFill>
                <a:latin typeface="Montserrat ExtraBold" pitchFamily="2" charset="0"/>
              </a:rPr>
              <a:t>945 NOVAS UNIDADES DE SAÚDE</a:t>
            </a:r>
            <a:endParaRPr lang="pt-BR" sz="2400" b="1" dirty="0">
              <a:solidFill>
                <a:srgbClr val="163DFF"/>
              </a:solidFill>
              <a:latin typeface="Montserrat ExtraBold" pitchFamily="2" charset="0"/>
            </a:endParaRPr>
          </a:p>
        </p:txBody>
      </p:sp>
      <p:sp>
        <p:nvSpPr>
          <p:cNvPr id="45" name="Retângulo 44"/>
          <p:cNvSpPr/>
          <p:nvPr/>
        </p:nvSpPr>
        <p:spPr>
          <a:xfrm>
            <a:off x="573319" y="4204247"/>
            <a:ext cx="1995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b="1" dirty="0" smtClean="0">
                <a:solidFill>
                  <a:schemeClr val="bg1"/>
                </a:solidFill>
                <a:latin typeface="Montserrat ExtraBold" pitchFamily="2" charset="0"/>
              </a:rPr>
              <a:t>AGORA SERÃO </a:t>
            </a:r>
            <a:endParaRPr lang="pt-BR" b="1" dirty="0">
              <a:solidFill>
                <a:schemeClr val="bg1"/>
              </a:solidFill>
              <a:latin typeface="Montserrat ExtraBold" pitchFamily="2" charset="0"/>
            </a:endParaRPr>
          </a:p>
        </p:txBody>
      </p:sp>
      <p:sp>
        <p:nvSpPr>
          <p:cNvPr id="49" name="Retângulo 48"/>
          <p:cNvSpPr/>
          <p:nvPr/>
        </p:nvSpPr>
        <p:spPr>
          <a:xfrm>
            <a:off x="4329862" y="1625468"/>
            <a:ext cx="2525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sz="2800" b="1" dirty="0" smtClean="0">
                <a:solidFill>
                  <a:srgbClr val="183EFF"/>
                </a:solidFill>
                <a:latin typeface="Montserrat ExtraBold" pitchFamily="2" charset="0"/>
              </a:rPr>
              <a:t>INSCRIÇÕES</a:t>
            </a:r>
            <a:endParaRPr lang="pt-BR" sz="2800" b="1" dirty="0">
              <a:solidFill>
                <a:srgbClr val="183EFF"/>
              </a:solidFill>
              <a:latin typeface="Montserrat ExtraBold" pitchFamily="2" charset="0"/>
            </a:endParaRPr>
          </a:p>
        </p:txBody>
      </p:sp>
      <p:sp>
        <p:nvSpPr>
          <p:cNvPr id="50" name="Retângulo Arredondado 49"/>
          <p:cNvSpPr/>
          <p:nvPr/>
        </p:nvSpPr>
        <p:spPr>
          <a:xfrm>
            <a:off x="4186747" y="2159413"/>
            <a:ext cx="3023677" cy="1648107"/>
          </a:xfrm>
          <a:prstGeom prst="roundRect">
            <a:avLst>
              <a:gd name="adj" fmla="val 16944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5C2AE8F3-065E-1F74-0B2D-BCD0A2FF59DB}"/>
              </a:ext>
            </a:extLst>
          </p:cNvPr>
          <p:cNvSpPr txBox="1"/>
          <p:nvPr/>
        </p:nvSpPr>
        <p:spPr>
          <a:xfrm>
            <a:off x="4151048" y="2311334"/>
            <a:ext cx="29522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64"/>
              </a:spcBef>
              <a:spcAft>
                <a:spcPts val="364"/>
              </a:spcAft>
            </a:pPr>
            <a:r>
              <a:rPr lang="pt-BR" sz="4000" b="1" dirty="0" smtClean="0">
                <a:solidFill>
                  <a:schemeClr val="bg1"/>
                </a:solidFill>
                <a:latin typeface="Montserrat ExtraBold" pitchFamily="2" charset="0"/>
              </a:rPr>
              <a:t>Até 31 de março</a:t>
            </a:r>
            <a:endParaRPr lang="pt-BR" sz="4000" b="1" dirty="0">
              <a:solidFill>
                <a:schemeClr val="bg1"/>
              </a:solidFill>
              <a:latin typeface="Montserrat ExtraBold" pitchFamily="2" charset="0"/>
            </a:endParaRPr>
          </a:p>
        </p:txBody>
      </p:sp>
      <p:sp>
        <p:nvSpPr>
          <p:cNvPr id="4" name="Retângulo Arredondado 3"/>
          <p:cNvSpPr/>
          <p:nvPr/>
        </p:nvSpPr>
        <p:spPr>
          <a:xfrm>
            <a:off x="5051834" y="3681659"/>
            <a:ext cx="3230178" cy="5776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5051834" y="3768133"/>
            <a:ext cx="3491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b="1" dirty="0" smtClean="0">
                <a:latin typeface="Montserrat ExtraBold" pitchFamily="2" charset="0"/>
              </a:rPr>
              <a:t>Acesse o TransfereGov.br </a:t>
            </a:r>
            <a:endParaRPr lang="pt-BR" b="1" dirty="0">
              <a:latin typeface="Montserrat ExtraBold" pitchFamily="2" charset="0"/>
            </a:endParaRPr>
          </a:p>
        </p:txBody>
      </p:sp>
      <p:sp>
        <p:nvSpPr>
          <p:cNvPr id="54" name="Retângulo Arredondado 53"/>
          <p:cNvSpPr/>
          <p:nvPr/>
        </p:nvSpPr>
        <p:spPr>
          <a:xfrm>
            <a:off x="3513966" y="5823771"/>
            <a:ext cx="3230178" cy="5776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3612235" y="5958229"/>
            <a:ext cx="3491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64"/>
              </a:spcBef>
              <a:spcAft>
                <a:spcPts val="364"/>
              </a:spcAft>
            </a:pPr>
            <a:r>
              <a:rPr lang="pt-BR" b="1" dirty="0" smtClean="0">
                <a:latin typeface="Montserrat ExtraBold" pitchFamily="2" charset="0"/>
              </a:rPr>
              <a:t>Portaria </a:t>
            </a:r>
            <a:r>
              <a:rPr lang="pt-BR" b="1" dirty="0">
                <a:latin typeface="Montserrat ExtraBold" pitchFamily="2" charset="0"/>
              </a:rPr>
              <a:t>GM/MS Nº </a:t>
            </a:r>
            <a:r>
              <a:rPr lang="pt-BR" b="1" dirty="0" smtClean="0">
                <a:latin typeface="Montserrat ExtraBold" pitchFamily="2" charset="0"/>
              </a:rPr>
              <a:t>6.640</a:t>
            </a:r>
            <a:endParaRPr lang="pt-BR" b="1" dirty="0">
              <a:latin typeface="Montserrat ExtraBold" pitchFamily="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7320" y="4333866"/>
            <a:ext cx="1906596" cy="194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1"/>
          <p:cNvSpPr txBox="1">
            <a:spLocks/>
          </p:cNvSpPr>
          <p:nvPr/>
        </p:nvSpPr>
        <p:spPr>
          <a:xfrm>
            <a:off x="-2009124" y="561823"/>
            <a:ext cx="12596384" cy="805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Montserrat ExtraBold" panose="00000900000000000000" pitchFamily="2" charset="0"/>
                <a:ea typeface="+mj-ea"/>
                <a:cs typeface="Arial" panose="020B0604020202020204" pitchFamily="34" charset="0"/>
              </a:rPr>
              <a:t>2º PAC 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Montserrat ExtraBold" panose="00000900000000000000" pitchFamily="2" charset="0"/>
                <a:ea typeface="+mj-ea"/>
                <a:cs typeface="Arial" panose="020B0604020202020204" pitchFamily="34" charset="0"/>
              </a:rPr>
              <a:t>Seleções: Panorama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3EFF"/>
                </a:solidFill>
                <a:effectLst/>
                <a:uLnTx/>
                <a:uFillTx/>
                <a:latin typeface="Montserrat ExtraBold" panose="00000900000000000000" pitchFamily="2" charset="0"/>
                <a:ea typeface="+mj-ea"/>
                <a:cs typeface="Arial" panose="020B0604020202020204" pitchFamily="34" charset="0"/>
              </a:rPr>
              <a:t>Mato Grosso - MT 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183EFF"/>
              </a:solidFill>
              <a:effectLst/>
              <a:uLnTx/>
              <a:uFillTx/>
              <a:latin typeface="Montserrat ExtraBold" panose="00000900000000000000" pitchFamily="2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40BB8D9-89AA-4F12-1A43-27BD426B41A0}"/>
              </a:ext>
            </a:extLst>
          </p:cNvPr>
          <p:cNvGrpSpPr/>
          <p:nvPr/>
        </p:nvGrpSpPr>
        <p:grpSpPr>
          <a:xfrm>
            <a:off x="8105754" y="6321185"/>
            <a:ext cx="3842736" cy="347084"/>
            <a:chOff x="2726506" y="5104513"/>
            <a:chExt cx="6922257" cy="625233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DCA10CDC-768C-4347-B01C-2E09E7004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506" y="5104513"/>
              <a:ext cx="4851819" cy="625233"/>
            </a:xfrm>
            <a:prstGeom prst="rect">
              <a:avLst/>
            </a:prstGeom>
          </p:spPr>
        </p:pic>
        <p:pic>
          <p:nvPicPr>
            <p:cNvPr id="28" name="Imagem 27" descr="Logo Novo PAC 2023_v1.pdf">
              <a:extLst>
                <a:ext uri="{FF2B5EF4-FFF2-40B4-BE49-F238E27FC236}">
                  <a16:creationId xmlns:a16="http://schemas.microsoft.com/office/drawing/2014/main" id="{C28BF0AC-316A-02EC-5017-5EACD57BA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5318" y="5151975"/>
              <a:ext cx="1623445" cy="482295"/>
            </a:xfrm>
            <a:prstGeom prst="rect">
              <a:avLst/>
            </a:prstGeom>
          </p:spPr>
        </p:pic>
      </p:grpSp>
      <p:sp>
        <p:nvSpPr>
          <p:cNvPr id="4" name="CaixaDeTexto 3"/>
          <p:cNvSpPr txBox="1"/>
          <p:nvPr/>
        </p:nvSpPr>
        <p:spPr>
          <a:xfrm>
            <a:off x="3742679" y="1804553"/>
            <a:ext cx="8449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Propostas</a:t>
            </a:r>
            <a:r>
              <a:rPr kumimoji="0" lang="pt-BR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Cadastradas  até 18/03/2025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81673"/>
              </p:ext>
            </p:extLst>
          </p:nvPr>
        </p:nvGraphicFramePr>
        <p:xfrm>
          <a:off x="1390315" y="2446426"/>
          <a:ext cx="9902283" cy="3463719"/>
        </p:xfrm>
        <a:graphic>
          <a:graphicData uri="http://schemas.openxmlformats.org/drawingml/2006/table">
            <a:tbl>
              <a:tblPr/>
              <a:tblGrid>
                <a:gridCol w="6181995">
                  <a:extLst>
                    <a:ext uri="{9D8B030D-6E8A-4147-A177-3AD203B41FA5}">
                      <a16:colId xmlns:a16="http://schemas.microsoft.com/office/drawing/2014/main" val="3867032532"/>
                    </a:ext>
                  </a:extLst>
                </a:gridCol>
                <a:gridCol w="3720288">
                  <a:extLst>
                    <a:ext uri="{9D8B030D-6E8A-4147-A177-3AD203B41FA5}">
                      <a16:colId xmlns:a16="http://schemas.microsoft.com/office/drawing/2014/main" val="207609313"/>
                    </a:ext>
                  </a:extLst>
                </a:gridCol>
              </a:tblGrid>
              <a:tr h="7529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Modalidade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Quantidade</a:t>
                      </a:r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de propostas cadastradas (até 18/03/2025)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646659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PAC - Centros de Atenção Psicossocial (CAPS)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530327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PAC - Combo de Equipamentos para Unidades Básicas de Saúde (UBS)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122036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PAC - Expansão/Ampliação - SAMU 192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623272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PAC - Kit de equipamentos para Teleconsulta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945127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PAC - Policlínica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823097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PAC - Renovação de Frota - SAMU 192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976183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PAC - Unidades Básicas de Saúde (UBS)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325963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Novo PAC - Unidades Odontológicas Móveis (UOM)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564879"/>
                  </a:ext>
                </a:extLst>
              </a:tr>
              <a:tr h="30119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724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6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5741499"/>
            <a:ext cx="1232121" cy="1115839"/>
          </a:xfrm>
          <a:custGeom>
            <a:avLst/>
            <a:gdLst/>
            <a:ahLst/>
            <a:cxnLst/>
            <a:rect l="l" t="t" r="r" b="b"/>
            <a:pathLst>
              <a:path w="2032000" h="1840229">
                <a:moveTo>
                  <a:pt x="967076" y="0"/>
                </a:moveTo>
                <a:lnTo>
                  <a:pt x="0" y="1675064"/>
                </a:lnTo>
                <a:lnTo>
                  <a:pt x="0" y="1840131"/>
                </a:lnTo>
                <a:lnTo>
                  <a:pt x="2031825" y="1840131"/>
                </a:lnTo>
                <a:lnTo>
                  <a:pt x="1274822" y="528022"/>
                </a:lnTo>
                <a:lnTo>
                  <a:pt x="967076" y="0"/>
                </a:lnTo>
                <a:close/>
              </a:path>
            </a:pathLst>
          </a:custGeom>
          <a:solidFill>
            <a:srgbClr val="00D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53335991-1A53-41F4-B80D-AB144B9A5F64}"/>
              </a:ext>
            </a:extLst>
          </p:cNvPr>
          <p:cNvSpPr txBox="1"/>
          <p:nvPr/>
        </p:nvSpPr>
        <p:spPr>
          <a:xfrm>
            <a:off x="794192" y="38374"/>
            <a:ext cx="9888458" cy="630637"/>
          </a:xfrm>
          <a:prstGeom prst="rect">
            <a:avLst/>
          </a:prstGeom>
        </p:spPr>
        <p:txBody>
          <a:bodyPr vert="horz" wrap="square" lIns="0" tIns="217947" rIns="0" bIns="0" rtlCol="0" anchor="t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2668" b="1" spc="-55" dirty="0">
                <a:solidFill>
                  <a:srgbClr val="173EFF"/>
                </a:solidFill>
                <a:latin typeface="Montserrat ExtraBold" pitchFamily="2" charset="0"/>
                <a:cs typeface="Arial MT"/>
              </a:rPr>
              <a:t>SAÚDE – 2º PAC SELEÇÕES  - modalidades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53335991-1A53-41F4-B80D-AB144B9A5F64}"/>
              </a:ext>
            </a:extLst>
          </p:cNvPr>
          <p:cNvSpPr txBox="1"/>
          <p:nvPr/>
        </p:nvSpPr>
        <p:spPr>
          <a:xfrm>
            <a:off x="1324764" y="578094"/>
            <a:ext cx="5360708" cy="593383"/>
          </a:xfrm>
          <a:prstGeom prst="rect">
            <a:avLst/>
          </a:prstGeom>
        </p:spPr>
        <p:txBody>
          <a:bodyPr vert="horz" wrap="square" lIns="0" tIns="217947" rIns="0" bIns="0" rtlCol="0" anchor="t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2426" spc="-91" dirty="0" smtClean="0">
                <a:solidFill>
                  <a:schemeClr val="tx2">
                    <a:lumMod val="75000"/>
                  </a:schemeClr>
                </a:solidFill>
              </a:rPr>
              <a:t>ATENÇÃO PRIMÁRIA E TELESSAÚDE</a:t>
            </a:r>
            <a:endParaRPr lang="pt-BR" sz="2426" spc="-9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4" name="Agrupar 33"/>
          <p:cNvGrpSpPr/>
          <p:nvPr/>
        </p:nvGrpSpPr>
        <p:grpSpPr>
          <a:xfrm>
            <a:off x="2904865" y="2897900"/>
            <a:ext cx="2944605" cy="521590"/>
            <a:chOff x="3038562" y="2995110"/>
            <a:chExt cx="3379969" cy="583790"/>
          </a:xfrm>
        </p:grpSpPr>
        <p:sp>
          <p:nvSpPr>
            <p:cNvPr id="35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3116374" y="2995110"/>
              <a:ext cx="3302157" cy="583790"/>
            </a:xfrm>
            <a:prstGeom prst="roundRect">
              <a:avLst>
                <a:gd name="adj" fmla="val 34732"/>
              </a:avLst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92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3038562" y="3079446"/>
              <a:ext cx="3302157" cy="353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455" b="1" dirty="0">
                  <a:solidFill>
                    <a:schemeClr val="bg1"/>
                  </a:solidFill>
                  <a:latin typeface="Montserrat ExtraBold" pitchFamily="2" charset="0"/>
                </a:rPr>
                <a:t>R$ 1,84 Bilhão </a:t>
              </a:r>
            </a:p>
          </p:txBody>
        </p:sp>
      </p:grpSp>
      <p:grpSp>
        <p:nvGrpSpPr>
          <p:cNvPr id="39" name="Agrupar 38"/>
          <p:cNvGrpSpPr/>
          <p:nvPr/>
        </p:nvGrpSpPr>
        <p:grpSpPr>
          <a:xfrm>
            <a:off x="7972694" y="1835438"/>
            <a:ext cx="3531412" cy="614812"/>
            <a:chOff x="8485541" y="1123406"/>
            <a:chExt cx="3133283" cy="1106598"/>
          </a:xfrm>
        </p:grpSpPr>
        <p:sp>
          <p:nvSpPr>
            <p:cNvPr id="40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8712484" y="1123406"/>
              <a:ext cx="2547699" cy="1106598"/>
            </a:xfrm>
            <a:prstGeom prst="roundRect">
              <a:avLst>
                <a:gd name="adj" fmla="val 20147"/>
              </a:avLst>
            </a:prstGeom>
            <a:solidFill>
              <a:srgbClr val="00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49" b="1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87C01CB9-D230-CAF4-8E8D-A0D2E9989758}"/>
                </a:ext>
              </a:extLst>
            </p:cNvPr>
            <p:cNvSpPr txBox="1"/>
            <p:nvPr/>
          </p:nvSpPr>
          <p:spPr>
            <a:xfrm>
              <a:off x="8485541" y="1226146"/>
              <a:ext cx="3133283" cy="972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455" b="1" dirty="0">
                  <a:solidFill>
                    <a:schemeClr val="bg1"/>
                  </a:solidFill>
                  <a:latin typeface="Montserrat ExtraBold" pitchFamily="2" charset="0"/>
                </a:rPr>
                <a:t>400 UNIDADES</a:t>
              </a:r>
              <a:br>
                <a:rPr lang="pt-BR" sz="1455" b="1" dirty="0">
                  <a:solidFill>
                    <a:schemeClr val="bg1"/>
                  </a:solidFill>
                  <a:latin typeface="Montserrat ExtraBold" pitchFamily="2" charset="0"/>
                </a:rPr>
              </a:br>
              <a:r>
                <a:rPr lang="pt-BR" sz="1455" b="1" dirty="0">
                  <a:solidFill>
                    <a:schemeClr val="bg1"/>
                  </a:solidFill>
                  <a:latin typeface="Montserrat ExtraBold" pitchFamily="2" charset="0"/>
                </a:rPr>
                <a:t>ODONTOLÓGICAS MÓVEIS</a:t>
              </a:r>
            </a:p>
          </p:txBody>
        </p:sp>
      </p:grpSp>
      <p:grpSp>
        <p:nvGrpSpPr>
          <p:cNvPr id="65" name="Agrupar 64"/>
          <p:cNvGrpSpPr/>
          <p:nvPr/>
        </p:nvGrpSpPr>
        <p:grpSpPr>
          <a:xfrm>
            <a:off x="2964570" y="2450250"/>
            <a:ext cx="2998247" cy="426376"/>
            <a:chOff x="4544441" y="3910995"/>
            <a:chExt cx="4944332" cy="703126"/>
          </a:xfrm>
        </p:grpSpPr>
        <p:sp>
          <p:nvSpPr>
            <p:cNvPr id="38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4544441" y="3910995"/>
              <a:ext cx="4306717" cy="703126"/>
            </a:xfrm>
            <a:prstGeom prst="roundRect">
              <a:avLst>
                <a:gd name="adj" fmla="val 33991"/>
              </a:avLst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62"/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0EDC2A7B-2BDE-DE4C-4C9F-C8758939A048}"/>
                </a:ext>
              </a:extLst>
            </p:cNvPr>
            <p:cNvSpPr txBox="1"/>
            <p:nvPr/>
          </p:nvSpPr>
          <p:spPr>
            <a:xfrm>
              <a:off x="5234701" y="3983093"/>
              <a:ext cx="4254072" cy="583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21"/>
                </a:spcBef>
                <a:spcAft>
                  <a:spcPts val="221"/>
                </a:spcAft>
              </a:pPr>
              <a:r>
                <a:rPr lang="pt-BR" sz="1455" b="1" dirty="0">
                  <a:solidFill>
                    <a:schemeClr val="bg1"/>
                  </a:solidFill>
                  <a:latin typeface="Montserrat" pitchFamily="2" charset="0"/>
                </a:rPr>
                <a:t>R$ 2 a 5 milhões/un</a:t>
              </a:r>
              <a:r>
                <a:rPr lang="pt-BR" sz="1698" b="1" dirty="0">
                  <a:solidFill>
                    <a:schemeClr val="bg1"/>
                  </a:solidFill>
                  <a:latin typeface="Montserrat" pitchFamily="2" charset="0"/>
                </a:rPr>
                <a:t>.</a:t>
              </a:r>
            </a:p>
          </p:txBody>
        </p:sp>
      </p:grpSp>
      <p:grpSp>
        <p:nvGrpSpPr>
          <p:cNvPr id="66" name="Agrupar 65"/>
          <p:cNvGrpSpPr/>
          <p:nvPr/>
        </p:nvGrpSpPr>
        <p:grpSpPr>
          <a:xfrm>
            <a:off x="3012515" y="2011883"/>
            <a:ext cx="2293199" cy="401403"/>
            <a:chOff x="4504914" y="3198544"/>
            <a:chExt cx="3781655" cy="661943"/>
          </a:xfrm>
        </p:grpSpPr>
        <p:sp>
          <p:nvSpPr>
            <p:cNvPr id="42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4504914" y="3198544"/>
              <a:ext cx="3781655" cy="661943"/>
            </a:xfrm>
            <a:prstGeom prst="roundRect">
              <a:avLst>
                <a:gd name="adj" fmla="val 29660"/>
              </a:avLst>
            </a:prstGeom>
            <a:solidFill>
              <a:srgbClr val="00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5450406" y="3230985"/>
              <a:ext cx="2030714" cy="6090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b="1" dirty="0">
                  <a:solidFill>
                    <a:schemeClr val="bg1"/>
                  </a:solidFill>
                  <a:latin typeface="Montserrat ExtraBold" pitchFamily="2" charset="0"/>
                </a:rPr>
                <a:t>800 UBS</a:t>
              </a:r>
            </a:p>
          </p:txBody>
        </p:sp>
      </p:grpSp>
      <p:grpSp>
        <p:nvGrpSpPr>
          <p:cNvPr id="47" name="Agrupar 46"/>
          <p:cNvGrpSpPr/>
          <p:nvPr/>
        </p:nvGrpSpPr>
        <p:grpSpPr>
          <a:xfrm>
            <a:off x="8382087" y="2493970"/>
            <a:ext cx="1795706" cy="432565"/>
            <a:chOff x="8101271" y="4342297"/>
            <a:chExt cx="3302157" cy="857773"/>
          </a:xfrm>
        </p:grpSpPr>
        <p:sp>
          <p:nvSpPr>
            <p:cNvPr id="48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8101271" y="4342297"/>
              <a:ext cx="3302157" cy="857773"/>
            </a:xfrm>
            <a:prstGeom prst="roundRect">
              <a:avLst>
                <a:gd name="adj" fmla="val 34732"/>
              </a:avLst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62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8101271" y="4499461"/>
              <a:ext cx="3079148" cy="627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455" b="1" dirty="0">
                  <a:solidFill>
                    <a:schemeClr val="bg1"/>
                  </a:solidFill>
                  <a:latin typeface="Montserrat" pitchFamily="2" charset="0"/>
                </a:rPr>
                <a:t>R$ 400 mil/un.</a:t>
              </a:r>
            </a:p>
          </p:txBody>
        </p:sp>
      </p:grpSp>
      <p:grpSp>
        <p:nvGrpSpPr>
          <p:cNvPr id="62" name="Agrupar 61"/>
          <p:cNvGrpSpPr/>
          <p:nvPr/>
        </p:nvGrpSpPr>
        <p:grpSpPr>
          <a:xfrm>
            <a:off x="7611250" y="2990877"/>
            <a:ext cx="3371401" cy="473329"/>
            <a:chOff x="11426351" y="5268928"/>
            <a:chExt cx="4283727" cy="1199914"/>
          </a:xfrm>
        </p:grpSpPr>
        <p:sp>
          <p:nvSpPr>
            <p:cNvPr id="37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11426351" y="5268928"/>
              <a:ext cx="3701249" cy="1199914"/>
            </a:xfrm>
            <a:prstGeom prst="roundRect">
              <a:avLst>
                <a:gd name="adj" fmla="val 34732"/>
              </a:avLst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28" dirty="0"/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11502861" y="5441687"/>
              <a:ext cx="4207217" cy="801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455" b="1" dirty="0">
                  <a:solidFill>
                    <a:schemeClr val="bg1"/>
                  </a:solidFill>
                  <a:latin typeface="Montserrat ExtraBold" pitchFamily="2" charset="0"/>
                </a:rPr>
                <a:t>R$ 160 MILHÕES </a:t>
              </a:r>
            </a:p>
          </p:txBody>
        </p:sp>
      </p:grpSp>
      <p:sp>
        <p:nvSpPr>
          <p:cNvPr id="53" name="Retângulo Arredondado 5">
            <a:extLst>
              <a:ext uri="{FF2B5EF4-FFF2-40B4-BE49-F238E27FC236}">
                <a16:creationId xmlns:a16="http://schemas.microsoft.com/office/drawing/2014/main" id="{E97F9FE2-F96C-3AD1-60A3-00FAF833EBB9}"/>
              </a:ext>
            </a:extLst>
          </p:cNvPr>
          <p:cNvSpPr/>
          <p:nvPr/>
        </p:nvSpPr>
        <p:spPr>
          <a:xfrm>
            <a:off x="2731930" y="4772718"/>
            <a:ext cx="2527777" cy="327039"/>
          </a:xfrm>
          <a:prstGeom prst="roundRect">
            <a:avLst>
              <a:gd name="adj" fmla="val 33991"/>
            </a:avLst>
          </a:prstGeom>
          <a:solidFill>
            <a:srgbClr val="16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8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EDC2A7B-2BDE-DE4C-4C9F-C8758939A048}"/>
              </a:ext>
            </a:extLst>
          </p:cNvPr>
          <p:cNvSpPr txBox="1"/>
          <p:nvPr/>
        </p:nvSpPr>
        <p:spPr>
          <a:xfrm>
            <a:off x="3175495" y="4776229"/>
            <a:ext cx="1889709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21"/>
              </a:spcBef>
              <a:spcAft>
                <a:spcPts val="221"/>
              </a:spcAft>
            </a:pPr>
            <a:r>
              <a:rPr lang="pt-BR" sz="1455" b="1" dirty="0">
                <a:solidFill>
                  <a:schemeClr val="bg1"/>
                </a:solidFill>
                <a:latin typeface="Montserrat" pitchFamily="2" charset="0"/>
              </a:rPr>
              <a:t>R$ 15 mil/kit.</a:t>
            </a:r>
          </a:p>
        </p:txBody>
      </p:sp>
      <p:grpSp>
        <p:nvGrpSpPr>
          <p:cNvPr id="55" name="Agrupar 54"/>
          <p:cNvGrpSpPr/>
          <p:nvPr/>
        </p:nvGrpSpPr>
        <p:grpSpPr>
          <a:xfrm>
            <a:off x="2683983" y="4089590"/>
            <a:ext cx="3531387" cy="611959"/>
            <a:chOff x="3597213" y="2771432"/>
            <a:chExt cx="4444383" cy="319006"/>
          </a:xfrm>
        </p:grpSpPr>
        <p:sp>
          <p:nvSpPr>
            <p:cNvPr id="56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3687237" y="2771432"/>
              <a:ext cx="4264337" cy="319006"/>
            </a:xfrm>
            <a:prstGeom prst="roundRect">
              <a:avLst>
                <a:gd name="adj" fmla="val 29660"/>
              </a:avLst>
            </a:prstGeom>
            <a:solidFill>
              <a:srgbClr val="00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6"/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3597213" y="2836635"/>
              <a:ext cx="4444383" cy="1648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455" b="1" dirty="0">
                  <a:solidFill>
                    <a:schemeClr val="bg1"/>
                  </a:solidFill>
                  <a:latin typeface="Montserrat ExtraBold" pitchFamily="2" charset="0"/>
                </a:rPr>
                <a:t>7 mil </a:t>
              </a:r>
              <a:r>
                <a:rPr lang="pt-BR" sz="1455" b="1" dirty="0" err="1">
                  <a:solidFill>
                    <a:schemeClr val="bg1"/>
                  </a:solidFill>
                  <a:latin typeface="Montserrat ExtraBold" pitchFamily="2" charset="0"/>
                </a:rPr>
                <a:t>KITs</a:t>
              </a:r>
              <a:r>
                <a:rPr lang="pt-BR" sz="1455" b="1" dirty="0">
                  <a:solidFill>
                    <a:schemeClr val="bg1"/>
                  </a:solidFill>
                  <a:latin typeface="Montserrat ExtraBold" pitchFamily="2" charset="0"/>
                </a:rPr>
                <a:t> de </a:t>
              </a:r>
              <a:r>
                <a:rPr lang="pt-BR" sz="1455" b="1" dirty="0" err="1">
                  <a:solidFill>
                    <a:schemeClr val="bg1"/>
                  </a:solidFill>
                  <a:latin typeface="Montserrat ExtraBold" pitchFamily="2" charset="0"/>
                </a:rPr>
                <a:t>Telessaúde</a:t>
              </a:r>
              <a:r>
                <a:rPr lang="pt-BR" sz="1455" b="1" dirty="0">
                  <a:solidFill>
                    <a:schemeClr val="bg1"/>
                  </a:solidFill>
                  <a:latin typeface="Montserrat ExtraBold" pitchFamily="2" charset="0"/>
                </a:rPr>
                <a:t> p/ UBS</a:t>
              </a:r>
            </a:p>
          </p:txBody>
        </p:sp>
      </p:grpSp>
      <p:grpSp>
        <p:nvGrpSpPr>
          <p:cNvPr id="64" name="Agrupar 63"/>
          <p:cNvGrpSpPr/>
          <p:nvPr/>
        </p:nvGrpSpPr>
        <p:grpSpPr>
          <a:xfrm>
            <a:off x="2300510" y="5170926"/>
            <a:ext cx="3522788" cy="384700"/>
            <a:chOff x="4690354" y="8455278"/>
            <a:chExt cx="4140773" cy="1054099"/>
          </a:xfrm>
        </p:grpSpPr>
        <p:sp>
          <p:nvSpPr>
            <p:cNvPr id="52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5163183" y="8455278"/>
              <a:ext cx="3546212" cy="1054099"/>
            </a:xfrm>
            <a:prstGeom prst="roundRect">
              <a:avLst>
                <a:gd name="adj" fmla="val 20147"/>
              </a:avLst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6"/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4690354" y="8522252"/>
              <a:ext cx="4140773" cy="682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455" b="1" dirty="0">
                  <a:solidFill>
                    <a:schemeClr val="bg1"/>
                  </a:solidFill>
                  <a:latin typeface="Montserrat ExtraBold" pitchFamily="2" charset="0"/>
                </a:rPr>
                <a:t>R$ 105 MILHÕES</a:t>
              </a:r>
            </a:p>
          </p:txBody>
        </p:sp>
      </p:grpSp>
      <p:pic>
        <p:nvPicPr>
          <p:cNvPr id="59" name="Imagem 58">
            <a:extLst>
              <a:ext uri="{FF2B5EF4-FFF2-40B4-BE49-F238E27FC236}">
                <a16:creationId xmlns:a16="http://schemas.microsoft.com/office/drawing/2014/main" id="{B2D188E1-29E9-AEEA-9AC5-70C22E188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28" y="3998795"/>
            <a:ext cx="2407096" cy="1634803"/>
          </a:xfrm>
          <a:prstGeom prst="roundRect">
            <a:avLst>
              <a:gd name="adj" fmla="val 12765"/>
            </a:avLst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5A759787-F973-CED7-20C6-ECBEE89E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370" y="1808360"/>
            <a:ext cx="2216669" cy="1710157"/>
          </a:xfrm>
          <a:prstGeom prst="roundRect">
            <a:avLst>
              <a:gd name="adj" fmla="val 11690"/>
            </a:avLst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3DBA9BCD-920D-FCD9-8644-CDB43DA94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307"/>
          <a:stretch/>
        </p:blipFill>
        <p:spPr>
          <a:xfrm>
            <a:off x="707452" y="1960989"/>
            <a:ext cx="2435851" cy="1622951"/>
          </a:xfrm>
          <a:prstGeom prst="roundRect">
            <a:avLst>
              <a:gd name="adj" fmla="val 13226"/>
            </a:avLst>
          </a:prstGeom>
        </p:spPr>
      </p:pic>
      <p:grpSp>
        <p:nvGrpSpPr>
          <p:cNvPr id="4" name="Agrupar 3"/>
          <p:cNvGrpSpPr/>
          <p:nvPr/>
        </p:nvGrpSpPr>
        <p:grpSpPr>
          <a:xfrm>
            <a:off x="6567624" y="4034789"/>
            <a:ext cx="1872534" cy="2637350"/>
            <a:chOff x="10829793" y="6653665"/>
            <a:chExt cx="3087948" cy="4349186"/>
          </a:xfrm>
        </p:grpSpPr>
        <p:sp>
          <p:nvSpPr>
            <p:cNvPr id="68" name="Freeform 15"/>
            <p:cNvSpPr/>
            <p:nvPr/>
          </p:nvSpPr>
          <p:spPr>
            <a:xfrm>
              <a:off x="11991735" y="8961864"/>
              <a:ext cx="1609853" cy="2040987"/>
            </a:xfrm>
            <a:custGeom>
              <a:avLst/>
              <a:gdLst/>
              <a:ahLst/>
              <a:cxnLst/>
              <a:rect l="l" t="t" r="r" b="b"/>
              <a:pathLst>
                <a:path w="4997509" h="7527229">
                  <a:moveTo>
                    <a:pt x="0" y="0"/>
                  </a:moveTo>
                  <a:lnTo>
                    <a:pt x="4997509" y="0"/>
                  </a:lnTo>
                  <a:lnTo>
                    <a:pt x="4997509" y="7527229"/>
                  </a:lnTo>
                  <a:lnTo>
                    <a:pt x="0" y="752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rcRect/>
              <a:stretch>
                <a:fillRect l="-12964" t="-13141" b="-5662"/>
              </a:stretch>
            </a:blipFill>
          </p:spPr>
          <p:txBody>
            <a:bodyPr/>
            <a:lstStyle/>
            <a:p>
              <a:endParaRPr lang="pt-BR" sz="1092"/>
            </a:p>
          </p:txBody>
        </p:sp>
        <p:sp>
          <p:nvSpPr>
            <p:cNvPr id="69" name="Freeform 22"/>
            <p:cNvSpPr/>
            <p:nvPr/>
          </p:nvSpPr>
          <p:spPr>
            <a:xfrm>
              <a:off x="12657871" y="6751833"/>
              <a:ext cx="1259870" cy="2038631"/>
            </a:xfrm>
            <a:custGeom>
              <a:avLst/>
              <a:gdLst/>
              <a:ahLst/>
              <a:cxnLst/>
              <a:rect l="l" t="t" r="r" b="b"/>
              <a:pathLst>
                <a:path w="6356958" h="6356958">
                  <a:moveTo>
                    <a:pt x="0" y="0"/>
                  </a:moveTo>
                  <a:lnTo>
                    <a:pt x="6356959" y="0"/>
                  </a:lnTo>
                  <a:lnTo>
                    <a:pt x="6356959" y="6356958"/>
                  </a:lnTo>
                  <a:lnTo>
                    <a:pt x="0" y="6356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rcRect/>
              <a:stretch>
                <a:fillRect l="-29088" r="-32725"/>
              </a:stretch>
            </a:blipFill>
          </p:spPr>
          <p:txBody>
            <a:bodyPr/>
            <a:lstStyle/>
            <a:p>
              <a:endParaRPr lang="pt-BR" sz="1092"/>
            </a:p>
          </p:txBody>
        </p:sp>
        <p:pic>
          <p:nvPicPr>
            <p:cNvPr id="70" name="Imagem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29793" y="6653665"/>
              <a:ext cx="1821649" cy="2534706"/>
            </a:xfrm>
            <a:prstGeom prst="rect">
              <a:avLst/>
            </a:prstGeom>
          </p:spPr>
        </p:pic>
      </p:grpSp>
      <p:grpSp>
        <p:nvGrpSpPr>
          <p:cNvPr id="71" name="Agrupar 70"/>
          <p:cNvGrpSpPr/>
          <p:nvPr/>
        </p:nvGrpSpPr>
        <p:grpSpPr>
          <a:xfrm>
            <a:off x="8020273" y="3987250"/>
            <a:ext cx="4108467" cy="651381"/>
            <a:chOff x="8153108" y="1156257"/>
            <a:chExt cx="3065136" cy="1106598"/>
          </a:xfrm>
        </p:grpSpPr>
        <p:sp>
          <p:nvSpPr>
            <p:cNvPr id="72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8489740" y="1156257"/>
              <a:ext cx="2547699" cy="1106598"/>
            </a:xfrm>
            <a:prstGeom prst="roundRect">
              <a:avLst>
                <a:gd name="adj" fmla="val 20147"/>
              </a:avLst>
            </a:prstGeom>
            <a:solidFill>
              <a:srgbClr val="00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00" b="1" dirty="0"/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7C01CB9-D230-CAF4-8E8D-A0D2E9989758}"/>
                </a:ext>
              </a:extLst>
            </p:cNvPr>
            <p:cNvSpPr txBox="1"/>
            <p:nvPr/>
          </p:nvSpPr>
          <p:spPr>
            <a:xfrm>
              <a:off x="8153108" y="1175870"/>
              <a:ext cx="3065136" cy="88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400" b="1" dirty="0">
                  <a:solidFill>
                    <a:schemeClr val="bg1"/>
                  </a:solidFill>
                  <a:latin typeface="Montserrat ExtraBold" pitchFamily="2" charset="0"/>
                </a:rPr>
                <a:t>10 MIL COMBOS</a:t>
              </a:r>
              <a:br>
                <a:rPr lang="pt-BR" sz="1400" b="1" dirty="0">
                  <a:solidFill>
                    <a:schemeClr val="bg1"/>
                  </a:solidFill>
                  <a:latin typeface="Montserrat ExtraBold" pitchFamily="2" charset="0"/>
                </a:rPr>
              </a:br>
              <a:r>
                <a:rPr lang="pt-BR" sz="1400" b="1" dirty="0">
                  <a:solidFill>
                    <a:schemeClr val="bg1"/>
                  </a:solidFill>
                  <a:latin typeface="Montserrat ExtraBold" pitchFamily="2" charset="0"/>
                </a:rPr>
                <a:t>DE EQUIPAMENTOS PARA UBS</a:t>
              </a:r>
            </a:p>
          </p:txBody>
        </p:sp>
      </p:grpSp>
      <p:grpSp>
        <p:nvGrpSpPr>
          <p:cNvPr id="74" name="Agrupar 73"/>
          <p:cNvGrpSpPr/>
          <p:nvPr/>
        </p:nvGrpSpPr>
        <p:grpSpPr>
          <a:xfrm>
            <a:off x="9021255" y="4678582"/>
            <a:ext cx="2008154" cy="432565"/>
            <a:chOff x="8101271" y="4342297"/>
            <a:chExt cx="3302157" cy="857773"/>
          </a:xfrm>
        </p:grpSpPr>
        <p:sp>
          <p:nvSpPr>
            <p:cNvPr id="75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8101271" y="4342297"/>
              <a:ext cx="3302157" cy="857773"/>
            </a:xfrm>
            <a:prstGeom prst="roundRect">
              <a:avLst>
                <a:gd name="adj" fmla="val 34732"/>
              </a:avLst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62"/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8237160" y="4422674"/>
              <a:ext cx="3079149" cy="610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400" b="1" dirty="0">
                  <a:solidFill>
                    <a:schemeClr val="bg1"/>
                  </a:solidFill>
                  <a:latin typeface="Montserrat" pitchFamily="2" charset="0"/>
                </a:rPr>
                <a:t>R$ 158 mil/combo</a:t>
              </a:r>
            </a:p>
          </p:txBody>
        </p:sp>
      </p:grpSp>
      <p:grpSp>
        <p:nvGrpSpPr>
          <p:cNvPr id="77" name="Agrupar 76"/>
          <p:cNvGrpSpPr/>
          <p:nvPr/>
        </p:nvGrpSpPr>
        <p:grpSpPr>
          <a:xfrm>
            <a:off x="8511826" y="5165718"/>
            <a:ext cx="3185076" cy="406119"/>
            <a:chOff x="11426351" y="5268928"/>
            <a:chExt cx="4283727" cy="1199914"/>
          </a:xfrm>
        </p:grpSpPr>
        <p:sp>
          <p:nvSpPr>
            <p:cNvPr id="78" name="Retângulo Arredondado 5">
              <a:extLst>
                <a:ext uri="{FF2B5EF4-FFF2-40B4-BE49-F238E27FC236}">
                  <a16:creationId xmlns:a16="http://schemas.microsoft.com/office/drawing/2014/main" id="{E97F9FE2-F96C-3AD1-60A3-00FAF833EBB9}"/>
                </a:ext>
              </a:extLst>
            </p:cNvPr>
            <p:cNvSpPr/>
            <p:nvPr/>
          </p:nvSpPr>
          <p:spPr>
            <a:xfrm>
              <a:off x="11426351" y="5268928"/>
              <a:ext cx="4207217" cy="1199914"/>
            </a:xfrm>
            <a:prstGeom prst="roundRect">
              <a:avLst>
                <a:gd name="adj" fmla="val 34732"/>
              </a:avLst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00" dirty="0"/>
            </a:p>
          </p:txBody>
        </p:sp>
        <p:sp>
          <p:nvSpPr>
            <p:cNvPr id="79" name="Retângulo 78"/>
            <p:cNvSpPr/>
            <p:nvPr/>
          </p:nvSpPr>
          <p:spPr>
            <a:xfrm>
              <a:off x="11502860" y="5441686"/>
              <a:ext cx="4207218" cy="1000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600" b="1" dirty="0">
                  <a:solidFill>
                    <a:schemeClr val="bg1"/>
                  </a:solidFill>
                  <a:latin typeface="Montserrat ExtraBold" pitchFamily="2" charset="0"/>
                </a:rPr>
                <a:t>R$ 1,58 Bilhão</a:t>
              </a:r>
            </a:p>
          </p:txBody>
        </p:sp>
      </p:grpSp>
      <p:pic>
        <p:nvPicPr>
          <p:cNvPr id="51" name="Imagem 50">
            <a:extLst>
              <a:ext uri="{FF2B5EF4-FFF2-40B4-BE49-F238E27FC236}">
                <a16:creationId xmlns:a16="http://schemas.microsoft.com/office/drawing/2014/main" id="{FD882A4E-D519-F4AD-6774-BE571BFFFF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2661" y="6078407"/>
            <a:ext cx="3447800" cy="4443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7849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5741499"/>
            <a:ext cx="1232121" cy="1115839"/>
          </a:xfrm>
          <a:custGeom>
            <a:avLst/>
            <a:gdLst/>
            <a:ahLst/>
            <a:cxnLst/>
            <a:rect l="l" t="t" r="r" b="b"/>
            <a:pathLst>
              <a:path w="2032000" h="1840229">
                <a:moveTo>
                  <a:pt x="967076" y="0"/>
                </a:moveTo>
                <a:lnTo>
                  <a:pt x="0" y="1675064"/>
                </a:lnTo>
                <a:lnTo>
                  <a:pt x="0" y="1840131"/>
                </a:lnTo>
                <a:lnTo>
                  <a:pt x="2031825" y="1840131"/>
                </a:lnTo>
                <a:lnTo>
                  <a:pt x="1274822" y="528022"/>
                </a:lnTo>
                <a:lnTo>
                  <a:pt x="967076" y="0"/>
                </a:lnTo>
                <a:close/>
              </a:path>
            </a:pathLst>
          </a:custGeom>
          <a:solidFill>
            <a:srgbClr val="00D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53335991-1A53-41F4-B80D-AB144B9A5F64}"/>
              </a:ext>
            </a:extLst>
          </p:cNvPr>
          <p:cNvSpPr txBox="1"/>
          <p:nvPr/>
        </p:nvSpPr>
        <p:spPr>
          <a:xfrm>
            <a:off x="1013148" y="95863"/>
            <a:ext cx="9888458" cy="733293"/>
          </a:xfrm>
          <a:prstGeom prst="rect">
            <a:avLst/>
          </a:prstGeom>
        </p:spPr>
        <p:txBody>
          <a:bodyPr vert="horz" wrap="square" lIns="0" tIns="217947" rIns="0" bIns="0" rtlCol="0" anchor="t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3335" b="1" spc="-91" dirty="0">
                <a:solidFill>
                  <a:srgbClr val="173EFF"/>
                </a:solidFill>
              </a:rPr>
              <a:t>SAÚDE – 2º PAC SELEÇÕES  - modalidades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53335991-1A53-41F4-B80D-AB144B9A5F64}"/>
              </a:ext>
            </a:extLst>
          </p:cNvPr>
          <p:cNvSpPr txBox="1"/>
          <p:nvPr/>
        </p:nvSpPr>
        <p:spPr>
          <a:xfrm>
            <a:off x="2076683" y="527847"/>
            <a:ext cx="9888458" cy="593383"/>
          </a:xfrm>
          <a:prstGeom prst="rect">
            <a:avLst/>
          </a:prstGeom>
        </p:spPr>
        <p:txBody>
          <a:bodyPr vert="horz" wrap="square" lIns="0" tIns="217947" rIns="0" bIns="0" rtlCol="0" anchor="t">
            <a:spAutoFit/>
          </a:bodyPr>
          <a:lstStyle/>
          <a:p>
            <a:pPr marL="7701">
              <a:spcBef>
                <a:spcPts val="1716"/>
              </a:spcBef>
            </a:pPr>
            <a:r>
              <a:rPr lang="pt-BR" sz="2426" spc="-91" dirty="0">
                <a:solidFill>
                  <a:schemeClr val="tx2">
                    <a:lumMod val="75000"/>
                  </a:schemeClr>
                </a:solidFill>
              </a:rPr>
              <a:t>ATENÇÃO ESPECIALIZADA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3374240" y="1711614"/>
            <a:ext cx="2624425" cy="1697344"/>
            <a:chOff x="5563665" y="2822577"/>
            <a:chExt cx="4327871" cy="2799047"/>
          </a:xfrm>
        </p:grpSpPr>
        <p:sp>
          <p:nvSpPr>
            <p:cNvPr id="67" name="Retângulo Arredondado 5">
              <a:extLst>
                <a:ext uri="{FF2B5EF4-FFF2-40B4-BE49-F238E27FC236}">
                  <a16:creationId xmlns:a16="http://schemas.microsoft.com/office/drawing/2014/main" id="{D88B6FFF-3AA1-7864-7B1B-F0049CC50FFC}"/>
                </a:ext>
              </a:extLst>
            </p:cNvPr>
            <p:cNvSpPr/>
            <p:nvPr/>
          </p:nvSpPr>
          <p:spPr>
            <a:xfrm>
              <a:off x="5563665" y="2822577"/>
              <a:ext cx="4327871" cy="2799047"/>
            </a:xfrm>
            <a:prstGeom prst="roundRect">
              <a:avLst/>
            </a:prstGeom>
            <a:solidFill>
              <a:srgbClr val="163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62"/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AF5D9D18-2C6E-7BF5-F139-EA59B9C6EB74}"/>
                </a:ext>
              </a:extLst>
            </p:cNvPr>
            <p:cNvSpPr txBox="1"/>
            <p:nvPr/>
          </p:nvSpPr>
          <p:spPr>
            <a:xfrm>
              <a:off x="6025165" y="3118588"/>
              <a:ext cx="3488652" cy="1521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64"/>
                </a:spcAft>
              </a:pPr>
              <a:r>
                <a:rPr lang="pt-BR" sz="2000" b="1" dirty="0">
                  <a:solidFill>
                    <a:schemeClr val="bg1"/>
                  </a:solidFill>
                  <a:latin typeface="Montserrat ExtraBold" pitchFamily="2" charset="0"/>
                </a:rPr>
                <a:t>POLICLÍNICAS</a:t>
              </a:r>
              <a:br>
                <a:rPr lang="pt-BR" sz="2000" b="1" dirty="0">
                  <a:solidFill>
                    <a:schemeClr val="bg1"/>
                  </a:solidFill>
                  <a:latin typeface="Montserrat ExtraBold" pitchFamily="2" charset="0"/>
                </a:rPr>
              </a:br>
              <a:r>
                <a:rPr lang="pt-BR" sz="1600" dirty="0">
                  <a:solidFill>
                    <a:schemeClr val="bg1"/>
                  </a:solidFill>
                  <a:latin typeface="Montserrat" pitchFamily="2" charset="0"/>
                </a:rPr>
                <a:t>R$ 30 milhões/unid.</a:t>
              </a:r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5963071" y="4613888"/>
              <a:ext cx="3928465" cy="644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64"/>
                </a:spcAft>
              </a:pPr>
              <a:r>
                <a:rPr lang="pt-BR" sz="1940" b="1" dirty="0">
                  <a:solidFill>
                    <a:schemeClr val="bg1"/>
                  </a:solidFill>
                  <a:latin typeface="Montserrat ExtraBold" pitchFamily="2" charset="0"/>
                </a:rPr>
                <a:t>R$ 1,35 BILHÃO </a:t>
              </a:r>
            </a:p>
          </p:txBody>
        </p:sp>
        <p:cxnSp>
          <p:nvCxnSpPr>
            <p:cNvPr id="85" name="Conector reto 84"/>
            <p:cNvCxnSpPr/>
            <p:nvPr/>
          </p:nvCxnSpPr>
          <p:spPr>
            <a:xfrm>
              <a:off x="6214147" y="4607732"/>
              <a:ext cx="307022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/>
          <p:cNvGrpSpPr/>
          <p:nvPr/>
        </p:nvGrpSpPr>
        <p:grpSpPr>
          <a:xfrm>
            <a:off x="3374616" y="4243482"/>
            <a:ext cx="2736536" cy="1581250"/>
            <a:chOff x="5332848" y="7535469"/>
            <a:chExt cx="3249266" cy="1639772"/>
          </a:xfrm>
        </p:grpSpPr>
        <p:sp>
          <p:nvSpPr>
            <p:cNvPr id="51" name="Retângulo Arredondado 5">
              <a:extLst>
                <a:ext uri="{FF2B5EF4-FFF2-40B4-BE49-F238E27FC236}">
                  <a16:creationId xmlns:a16="http://schemas.microsoft.com/office/drawing/2014/main" id="{D88B6FFF-3AA1-7864-7B1B-F0049CC50FFC}"/>
                </a:ext>
              </a:extLst>
            </p:cNvPr>
            <p:cNvSpPr/>
            <p:nvPr/>
          </p:nvSpPr>
          <p:spPr>
            <a:xfrm>
              <a:off x="5332848" y="7535469"/>
              <a:ext cx="3146449" cy="1639772"/>
            </a:xfrm>
            <a:prstGeom prst="roundRect">
              <a:avLst/>
            </a:prstGeom>
            <a:solidFill>
              <a:srgbClr val="00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49"/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8BF87D1D-35E7-ED54-FE33-EC5E89A5F34D}"/>
                </a:ext>
              </a:extLst>
            </p:cNvPr>
            <p:cNvSpPr txBox="1"/>
            <p:nvPr/>
          </p:nvSpPr>
          <p:spPr>
            <a:xfrm>
              <a:off x="5909274" y="7705691"/>
              <a:ext cx="2539278" cy="90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21"/>
                </a:spcBef>
                <a:spcAft>
                  <a:spcPts val="221"/>
                </a:spcAft>
              </a:pPr>
              <a:r>
                <a:rPr lang="pt-BR" sz="2183" b="1" dirty="0">
                  <a:solidFill>
                    <a:schemeClr val="bg1"/>
                  </a:solidFill>
                  <a:latin typeface="Montserrat ExtraBold" pitchFamily="2" charset="0"/>
                </a:rPr>
                <a:t>100 CAPS</a:t>
              </a:r>
              <a:br>
                <a:rPr lang="pt-BR" sz="2183" b="1" dirty="0">
                  <a:solidFill>
                    <a:schemeClr val="bg1"/>
                  </a:solidFill>
                  <a:latin typeface="Montserrat ExtraBold" pitchFamily="2" charset="0"/>
                </a:rPr>
              </a:br>
              <a:r>
                <a:rPr lang="pt-BR" sz="1455" dirty="0">
                  <a:solidFill>
                    <a:schemeClr val="bg1"/>
                  </a:solidFill>
                  <a:latin typeface="Montserrat" pitchFamily="2" charset="0"/>
                </a:rPr>
                <a:t>R$ 2 a 2,5 milhões/unid.</a:t>
              </a:r>
            </a:p>
          </p:txBody>
        </p:sp>
        <p:sp>
          <p:nvSpPr>
            <p:cNvPr id="87" name="Retângulo 86"/>
            <p:cNvSpPr/>
            <p:nvPr/>
          </p:nvSpPr>
          <p:spPr>
            <a:xfrm>
              <a:off x="5700061" y="8657693"/>
              <a:ext cx="2882053" cy="405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221"/>
                </a:spcBef>
                <a:spcAft>
                  <a:spcPts val="221"/>
                </a:spcAft>
              </a:pPr>
              <a:r>
                <a:rPr lang="pt-BR" sz="1940" b="1" dirty="0">
                  <a:solidFill>
                    <a:schemeClr val="bg1"/>
                  </a:solidFill>
                  <a:latin typeface="Montserrat ExtraBold" pitchFamily="2" charset="0"/>
                </a:rPr>
                <a:t>R$ 230 MILHÕES </a:t>
              </a:r>
            </a:p>
          </p:txBody>
        </p:sp>
        <p:cxnSp>
          <p:nvCxnSpPr>
            <p:cNvPr id="88" name="Conector reto 87"/>
            <p:cNvCxnSpPr/>
            <p:nvPr/>
          </p:nvCxnSpPr>
          <p:spPr>
            <a:xfrm>
              <a:off x="5867316" y="8591402"/>
              <a:ext cx="233389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Conector reto 90"/>
          <p:cNvCxnSpPr/>
          <p:nvPr/>
        </p:nvCxnSpPr>
        <p:spPr>
          <a:xfrm>
            <a:off x="6823519" y="3801682"/>
            <a:ext cx="141527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grupar 8"/>
          <p:cNvGrpSpPr/>
          <p:nvPr/>
        </p:nvGrpSpPr>
        <p:grpSpPr>
          <a:xfrm>
            <a:off x="8612913" y="4087113"/>
            <a:ext cx="3168218" cy="1795384"/>
            <a:chOff x="14202626" y="6625652"/>
            <a:chExt cx="5224626" cy="2960722"/>
          </a:xfrm>
        </p:grpSpPr>
        <p:grpSp>
          <p:nvGrpSpPr>
            <p:cNvPr id="4" name="Agrupar 3"/>
            <p:cNvGrpSpPr/>
            <p:nvPr/>
          </p:nvGrpSpPr>
          <p:grpSpPr>
            <a:xfrm>
              <a:off x="14202626" y="6625652"/>
              <a:ext cx="5224626" cy="2960722"/>
              <a:chOff x="10578731" y="5374910"/>
              <a:chExt cx="3146449" cy="1642762"/>
            </a:xfrm>
          </p:grpSpPr>
          <p:sp>
            <p:nvSpPr>
              <p:cNvPr id="46" name="Retângulo Arredondado 5">
                <a:extLst>
                  <a:ext uri="{FF2B5EF4-FFF2-40B4-BE49-F238E27FC236}">
                    <a16:creationId xmlns:a16="http://schemas.microsoft.com/office/drawing/2014/main" id="{D88B6FFF-3AA1-7864-7B1B-F0049CC50FFC}"/>
                  </a:ext>
                </a:extLst>
              </p:cNvPr>
              <p:cNvSpPr/>
              <p:nvPr/>
            </p:nvSpPr>
            <p:spPr>
              <a:xfrm>
                <a:off x="10578731" y="5377900"/>
                <a:ext cx="3146449" cy="163977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662"/>
              </a:p>
            </p:txBody>
          </p:sp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C0BF15B8-13B3-1E87-FE88-D2C4EC7F00F1}"/>
                  </a:ext>
                </a:extLst>
              </p:cNvPr>
              <p:cNvSpPr txBox="1"/>
              <p:nvPr/>
            </p:nvSpPr>
            <p:spPr>
              <a:xfrm>
                <a:off x="10837210" y="6569506"/>
                <a:ext cx="2540919" cy="357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21"/>
                  </a:spcBef>
                  <a:spcAft>
                    <a:spcPts val="221"/>
                  </a:spcAft>
                </a:pPr>
                <a:r>
                  <a:rPr lang="pt-BR" sz="1940" b="1" dirty="0">
                    <a:solidFill>
                      <a:schemeClr val="bg1"/>
                    </a:solidFill>
                    <a:latin typeface="Montserrat ExtraBold" pitchFamily="2" charset="0"/>
                  </a:rPr>
                  <a:t>R$ 225 MILHÕES </a:t>
                </a:r>
              </a:p>
            </p:txBody>
          </p:sp>
          <p:sp>
            <p:nvSpPr>
              <p:cNvPr id="90" name="Retângulo 89"/>
              <p:cNvSpPr/>
              <p:nvPr/>
            </p:nvSpPr>
            <p:spPr>
              <a:xfrm>
                <a:off x="10837210" y="5374910"/>
                <a:ext cx="2887970" cy="1074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221"/>
                  </a:spcBef>
                  <a:spcAft>
                    <a:spcPts val="221"/>
                  </a:spcAft>
                </a:pPr>
                <a:r>
                  <a:rPr lang="pt-BR" sz="1940" b="1" dirty="0">
                    <a:solidFill>
                      <a:schemeClr val="bg1"/>
                    </a:solidFill>
                    <a:latin typeface="Montserrat ExtraBold" pitchFamily="2" charset="0"/>
                  </a:rPr>
                  <a:t>750 AMBULÂNCIAS DE RENOVAÇÃO DE FROTA</a:t>
                </a:r>
                <a:r>
                  <a:rPr lang="pt-BR" sz="1455" b="1" dirty="0">
                    <a:solidFill>
                      <a:schemeClr val="bg1"/>
                    </a:solidFill>
                    <a:latin typeface="Montserrat ExtraBold" pitchFamily="2" charset="0"/>
                  </a:rPr>
                  <a:t/>
                </a:r>
                <a:br>
                  <a:rPr lang="pt-BR" sz="1455" b="1" dirty="0">
                    <a:solidFill>
                      <a:schemeClr val="bg1"/>
                    </a:solidFill>
                    <a:latin typeface="Montserrat ExtraBold" pitchFamily="2" charset="0"/>
                  </a:rPr>
                </a:br>
                <a:r>
                  <a:rPr lang="pt-BR" sz="1213" dirty="0">
                    <a:solidFill>
                      <a:schemeClr val="bg1"/>
                    </a:solidFill>
                    <a:latin typeface="Montserrat" pitchFamily="2" charset="0"/>
                  </a:rPr>
                  <a:t>R$ 300 MIL/UN.</a:t>
                </a:r>
                <a:endParaRPr lang="pt-BR" sz="1213" dirty="0"/>
              </a:p>
            </p:txBody>
          </p:sp>
        </p:grpSp>
        <p:cxnSp>
          <p:nvCxnSpPr>
            <p:cNvPr id="7" name="Conector reto 6"/>
            <p:cNvCxnSpPr/>
            <p:nvPr/>
          </p:nvCxnSpPr>
          <p:spPr>
            <a:xfrm>
              <a:off x="14683125" y="8668439"/>
              <a:ext cx="404429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" name="Imagem 8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r="8289" b="1072"/>
          <a:stretch/>
        </p:blipFill>
        <p:spPr>
          <a:xfrm>
            <a:off x="6489055" y="4102159"/>
            <a:ext cx="2322283" cy="1780087"/>
          </a:xfrm>
          <a:prstGeom prst="roundRect">
            <a:avLst>
              <a:gd name="adj" fmla="val 15814"/>
            </a:avLst>
          </a:prstGeom>
        </p:spPr>
      </p:pic>
      <p:cxnSp>
        <p:nvCxnSpPr>
          <p:cNvPr id="92" name="Conector reto 91"/>
          <p:cNvCxnSpPr/>
          <p:nvPr/>
        </p:nvCxnSpPr>
        <p:spPr>
          <a:xfrm>
            <a:off x="6793016" y="1313097"/>
            <a:ext cx="141527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Agrupar 92"/>
          <p:cNvGrpSpPr/>
          <p:nvPr/>
        </p:nvGrpSpPr>
        <p:grpSpPr>
          <a:xfrm>
            <a:off x="8582410" y="1547852"/>
            <a:ext cx="3609590" cy="1792117"/>
            <a:chOff x="14202626" y="6517273"/>
            <a:chExt cx="5575008" cy="2955333"/>
          </a:xfrm>
        </p:grpSpPr>
        <p:grpSp>
          <p:nvGrpSpPr>
            <p:cNvPr id="94" name="Agrupar 93"/>
            <p:cNvGrpSpPr/>
            <p:nvPr/>
          </p:nvGrpSpPr>
          <p:grpSpPr>
            <a:xfrm>
              <a:off x="14202626" y="6517273"/>
              <a:ext cx="5575008" cy="2955333"/>
              <a:chOff x="10578731" y="5314776"/>
              <a:chExt cx="3357461" cy="1639772"/>
            </a:xfrm>
          </p:grpSpPr>
          <p:sp>
            <p:nvSpPr>
              <p:cNvPr id="96" name="Retângulo Arredondado 5">
                <a:extLst>
                  <a:ext uri="{FF2B5EF4-FFF2-40B4-BE49-F238E27FC236}">
                    <a16:creationId xmlns:a16="http://schemas.microsoft.com/office/drawing/2014/main" id="{D88B6FFF-3AA1-7864-7B1B-F0049CC50FFC}"/>
                  </a:ext>
                </a:extLst>
              </p:cNvPr>
              <p:cNvSpPr/>
              <p:nvPr/>
            </p:nvSpPr>
            <p:spPr>
              <a:xfrm>
                <a:off x="10578731" y="5314776"/>
                <a:ext cx="3357461" cy="163977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662"/>
              </a:p>
            </p:txBody>
          </p:sp>
          <p:sp>
            <p:nvSpPr>
              <p:cNvPr id="97" name="CaixaDeTexto 96">
                <a:extLst>
                  <a:ext uri="{FF2B5EF4-FFF2-40B4-BE49-F238E27FC236}">
                    <a16:creationId xmlns:a16="http://schemas.microsoft.com/office/drawing/2014/main" id="{C0BF15B8-13B3-1E87-FE88-D2C4EC7F00F1}"/>
                  </a:ext>
                </a:extLst>
              </p:cNvPr>
              <p:cNvSpPr txBox="1"/>
              <p:nvPr/>
            </p:nvSpPr>
            <p:spPr>
              <a:xfrm>
                <a:off x="10812166" y="6405065"/>
                <a:ext cx="2540919" cy="357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21"/>
                  </a:spcBef>
                  <a:spcAft>
                    <a:spcPts val="221"/>
                  </a:spcAft>
                </a:pPr>
                <a:r>
                  <a:rPr lang="pt-BR" sz="1940" b="1" dirty="0">
                    <a:solidFill>
                      <a:schemeClr val="bg1"/>
                    </a:solidFill>
                    <a:latin typeface="Montserrat ExtraBold" pitchFamily="2" charset="0"/>
                  </a:rPr>
                  <a:t>R$ 300 MILHÕES </a:t>
                </a:r>
              </a:p>
            </p:txBody>
          </p:sp>
          <p:sp>
            <p:nvSpPr>
              <p:cNvPr id="98" name="Retângulo 97"/>
              <p:cNvSpPr/>
              <p:nvPr/>
            </p:nvSpPr>
            <p:spPr>
              <a:xfrm>
                <a:off x="10837210" y="5390912"/>
                <a:ext cx="3098982" cy="762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221"/>
                  </a:spcBef>
                  <a:spcAft>
                    <a:spcPts val="221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Montserrat ExtraBold" pitchFamily="2" charset="0"/>
                  </a:rPr>
                  <a:t>750 AMBULÂNCIAS DE AMPLIAÇÃO/EXPANSÃO</a:t>
                </a:r>
                <a:r>
                  <a:rPr lang="pt-BR" sz="1400" b="1" dirty="0">
                    <a:solidFill>
                      <a:schemeClr val="bg1"/>
                    </a:solidFill>
                    <a:latin typeface="Montserrat ExtraBold" pitchFamily="2" charset="0"/>
                  </a:rPr>
                  <a:t/>
                </a:r>
                <a:br>
                  <a:rPr lang="pt-BR" sz="1400" b="1" dirty="0">
                    <a:solidFill>
                      <a:schemeClr val="bg1"/>
                    </a:solidFill>
                    <a:latin typeface="Montserrat ExtraBold" pitchFamily="2" charset="0"/>
                  </a:rPr>
                </a:br>
                <a:r>
                  <a:rPr lang="pt-BR" sz="1200" dirty="0">
                    <a:solidFill>
                      <a:schemeClr val="bg1"/>
                    </a:solidFill>
                    <a:latin typeface="Montserrat" pitchFamily="2" charset="0"/>
                  </a:rPr>
                  <a:t>R$ 400 a 500 MIL/UN.</a:t>
                </a:r>
                <a:endParaRPr lang="pt-BR" sz="1200" dirty="0"/>
              </a:p>
            </p:txBody>
          </p:sp>
        </p:grpSp>
        <p:cxnSp>
          <p:nvCxnSpPr>
            <p:cNvPr id="95" name="Conector reto 94"/>
            <p:cNvCxnSpPr/>
            <p:nvPr/>
          </p:nvCxnSpPr>
          <p:spPr>
            <a:xfrm>
              <a:off x="14651720" y="8436426"/>
              <a:ext cx="404429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Imagem 80">
            <a:extLst>
              <a:ext uri="{FF2B5EF4-FFF2-40B4-BE49-F238E27FC236}">
                <a16:creationId xmlns:a16="http://schemas.microsoft.com/office/drawing/2014/main" id="{5ECB30DA-F828-4957-B19C-90134116B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26"/>
          <a:stretch/>
        </p:blipFill>
        <p:spPr>
          <a:xfrm>
            <a:off x="762818" y="1437403"/>
            <a:ext cx="2776678" cy="2025631"/>
          </a:xfrm>
          <a:prstGeom prst="roundRect">
            <a:avLst/>
          </a:prstGeom>
        </p:spPr>
      </p:pic>
      <p:pic>
        <p:nvPicPr>
          <p:cNvPr id="86" name="Imagem 8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6" r="23436"/>
          <a:stretch/>
        </p:blipFill>
        <p:spPr>
          <a:xfrm>
            <a:off x="844454" y="3855768"/>
            <a:ext cx="2714082" cy="2143437"/>
          </a:xfrm>
          <a:prstGeom prst="roundRect">
            <a:avLst>
              <a:gd name="adj" fmla="val 13232"/>
            </a:avLst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213" y="1517722"/>
            <a:ext cx="2342125" cy="1944586"/>
          </a:xfrm>
          <a:prstGeom prst="round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FD882A4E-D519-F4AD-6774-BE571BFFFF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2661" y="6078407"/>
            <a:ext cx="3447800" cy="4443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263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321" y="692930"/>
            <a:ext cx="8159151" cy="454384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183EFF"/>
                </a:solidFill>
              </a:rPr>
              <a:t>Outros destaques da edição 2025</a:t>
            </a:r>
            <a:endParaRPr lang="pt-BR" b="1" dirty="0">
              <a:solidFill>
                <a:srgbClr val="183E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2540" y="1532327"/>
            <a:ext cx="10515600" cy="4351338"/>
          </a:xfrm>
        </p:spPr>
        <p:txBody>
          <a:bodyPr/>
          <a:lstStyle/>
          <a:p>
            <a:r>
              <a:rPr lang="pt-BR" dirty="0" smtClean="0"/>
              <a:t>Em geral, </a:t>
            </a:r>
            <a:r>
              <a:rPr lang="pt-BR" b="1" u="sng" dirty="0" smtClean="0"/>
              <a:t>menores exigências </a:t>
            </a:r>
            <a:r>
              <a:rPr lang="pt-BR" dirty="0" smtClean="0"/>
              <a:t>nesta edição 2025.</a:t>
            </a:r>
          </a:p>
          <a:p>
            <a:r>
              <a:rPr lang="pt-BR" b="1" u="sng" dirty="0"/>
              <a:t>Terreno</a:t>
            </a:r>
            <a:r>
              <a:rPr lang="pt-BR" dirty="0" smtClean="0"/>
              <a:t>: basta declaração de posse agora. O comprovante da titularidade pode ser apresentado até o final da obra (novidade).</a:t>
            </a:r>
          </a:p>
          <a:p>
            <a:r>
              <a:rPr lang="pt-BR" dirty="0" smtClean="0"/>
              <a:t>Possibilidade de </a:t>
            </a:r>
            <a:r>
              <a:rPr lang="pt-BR" b="1" u="sng" dirty="0"/>
              <a:t>substituição</a:t>
            </a:r>
            <a:r>
              <a:rPr lang="pt-BR" dirty="0" smtClean="0"/>
              <a:t> de </a:t>
            </a:r>
            <a:r>
              <a:rPr lang="pt-BR" b="1" u="sng" dirty="0"/>
              <a:t>UBS</a:t>
            </a:r>
            <a:r>
              <a:rPr lang="pt-BR" dirty="0" smtClean="0"/>
              <a:t> </a:t>
            </a:r>
            <a:r>
              <a:rPr lang="pt-BR" b="1" u="sng" dirty="0"/>
              <a:t>alugada</a:t>
            </a:r>
            <a:r>
              <a:rPr lang="pt-BR" dirty="0" smtClean="0"/>
              <a:t>.</a:t>
            </a:r>
          </a:p>
          <a:p>
            <a:r>
              <a:rPr lang="pt-BR" dirty="0" smtClean="0"/>
              <a:t>Para CAPS e Policlínica, a </a:t>
            </a:r>
            <a:r>
              <a:rPr lang="pt-BR" b="1" u="sng" dirty="0"/>
              <a:t>Resolução CIB</a:t>
            </a:r>
            <a:r>
              <a:rPr lang="pt-BR" dirty="0" smtClean="0"/>
              <a:t> pode ser apresentada na </a:t>
            </a:r>
            <a:r>
              <a:rPr lang="pt-BR" b="1" u="sng" dirty="0"/>
              <a:t>etapa de formalização </a:t>
            </a:r>
            <a:r>
              <a:rPr lang="pt-BR" dirty="0" smtClean="0"/>
              <a:t>para CAPS e Policlínica (para SAMU é obrigatória).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882A4E-D519-F4AD-6774-BE571BFFFF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2661" y="6078407"/>
            <a:ext cx="3447800" cy="4443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973956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</TotalTime>
  <Words>871</Words>
  <Application>Microsoft Office PowerPoint</Application>
  <PresentationFormat>Widescreen</PresentationFormat>
  <Paragraphs>230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8" baseType="lpstr">
      <vt:lpstr>Sora</vt:lpstr>
      <vt:lpstr>Wingdings</vt:lpstr>
      <vt:lpstr>Arial</vt:lpstr>
      <vt:lpstr>Roboto Slab Bold</vt:lpstr>
      <vt:lpstr>Calibri Light</vt:lpstr>
      <vt:lpstr>rawline</vt:lpstr>
      <vt:lpstr>Impact</vt:lpstr>
      <vt:lpstr>Arial MT</vt:lpstr>
      <vt:lpstr>Montserrat Black</vt:lpstr>
      <vt:lpstr>Montserrat</vt:lpstr>
      <vt:lpstr>Montserrat ExtraBold</vt:lpstr>
      <vt:lpstr>Montaser Arabic Light</vt:lpstr>
      <vt:lpstr>Calibri</vt:lpstr>
      <vt:lpstr>Tema do Office</vt:lpstr>
      <vt:lpstr>1_Tema do Office</vt:lpstr>
      <vt:lpstr>Palestra Novo PAC Saúde</vt:lpstr>
      <vt:lpstr>Fluxo Obras Modalidade Fundo a Fundo</vt:lpstr>
      <vt:lpstr>Panorama Geral  Obras Novo PAC – Eixo Saúde Estado Mato Grosso - MT </vt:lpstr>
      <vt:lpstr>Apresentação do PowerPoint</vt:lpstr>
      <vt:lpstr>PAC Seleções 2025</vt:lpstr>
      <vt:lpstr>Apresentação do PowerPoint</vt:lpstr>
      <vt:lpstr>Apresentação do PowerPoint</vt:lpstr>
      <vt:lpstr>Apresentação do PowerPoint</vt:lpstr>
      <vt:lpstr>Outros destaques da edição 2025</vt:lpstr>
      <vt:lpstr>4 ESTRATÉGIAS DE APOIO DO MINISTÉRIO  DA SAÚDE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Augusto Barros</dc:creator>
  <cp:lastModifiedBy>Marta Cristine Peres Barros</cp:lastModifiedBy>
  <cp:revision>165</cp:revision>
  <dcterms:created xsi:type="dcterms:W3CDTF">2023-12-22T17:26:41Z</dcterms:created>
  <dcterms:modified xsi:type="dcterms:W3CDTF">2025-03-19T20:59:15Z</dcterms:modified>
</cp:coreProperties>
</file>