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84" r:id="rId5"/>
    <p:sldId id="379" r:id="rId6"/>
    <p:sldId id="394" r:id="rId7"/>
    <p:sldId id="390" r:id="rId8"/>
    <p:sldId id="393" r:id="rId9"/>
    <p:sldId id="392" r:id="rId10"/>
    <p:sldId id="386" r:id="rId11"/>
    <p:sldId id="388" r:id="rId12"/>
    <p:sldId id="387" r:id="rId13"/>
    <p:sldId id="391" r:id="rId14"/>
    <p:sldId id="389" r:id="rId15"/>
  </p:sldIdLst>
  <p:sldSz cx="12192000" cy="6858000"/>
  <p:notesSz cx="9388475" cy="71024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ICIADORES DE SLIDES" id="{ACC24B29-0CC7-491A-A98A-CF7CBDBE501E}">
          <p14:sldIdLst>
            <p14:sldId id="384"/>
            <p14:sldId id="379"/>
            <p14:sldId id="394"/>
            <p14:sldId id="390"/>
            <p14:sldId id="393"/>
            <p14:sldId id="392"/>
            <p14:sldId id="386"/>
            <p14:sldId id="388"/>
            <p14:sldId id="387"/>
            <p14:sldId id="391"/>
            <p14:sldId id="3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DDDDD"/>
    <a:srgbClr val="1D6A99"/>
    <a:srgbClr val="E6E6E6"/>
    <a:srgbClr val="DC5924"/>
    <a:srgbClr val="B7472A"/>
    <a:srgbClr val="000000"/>
    <a:srgbClr val="75D1FF"/>
    <a:srgbClr val="11161C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972" autoAdjust="0"/>
  </p:normalViewPr>
  <p:slideViewPr>
    <p:cSldViewPr snapToGrid="0">
      <p:cViewPr varScale="1">
        <p:scale>
          <a:sx n="62" d="100"/>
          <a:sy n="62" d="100"/>
        </p:scale>
        <p:origin x="936" y="42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110" d="100"/>
          <a:sy n="110" d="100"/>
        </p:scale>
        <p:origin x="24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DADOS%20TELEDERMATO-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DADOS%20TELEDERMATO-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DADOS%20TELEDERMATO-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53537646207514E-2"/>
          <c:y val="3.8534244704718841E-2"/>
          <c:w val="0.93888888888888888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Planilha3!$B$1</c:f>
              <c:strCache>
                <c:ptCount val="1"/>
                <c:pt idx="0">
                  <c:v>Percentual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91-4D9E-8CC6-5D6540BFD5F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91-4D9E-8CC6-5D6540BFD5F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91-4D9E-8CC6-5D6540BFD5F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91-4D9E-8CC6-5D6540BFD5F2}"/>
              </c:ext>
            </c:extLst>
          </c:dPt>
          <c:dLbls>
            <c:dLbl>
              <c:idx val="1"/>
              <c:layout>
                <c:manualLayout>
                  <c:x val="1.2508469070741893E-3"/>
                  <c:y val="3.3837945018934516E-3"/>
                </c:manualLayout>
              </c:layout>
              <c:tx>
                <c:rich>
                  <a:bodyPr/>
                  <a:lstStyle/>
                  <a:p>
                    <a:fld id="{3DA99873-A6D1-42DE-A0DA-048C87CCB5B6}" type="VALUE">
                      <a:rPr lang="en-US" sz="2000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[VALOR]</a:t>
                    </a:fld>
                    <a:r>
                      <a: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91-4D9E-8CC6-5D6540BFD5F2}"/>
                </c:ext>
              </c:extLst>
            </c:dLbl>
            <c:dLbl>
              <c:idx val="2"/>
              <c:layout>
                <c:manualLayout>
                  <c:x val="3.7525407212225677E-3"/>
                  <c:y val="8.1733070382831053E-3"/>
                </c:manualLayout>
              </c:layout>
              <c:tx>
                <c:rich>
                  <a:bodyPr/>
                  <a:lstStyle/>
                  <a:p>
                    <a:fld id="{D179BD36-2FC0-4ECE-8440-897E0EC2D47C}" type="VALUE">
                      <a:rPr lang="en-US" sz="2000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[VALOR]</a:t>
                    </a:fld>
                    <a:r>
                      <a: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91-4D9E-8CC6-5D6540BFD5F2}"/>
                </c:ext>
              </c:extLst>
            </c:dLbl>
            <c:dLbl>
              <c:idx val="3"/>
              <c:layout>
                <c:manualLayout>
                  <c:x val="0"/>
                  <c:y val="1.5518682173928775E-2"/>
                </c:manualLayout>
              </c:layout>
              <c:tx>
                <c:rich>
                  <a:bodyPr/>
                  <a:lstStyle/>
                  <a:p>
                    <a:fld id="{AFB50A15-B92D-4E9C-A492-4C867247E60F}" type="VALUE">
                      <a:rPr lang="en-US" sz="2000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[VALOR]</a:t>
                    </a:fld>
                    <a:r>
                      <a: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C91-4D9E-8CC6-5D6540BFD5F2}"/>
                </c:ext>
              </c:extLst>
            </c:dLbl>
            <c:dLbl>
              <c:idx val="4"/>
              <c:layout>
                <c:manualLayout>
                  <c:x val="2.5016938141483786E-3"/>
                  <c:y val="1.533120833283504E-2"/>
                </c:manualLayout>
              </c:layout>
              <c:tx>
                <c:rich>
                  <a:bodyPr/>
                  <a:lstStyle/>
                  <a:p>
                    <a:fld id="{BDF77F51-8C86-4E3C-8064-A5F81E8043E4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C91-4D9E-8CC6-5D6540BFD5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Planilha3!$A$2:$A$6</c:f>
              <c:strCache>
                <c:ptCount val="5"/>
                <c:pt idx="1">
                  <c:v>BRANCA</c:v>
                </c:pt>
                <c:pt idx="2">
                  <c:v>VERDE</c:v>
                </c:pt>
                <c:pt idx="3">
                  <c:v>AZUL</c:v>
                </c:pt>
                <c:pt idx="4">
                  <c:v>AMARELA</c:v>
                </c:pt>
              </c:strCache>
            </c:strRef>
          </c:cat>
          <c:val>
            <c:numRef>
              <c:f>Planilha3!$B$2:$B$6</c:f>
              <c:numCache>
                <c:formatCode>General</c:formatCode>
                <c:ptCount val="5"/>
                <c:pt idx="1">
                  <c:v>32.700000000000003</c:v>
                </c:pt>
                <c:pt idx="2">
                  <c:v>32.700000000000003</c:v>
                </c:pt>
                <c:pt idx="3">
                  <c:v>25</c:v>
                </c:pt>
                <c:pt idx="4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91-4D9E-8CC6-5D6540BFD5F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9358416"/>
        <c:axId val="339348432"/>
      </c:barChart>
      <c:catAx>
        <c:axId val="33935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9348432"/>
        <c:crosses val="autoZero"/>
        <c:auto val="1"/>
        <c:lblAlgn val="ctr"/>
        <c:lblOffset val="100"/>
        <c:noMultiLvlLbl val="0"/>
      </c:catAx>
      <c:valAx>
        <c:axId val="33934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935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F3-46A3-84B0-4FC13DCE3D1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F3-46A3-84B0-4FC13DCE3D1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AB1E5E6-AF2C-46EB-A257-11A012C937ED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9F3-46A3-84B0-4FC13DCE3D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0C7315F-742A-421A-9574-851A0B1F1669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9F3-46A3-84B0-4FC13DCE3D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DD7535B-45C9-4ED8-A9E3-86F00601702B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9F3-46A3-84B0-4FC13DCE3D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Planilha3!$F$2:$F$4</c:f>
              <c:strCache>
                <c:ptCount val="3"/>
                <c:pt idx="0">
                  <c:v>Atendimento na APS (encaminhamentos evitados)</c:v>
                </c:pt>
                <c:pt idx="1">
                  <c:v>Encaminhamentos para avaliação presencial</c:v>
                </c:pt>
                <c:pt idx="2">
                  <c:v>Encaminhamentos com prioridade</c:v>
                </c:pt>
              </c:strCache>
            </c:strRef>
          </c:cat>
          <c:val>
            <c:numRef>
              <c:f>Planilha3!$G$2:$G$4</c:f>
              <c:numCache>
                <c:formatCode>General</c:formatCode>
                <c:ptCount val="3"/>
                <c:pt idx="0">
                  <c:v>57.7</c:v>
                </c:pt>
                <c:pt idx="1">
                  <c:v>32.700000000000003</c:v>
                </c:pt>
                <c:pt idx="2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F3-46A3-84B0-4FC13DCE3D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67971712"/>
        <c:axId val="667964640"/>
      </c:barChart>
      <c:catAx>
        <c:axId val="667971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7964640"/>
        <c:crosses val="autoZero"/>
        <c:auto val="1"/>
        <c:lblAlgn val="ctr"/>
        <c:lblOffset val="100"/>
        <c:noMultiLvlLbl val="0"/>
      </c:catAx>
      <c:valAx>
        <c:axId val="667964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797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32,7%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EFD-42C2-9132-AD5DEFF3F5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14,1%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EFD-42C2-9132-AD5DEFF3F57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12,2%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EFD-42C2-9132-AD5DEFF3F57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9,6%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EFD-42C2-9132-AD5DEFF3F57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EFD-42C2-9132-AD5DEFF3F57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EFD-42C2-9132-AD5DEFF3F57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4,6%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EFD-42C2-9132-AD5DEFF3F57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6451931-E24E-42AE-BF40-D713330053D7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EFD-42C2-9132-AD5DEFF3F57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2,7%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EFD-42C2-9132-AD5DEFF3F57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EFD-42C2-9132-AD5DEFF3F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Planilha3!$D$3:$D$12</c:f>
              <c:strCache>
                <c:ptCount val="10"/>
                <c:pt idx="0">
                  <c:v>NECESSITA DE AVALIAÇÃO PRESENCIAL</c:v>
                </c:pt>
                <c:pt idx="1">
                  <c:v>CERATOSE SEBORREICA</c:v>
                </c:pt>
                <c:pt idx="2">
                  <c:v>OUTRAS DERMATOSES</c:v>
                </c:pt>
                <c:pt idx="3">
                  <c:v>CA DE PELE NÃO MELANOMA CEC OU CBC</c:v>
                </c:pt>
                <c:pt idx="4">
                  <c:v>NEVO MELANOCÍTICO</c:v>
                </c:pt>
                <c:pt idx="5">
                  <c:v>FOTODANO CRÔNICO</c:v>
                </c:pt>
                <c:pt idx="6">
                  <c:v>PITIRIASE VERSICOLOR</c:v>
                </c:pt>
                <c:pt idx="7">
                  <c:v>DERMATITE DE CONTATO</c:v>
                </c:pt>
                <c:pt idx="8">
                  <c:v>ACNE</c:v>
                </c:pt>
                <c:pt idx="9">
                  <c:v>CERATOSE ACTINICA </c:v>
                </c:pt>
              </c:strCache>
            </c:strRef>
          </c:cat>
          <c:val>
            <c:numRef>
              <c:f>Planilha3!$E$3:$E$12</c:f>
              <c:numCache>
                <c:formatCode>General</c:formatCode>
                <c:ptCount val="10"/>
                <c:pt idx="0">
                  <c:v>32.700000000000003</c:v>
                </c:pt>
                <c:pt idx="1">
                  <c:v>14.1</c:v>
                </c:pt>
                <c:pt idx="2">
                  <c:v>12.2</c:v>
                </c:pt>
                <c:pt idx="3">
                  <c:v>8.3000000000000007</c:v>
                </c:pt>
                <c:pt idx="4">
                  <c:v>7</c:v>
                </c:pt>
                <c:pt idx="5">
                  <c:v>5.0999999999999996</c:v>
                </c:pt>
                <c:pt idx="6">
                  <c:v>4.5999999999999996</c:v>
                </c:pt>
                <c:pt idx="7">
                  <c:v>4.5999999999999996</c:v>
                </c:pt>
                <c:pt idx="8">
                  <c:v>2.7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FD-42C2-9132-AD5DEFF3F5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1145264"/>
        <c:axId val="491144016"/>
      </c:barChart>
      <c:catAx>
        <c:axId val="49114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1144016"/>
        <c:crosses val="autoZero"/>
        <c:auto val="1"/>
        <c:lblAlgn val="ctr"/>
        <c:lblOffset val="100"/>
        <c:noMultiLvlLbl val="0"/>
      </c:catAx>
      <c:valAx>
        <c:axId val="491144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114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9D3714C2-3F62-4B20-A7DF-46FEEB0C93F7}" type="datetime1">
              <a:rPr lang="pt-BR" smtClean="0"/>
              <a:t>16/03/2025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DBAA5490-FD59-4087-AC7E-016E8A412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0E9FCB2-5126-4E0F-9B12-AE3B29F802A3}" type="datetime1">
              <a:rPr lang="pt-BR" smtClean="0"/>
              <a:pPr/>
              <a:t>16/03/2025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4CBCEA92-F142-4D57-B507-37BDAF44710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824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C47B3-ADAA-DADB-B76E-27EBD59A0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C57A5A3B-1872-A268-8ED9-01C0B646B8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3F4A2D8-3312-8EE3-0D8A-86E663FE8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68D7C5D3-7C3B-EAEF-3206-140DD7383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685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71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46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BEE55-5FBB-DB22-4FCD-0D4652597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793B736D-3D37-CF43-78E5-78A15C0900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6691F7A-3F2D-AA57-1ABB-D1FC9FCC4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470303C5-4B19-EA91-10F5-409E7F95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397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4DFD3-A650-BD40-1AE8-5105A8196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C8F2D7EA-702A-0E23-38DD-04187D77AA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EA0E4D5-229D-F69D-7AC5-7B1522554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7721DAF1-A595-F8B5-9E9A-DFF4A8A27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67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8E8D8-0987-32AB-B0F7-A6D99B665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AC36CF88-89ED-B05E-A1A3-77C23ED900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A85815F-65EE-4CDD-1C57-B9ABCCDF6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EBD6344-E1A1-544C-D77F-DA4E5A0F1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084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20288-9C4D-FA48-23D2-A15E55770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B2B296FF-B94C-52B1-EFFE-9FA0764AE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6A51115-9C58-CDEB-A566-BE6D8157E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DEBC670-55E7-5F8E-6F1E-30C94C7FF9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49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760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171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 rtlCol="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266101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02834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5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9763006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04800" y="2598127"/>
            <a:ext cx="3714704" cy="2805896"/>
          </a:xfrm>
        </p:spPr>
        <p:txBody>
          <a:bodyPr lIns="91440" rIns="91440" rtlCol="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4168631" y="2598127"/>
            <a:ext cx="3840480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8158238" y="2598127"/>
            <a:ext cx="3773077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11" name="Forma livre: Forma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978729"/>
          </a:xfrm>
        </p:spPr>
        <p:txBody>
          <a:bodyPr rtlCol="0"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2879003" y="419100"/>
            <a:ext cx="9084398" cy="1870769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658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2483635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4898612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6" hasCustomPrompt="1"/>
          </p:nvPr>
        </p:nvSpPr>
        <p:spPr>
          <a:xfrm>
            <a:off x="7313589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7" hasCustomPrompt="1"/>
          </p:nvPr>
        </p:nvSpPr>
        <p:spPr>
          <a:xfrm>
            <a:off x="9728566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Retângulo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 rtlCol="0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#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0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1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imagens ou ficar online em...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805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802836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096000" cy="3092641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2" name="Espaço reservado para o número do slide 7" hidden="1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997E989-D798-4C62-8E93-3D2D613C2488}" type="slidenum">
              <a:rPr lang="en-US" smtClean="0">
                <a:solidFill>
                  <a:schemeClr val="bg1"/>
                </a:solidFill>
              </a:rPr>
              <a:pPr rtl="0"/>
              <a:t>‹nº›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129304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43" y="3425619"/>
            <a:ext cx="6097555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4443" y="1554163"/>
            <a:ext cx="6097556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80534" y="3429000"/>
            <a:ext cx="6011466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80534" y="1554163"/>
            <a:ext cx="57912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2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8266" y="3457545"/>
            <a:ext cx="6053733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50/50 layout de fotos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107099"/>
            <a:ext cx="6096000" cy="2643801"/>
          </a:xfrm>
        </p:spPr>
        <p:txBody>
          <a:bodyPr rtlCol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com nú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vre: Forma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Espaço Reservado para Rodapé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rtl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22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 rtlCol="0"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Adicionar o Título da Seção Aqui</a:t>
            </a:r>
          </a:p>
          <a:p>
            <a:pPr lvl="1" rtl="0"/>
            <a:r>
              <a:rPr lang="pt-BR" noProof="0"/>
              <a:t>1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400" b="0" i="0" u="none" strike="noStrike" kern="1200" cap="none" spc="0" normalizeH="0" noProof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Adicione uma breve frase resumida aqui sobre o título/instrução acima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rtlCol="0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rtlCol="0" anchor="ctr" anchorCtr="0">
            <a:noAutofit/>
          </a:bodyPr>
          <a:lstStyle>
            <a:lvl1pPr algn="r">
              <a:defRPr baseline="0"/>
            </a:lvl1pPr>
          </a:lstStyle>
          <a:p>
            <a:pPr rtl="0"/>
            <a:r>
              <a:rPr lang="pt-BR" noProof="0"/>
              <a:t>Imagem de Sangramento Total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429000"/>
            <a:ext cx="5960269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Título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2529923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BR" noProof="0"/>
              <a:t>EDITAR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887" y="-21143"/>
            <a:ext cx="12191998" cy="6851649"/>
          </a:xfrm>
          <a:prstGeom prst="rect">
            <a:avLst/>
          </a:prstGeom>
        </p:spPr>
      </p:pic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Caixa de Texto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| clique e </a:t>
            </a:r>
            <a:r>
              <a:rPr lang="pt-BR" sz="1050" b="1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7" name="Caixa de Texto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tx1"/>
                </a:solidFill>
              </a:rPr>
              <a:t>Neal Creative </a:t>
            </a:r>
            <a:r>
              <a:rPr lang="pt-BR" sz="9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tx1"/>
                </a:solidFill>
              </a:rPr>
              <a:t> </a:t>
            </a:r>
            <a:endParaRPr lang="pt-BR" sz="1000" b="1" noProof="0">
              <a:solidFill>
                <a:schemeClr val="tx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2037394" cy="1798732"/>
            <a:chOff x="5976075" y="3634505"/>
            <a:chExt cx="2037394" cy="179873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6900" y="4142336"/>
              <a:ext cx="829070" cy="1290901"/>
            </a:xfrm>
            <a:prstGeom prst="rect">
              <a:avLst/>
            </a:prstGeom>
          </p:spPr>
        </p:pic>
        <p:sp>
          <p:nvSpPr>
            <p:cNvPr id="10" name="Caixa de Texto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203739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DICA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use a paleta de c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ores interna com verde e amarelo para textos explicativos e destaques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8" name="Caixa de Texto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t-BR" sz="1000" b="1" noProof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2" name="Caixa de texto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| clique e </a:t>
            </a:r>
            <a:r>
              <a:rPr lang="pt-BR" sz="1100" b="1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1089529"/>
          </a:xfrm>
        </p:spPr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Caixa de texto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pt-BR" sz="1000" b="1" noProof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DE BASE DE ROS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448777" y="2768599"/>
            <a:ext cx="5208335" cy="1261884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9" name="ponto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escu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cla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 de texto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11500" noProof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pt-BR" sz="2800" noProof="0">
              <a:solidFill>
                <a:schemeClr val="accent4"/>
              </a:solidFill>
            </a:endParaRP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  <p:sp>
        <p:nvSpPr>
          <p:cNvPr id="6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escur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599498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79896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7329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975558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ítulo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837286" y="2613990"/>
            <a:ext cx="10517428" cy="1588127"/>
          </a:xfrm>
        </p:spPr>
        <p:txBody>
          <a:bodyPr rtlCol="0"/>
          <a:lstStyle/>
          <a:p>
            <a:pPr rtl="0"/>
            <a:r>
              <a:rPr lang="pt-BR" sz="3600" i="0" dirty="0">
                <a:solidFill>
                  <a:srgbClr val="1D6A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FACILITANDO O ACESSO A </a:t>
            </a:r>
            <a:r>
              <a:rPr lang="pt-BR" sz="3600" i="1" dirty="0">
                <a:solidFill>
                  <a:srgbClr val="1D6A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DERMATOLOGIA</a:t>
            </a:r>
            <a:r>
              <a:rPr lang="pt-BR" sz="3600" i="0" dirty="0">
                <a:solidFill>
                  <a:srgbClr val="1D6A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SOB A </a:t>
            </a:r>
            <a:r>
              <a:rPr lang="pt-BR" sz="3600" i="1" dirty="0">
                <a:solidFill>
                  <a:srgbClr val="1D6A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COORDENAÇÃO</a:t>
            </a:r>
            <a:r>
              <a:rPr lang="pt-BR" sz="3600" i="0" dirty="0">
                <a:solidFill>
                  <a:srgbClr val="1D6A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DA </a:t>
            </a:r>
            <a:r>
              <a:rPr lang="pt-BR" sz="3600" i="1" dirty="0">
                <a:solidFill>
                  <a:srgbClr val="1D6A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ATENÇÃO PRIMÁRIA </a:t>
            </a:r>
            <a:r>
              <a:rPr lang="pt-BR" sz="3600" i="0" dirty="0">
                <a:solidFill>
                  <a:srgbClr val="1D6A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EM ALTO GARÇAS – MT</a:t>
            </a:r>
            <a:endParaRPr lang="pt-BR" sz="3600" dirty="0">
              <a:solidFill>
                <a:srgbClr val="1D6A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343579" y="4480531"/>
            <a:ext cx="9628482" cy="885371"/>
          </a:xfrm>
        </p:spPr>
        <p:txBody>
          <a:bodyPr rtlCol="0"/>
          <a:lstStyle/>
          <a:p>
            <a:pPr rtl="0"/>
            <a:r>
              <a:rPr lang="pt-BR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Naipy Abreu Brunozi - Apresentadora</a:t>
            </a:r>
          </a:p>
          <a:p>
            <a:pPr rtl="0"/>
            <a:r>
              <a:rPr lang="pt-BR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Fabiana Cristina Oliveira</a:t>
            </a: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t="14765" r="24316" b="15935"/>
          <a:stretch/>
        </p:blipFill>
        <p:spPr>
          <a:xfrm>
            <a:off x="9869714" y="27494"/>
            <a:ext cx="1965040" cy="2360178"/>
          </a:xfrm>
          <a:prstGeom prst="rect">
            <a:avLst/>
          </a:prstGeom>
        </p:spPr>
      </p:pic>
      <p:sp>
        <p:nvSpPr>
          <p:cNvPr id="18" name="Espaço Reservado para Texto 7"/>
          <p:cNvSpPr txBox="1">
            <a:spLocks/>
          </p:cNvSpPr>
          <p:nvPr/>
        </p:nvSpPr>
        <p:spPr>
          <a:xfrm>
            <a:off x="105834" y="6151551"/>
            <a:ext cx="11980333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Alto Garças - MT</a:t>
            </a:r>
            <a:endParaRPr lang="pt-BR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Prefeitura Municipal de Alto Garças">
            <a:extLst>
              <a:ext uri="{FF2B5EF4-FFF2-40B4-BE49-F238E27FC236}">
                <a16:creationId xmlns:a16="http://schemas.microsoft.com/office/drawing/2014/main" id="{CE5AD433-4C19-8568-DA29-03A718C6E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9" y="226318"/>
            <a:ext cx="1965040" cy="19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5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042C-9C71-F914-2C63-0F798B9D4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2B45C9B7-114A-19E8-47AE-732B2B691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9920" y="243410"/>
            <a:ext cx="11158194" cy="584775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Conclusão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21907811-7FA0-E504-D1E6-A30120A404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10</a:t>
            </a:fld>
            <a:endParaRPr lang="pt-BR"/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3039DC96-F1D6-EFC6-51DA-1B50637241A6}"/>
              </a:ext>
            </a:extLst>
          </p:cNvPr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17">
            <a:extLst>
              <a:ext uri="{FF2B5EF4-FFF2-40B4-BE49-F238E27FC236}">
                <a16:creationId xmlns:a16="http://schemas.microsoft.com/office/drawing/2014/main" id="{F6B7DBBF-B41D-2A10-44EB-8D91B521C75E}"/>
              </a:ext>
            </a:extLst>
          </p:cNvPr>
          <p:cNvSpPr txBox="1">
            <a:spLocks/>
          </p:cNvSpPr>
          <p:nvPr/>
        </p:nvSpPr>
        <p:spPr>
          <a:xfrm>
            <a:off x="0" y="1131743"/>
            <a:ext cx="8736569" cy="53245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kern="120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109538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 APS é fortalecida em seus atributos essenciais:</a:t>
            </a:r>
          </a:p>
          <a:p>
            <a:pPr marL="536575" indent="0" algn="just">
              <a:lnSpc>
                <a:spcPct val="100000"/>
              </a:lnSpc>
            </a:pP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pois amplia o </a:t>
            </a:r>
            <a:r>
              <a:rPr lang="pt-BR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acesso</a:t>
            </a: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ao serviço de dermatologia, garante a </a:t>
            </a:r>
            <a:r>
              <a:rPr lang="pt-BR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longitudinalidade</a:t>
            </a: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e a </a:t>
            </a:r>
            <a:r>
              <a:rPr lang="pt-BR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integralidade</a:t>
            </a: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e ainda, adquire papel central na </a:t>
            </a:r>
            <a:r>
              <a:rPr lang="pt-BR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coordenação do cuidado. </a:t>
            </a:r>
            <a:r>
              <a:rPr lang="pt-BR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Colabora com a </a:t>
            </a:r>
            <a:r>
              <a:rPr lang="pt-BR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equidade</a:t>
            </a:r>
            <a:r>
              <a:rPr lang="pt-BR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ao reduzir </a:t>
            </a: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desigualdades de acesso e identificar demandas prioritárias. </a:t>
            </a:r>
          </a:p>
          <a:p>
            <a:pPr marL="574675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4675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Experiência relevante para o </a:t>
            </a:r>
            <a:r>
              <a:rPr lang="pt-BR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contexto local </a:t>
            </a: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 com </a:t>
            </a:r>
            <a:r>
              <a:rPr lang="pt-BR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impacto social</a:t>
            </a: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já que Alto Garças se encontra há duas horas de viagem de Rondonópolis e cinco horas de Cuiabá, viagens cansativas e até extenuantes para pessoas com condições de saúde debilitantes. </a:t>
            </a:r>
          </a:p>
          <a:p>
            <a:pPr marL="574675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4675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Os profissionais da APS também valorizam a estratégia  que oferece solução e apoio para diagnóstico imediato.</a:t>
            </a:r>
          </a:p>
          <a:p>
            <a:pPr marL="574675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4675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 </a:t>
            </a:r>
            <a:r>
              <a:rPr lang="pt-BR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experiência é replicável </a:t>
            </a: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para outros territórios no estado, especialmente aqueles mais remotos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ou com alta demanda por doenças de pele.</a:t>
            </a:r>
            <a:endParaRPr lang="pt-B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5664E42-D944-BB05-FACC-538535B949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30" y="4830429"/>
            <a:ext cx="2520000" cy="168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64465C6-FEF8-1BF4-FB43-D21526B39E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22364" y="2632454"/>
            <a:ext cx="1702131" cy="252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781BA9B-14C7-67E7-E6EC-6E35057F12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30" y="1285631"/>
            <a:ext cx="2520000" cy="1680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0E8B072-15CB-4FE9-6204-34E480D492D2}"/>
              </a:ext>
            </a:extLst>
          </p:cNvPr>
          <p:cNvSpPr txBox="1"/>
          <p:nvPr/>
        </p:nvSpPr>
        <p:spPr>
          <a:xfrm>
            <a:off x="9412490" y="6526859"/>
            <a:ext cx="25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FREEP!K</a:t>
            </a:r>
          </a:p>
        </p:txBody>
      </p:sp>
      <p:pic>
        <p:nvPicPr>
          <p:cNvPr id="4" name="Espaço Reservado para Imagem 4">
            <a:extLst>
              <a:ext uri="{FF2B5EF4-FFF2-40B4-BE49-F238E27FC236}">
                <a16:creationId xmlns:a16="http://schemas.microsoft.com/office/drawing/2014/main" id="{61265916-AD9E-A3C4-C43B-FE246347C4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10292080" y="47637"/>
            <a:ext cx="1899920" cy="1171785"/>
          </a:xfrm>
          <a:prstGeom prst="rect">
            <a:avLst/>
          </a:prstGeom>
        </p:spPr>
      </p:pic>
      <p:pic>
        <p:nvPicPr>
          <p:cNvPr id="6" name="Picture 2" descr="Prefeitura Municipal de Alto Garças">
            <a:extLst>
              <a:ext uri="{FF2B5EF4-FFF2-40B4-BE49-F238E27FC236}">
                <a16:creationId xmlns:a16="http://schemas.microsoft.com/office/drawing/2014/main" id="{3C0D564B-5B50-FD46-AC48-08BDBBAC2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669" y="236906"/>
            <a:ext cx="820002" cy="82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340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11</a:t>
            </a:fld>
            <a:endParaRPr lang="pt-BR"/>
          </a:p>
        </p:txBody>
      </p:sp>
      <p:sp>
        <p:nvSpPr>
          <p:cNvPr id="17" name="Título 2"/>
          <p:cNvSpPr txBox="1">
            <a:spLocks/>
          </p:cNvSpPr>
          <p:nvPr/>
        </p:nvSpPr>
        <p:spPr>
          <a:xfrm>
            <a:off x="849455" y="2674340"/>
            <a:ext cx="10493090" cy="20867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pt-BR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Aos gestores e profissionais de Alto Garças que têm trabalhado para a adesão e continuidade dos serviços de saúde digital, bem como, para o fortalecimento da APS no município.</a:t>
            </a:r>
          </a:p>
        </p:txBody>
      </p:sp>
      <p:sp>
        <p:nvSpPr>
          <p:cNvPr id="20" name="Título 6">
            <a:extLst>
              <a:ext uri="{FF2B5EF4-FFF2-40B4-BE49-F238E27FC236}">
                <a16:creationId xmlns:a16="http://schemas.microsoft.com/office/drawing/2014/main" id="{34BDD74C-5263-464C-AA3C-D945D23978FF}"/>
              </a:ext>
            </a:extLst>
          </p:cNvPr>
          <p:cNvSpPr txBox="1">
            <a:spLocks/>
          </p:cNvSpPr>
          <p:nvPr/>
        </p:nvSpPr>
        <p:spPr>
          <a:xfrm>
            <a:off x="5755311" y="5090077"/>
            <a:ext cx="3029227" cy="927824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OBRIGADA!</a:t>
            </a:r>
          </a:p>
        </p:txBody>
      </p:sp>
      <p:pic>
        <p:nvPicPr>
          <p:cNvPr id="22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2" name="Picture 2" descr="Prefeitura Municipal de Alto Garças">
            <a:extLst>
              <a:ext uri="{FF2B5EF4-FFF2-40B4-BE49-F238E27FC236}">
                <a16:creationId xmlns:a16="http://schemas.microsoft.com/office/drawing/2014/main" id="{8A33BDF9-8F42-6A92-BC1F-0F1FAB36D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791" y="368279"/>
            <a:ext cx="1965040" cy="19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6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1899920" y="243410"/>
            <a:ext cx="11158194" cy="584775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Introdução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2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10292080" y="47637"/>
            <a:ext cx="1899920" cy="1171785"/>
          </a:xfrm>
          <a:prstGeom prst="rect">
            <a:avLst/>
          </a:prstGeom>
        </p:spPr>
      </p:pic>
      <p:sp>
        <p:nvSpPr>
          <p:cNvPr id="3" name="Espaço Reservado para Texto 17">
            <a:extLst>
              <a:ext uri="{FF2B5EF4-FFF2-40B4-BE49-F238E27FC236}">
                <a16:creationId xmlns:a16="http://schemas.microsoft.com/office/drawing/2014/main" id="{CFEBD039-AD23-9793-A51C-0A1931181E24}"/>
              </a:ext>
            </a:extLst>
          </p:cNvPr>
          <p:cNvSpPr txBox="1">
            <a:spLocks/>
          </p:cNvSpPr>
          <p:nvPr/>
        </p:nvSpPr>
        <p:spPr>
          <a:xfrm>
            <a:off x="101600" y="874495"/>
            <a:ext cx="9187543" cy="60939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kern="120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109538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 carteira de serviços da APS abrange o manejo das condições dermatológicas, para os quais a triagem por meio da </a:t>
            </a:r>
            <a:r>
              <a:rPr lang="pt-BR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teledermatologia</a:t>
            </a: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pode ser muito conveniente. A adoção desse serviço melhora a resolutividade, especialmente em contextos de </a:t>
            </a:r>
            <a:r>
              <a:rPr lang="pt-BR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dificuldades de acesso </a:t>
            </a: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à especialidade. </a:t>
            </a:r>
          </a:p>
          <a:p>
            <a:pPr marL="574675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4675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Motivação: </a:t>
            </a: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ampliar o acesso da população alto-garcense ao serviço de dermatologia, garantindo a integralidade do cuidado, otimizando recursos e fortalecendo a APS. </a:t>
            </a:r>
          </a:p>
          <a:p>
            <a:pPr marL="574675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4675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Relevância do trabalho:</a:t>
            </a:r>
          </a:p>
          <a:p>
            <a:pPr marL="574675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evitar encaminhamentos de casos que podem ser resolvidos na APS;</a:t>
            </a:r>
          </a:p>
          <a:p>
            <a:pPr marL="574675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reduzir e sobrecarga dos serviços especializados, </a:t>
            </a:r>
          </a:p>
          <a:p>
            <a:pPr marL="574675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priorizar </a:t>
            </a: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pacientes com suspeitas de câncer de pele;</a:t>
            </a:r>
          </a:p>
          <a:p>
            <a:pPr marL="574675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aliviar a demanda reprimida por atendimentos dermatológicos.</a:t>
            </a:r>
          </a:p>
          <a:p>
            <a:pPr marL="574675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promover a adesão ao serviço no estado.</a:t>
            </a:r>
          </a:p>
          <a:p>
            <a:pPr indent="0" algn="just">
              <a:lnSpc>
                <a:spcPct val="100000"/>
              </a:lnSpc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 algn="just">
              <a:lnSpc>
                <a:spcPct val="100000"/>
              </a:lnSpc>
            </a:pPr>
            <a:r>
              <a:rPr lang="pt-B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BRUNOZI, N B et al. Uso dos serviços de telessaúde na Atenção Primária à Saúde na Macrorregião Sul Mato-Grossense. </a:t>
            </a:r>
            <a:r>
              <a:rPr lang="pt-BR" sz="1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Revista Portal: Saúde e Sociedade</a:t>
            </a:r>
            <a:r>
              <a:rPr lang="pt-B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v. 8, n. Especial, 2023.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20CE4D-2923-1DAC-C943-8EF455E13A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30" y="4830429"/>
            <a:ext cx="2520000" cy="168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E2EE2EB-5500-9D8F-B588-D655763AF2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22364" y="2632454"/>
            <a:ext cx="1702131" cy="252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E9508CC-34D8-51B6-50B8-3FB6B85C40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30" y="1285631"/>
            <a:ext cx="2520000" cy="1680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B9874C-20CC-FEF1-B8A0-C695207438B1}"/>
              </a:ext>
            </a:extLst>
          </p:cNvPr>
          <p:cNvSpPr txBox="1"/>
          <p:nvPr/>
        </p:nvSpPr>
        <p:spPr>
          <a:xfrm>
            <a:off x="9412490" y="6526859"/>
            <a:ext cx="25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FREEP!K</a:t>
            </a:r>
          </a:p>
        </p:txBody>
      </p:sp>
      <p:pic>
        <p:nvPicPr>
          <p:cNvPr id="15" name="Picture 2" descr="Prefeitura Municipal de Alto Garças">
            <a:extLst>
              <a:ext uri="{FF2B5EF4-FFF2-40B4-BE49-F238E27FC236}">
                <a16:creationId xmlns:a16="http://schemas.microsoft.com/office/drawing/2014/main" id="{90109174-656E-3FD3-C991-5C0E87A3F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669" y="236906"/>
            <a:ext cx="820002" cy="82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D9306-A617-7D4D-3599-8BF7E03F0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D9703E89-4458-3F59-091F-B0B9ABD66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9920" y="243410"/>
            <a:ext cx="11158194" cy="584775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Objetivos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C108FECC-9CA2-4B2F-BE6F-AA3BBFF4DD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3</a:t>
            </a:fld>
            <a:endParaRPr lang="pt-BR"/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48715184-7C2C-7856-D1AC-B5039F0F7DC5}"/>
              </a:ext>
            </a:extLst>
          </p:cNvPr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Espaço Reservado para Imagem 4">
            <a:extLst>
              <a:ext uri="{FF2B5EF4-FFF2-40B4-BE49-F238E27FC236}">
                <a16:creationId xmlns:a16="http://schemas.microsoft.com/office/drawing/2014/main" id="{87E40EF3-CF4B-E212-8919-12A381F49E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10292080" y="47637"/>
            <a:ext cx="1899920" cy="1171785"/>
          </a:xfrm>
          <a:prstGeom prst="rect">
            <a:avLst/>
          </a:prstGeom>
        </p:spPr>
      </p:pic>
      <p:sp>
        <p:nvSpPr>
          <p:cNvPr id="3" name="Espaço Reservado para Texto 17">
            <a:extLst>
              <a:ext uri="{FF2B5EF4-FFF2-40B4-BE49-F238E27FC236}">
                <a16:creationId xmlns:a16="http://schemas.microsoft.com/office/drawing/2014/main" id="{A6B9143D-EFD2-A06E-923D-4E58C004F224}"/>
              </a:ext>
            </a:extLst>
          </p:cNvPr>
          <p:cNvSpPr txBox="1">
            <a:spLocks/>
          </p:cNvSpPr>
          <p:nvPr/>
        </p:nvSpPr>
        <p:spPr>
          <a:xfrm>
            <a:off x="278417" y="1351508"/>
            <a:ext cx="8929912" cy="41549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kern="120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109538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00000"/>
              </a:lnSpc>
            </a:pPr>
            <a:r>
              <a:rPr lang="pt-BR" sz="22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Objetivo geral: </a:t>
            </a:r>
          </a:p>
          <a:p>
            <a:pPr indent="0" algn="just">
              <a:lnSpc>
                <a:spcPct val="100000"/>
              </a:lnSpc>
            </a:pPr>
            <a:endParaRPr lang="pt-BR" sz="22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574675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Descrever a experiência do município com a inclusão da teledermatologia no manejo de queixas dermatológicas na Atenção Primária à Saúde. </a:t>
            </a:r>
          </a:p>
          <a:p>
            <a:pPr indent="0" algn="just">
              <a:lnSpc>
                <a:spcPct val="100000"/>
              </a:lnSpc>
            </a:pPr>
            <a:endParaRPr lang="pt-BR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 algn="just">
              <a:lnSpc>
                <a:spcPct val="100000"/>
              </a:lnSpc>
            </a:pPr>
            <a:r>
              <a:rPr lang="pt-BR" sz="22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Objetivos específicos:</a:t>
            </a:r>
          </a:p>
          <a:p>
            <a:pPr indent="0" algn="just">
              <a:lnSpc>
                <a:spcPct val="100000"/>
              </a:lnSpc>
            </a:pPr>
            <a:endParaRPr lang="pt-BR" sz="22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574675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Estimar a quantidade de encaminhamentos evitados para a atenção secundária.</a:t>
            </a:r>
          </a:p>
          <a:p>
            <a:pPr marL="574675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Verificar quais são as dermatoses mais frequentes atendidas na atenção primária.</a:t>
            </a:r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D7784DC-9B2F-67DA-ABAA-C57FD2FA08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30" y="4830429"/>
            <a:ext cx="2520000" cy="168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A85385D-DCD5-0119-0159-17B6471273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22364" y="2632454"/>
            <a:ext cx="1702131" cy="252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E1B6747-9B0A-0A38-83B3-871C55E587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30" y="1285631"/>
            <a:ext cx="2520000" cy="1680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FA02BB-BA8D-9035-E4FC-5281C90B885A}"/>
              </a:ext>
            </a:extLst>
          </p:cNvPr>
          <p:cNvSpPr txBox="1"/>
          <p:nvPr/>
        </p:nvSpPr>
        <p:spPr>
          <a:xfrm>
            <a:off x="9412490" y="6526859"/>
            <a:ext cx="25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FREEP!K</a:t>
            </a:r>
          </a:p>
        </p:txBody>
      </p:sp>
      <p:pic>
        <p:nvPicPr>
          <p:cNvPr id="15" name="Picture 2" descr="Prefeitura Municipal de Alto Garças">
            <a:extLst>
              <a:ext uri="{FF2B5EF4-FFF2-40B4-BE49-F238E27FC236}">
                <a16:creationId xmlns:a16="http://schemas.microsoft.com/office/drawing/2014/main" id="{F65C4599-00C0-33DD-21F9-CB6A204A2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669" y="236906"/>
            <a:ext cx="820002" cy="82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955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68EFE-21B1-18CA-D1B7-EED3ACFCE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835B2C69-B632-606A-929D-9A3890644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9920" y="243410"/>
            <a:ext cx="11158194" cy="584775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Metodologia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CC0D7A11-AEF6-845D-3BA1-096BBC1C19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4</a:t>
            </a:fld>
            <a:endParaRPr lang="pt-BR"/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8650512E-DDA4-19CE-7FB3-9BC8587754EF}"/>
              </a:ext>
            </a:extLst>
          </p:cNvPr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17">
            <a:extLst>
              <a:ext uri="{FF2B5EF4-FFF2-40B4-BE49-F238E27FC236}">
                <a16:creationId xmlns:a16="http://schemas.microsoft.com/office/drawing/2014/main" id="{C89201CF-EC6C-628C-168C-E9ACCF5F30D0}"/>
              </a:ext>
            </a:extLst>
          </p:cNvPr>
          <p:cNvSpPr txBox="1">
            <a:spLocks/>
          </p:cNvSpPr>
          <p:nvPr/>
        </p:nvSpPr>
        <p:spPr>
          <a:xfrm>
            <a:off x="58962" y="1359410"/>
            <a:ext cx="7620000" cy="31393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kern="120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109538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Período: janeiro a dezembro de 2024.</a:t>
            </a:r>
          </a:p>
          <a:p>
            <a:pPr marL="517525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517525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Adesão ao serviço de teledermatologia da UFSC por meio do Núcleo de Saúde Digital.</a:t>
            </a:r>
          </a:p>
          <a:p>
            <a:pPr marL="517525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7525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Aquisição de câmeras digitais e </a:t>
            </a:r>
            <a:r>
              <a:rPr lang="pt-BR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dermatoscópios</a:t>
            </a: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</a:t>
            </a:r>
          </a:p>
          <a:p>
            <a:pPr marL="517525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517525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Treinamento de médicos, enfermeiros e TE pela equipe de campo do núcleo estadual.</a:t>
            </a:r>
          </a:p>
          <a:p>
            <a:pPr marL="517525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2" name="Picture 4" descr="Sistema de dermatoscopia digital DermLite Foto II Pro Plus">
            <a:extLst>
              <a:ext uri="{FF2B5EF4-FFF2-40B4-BE49-F238E27FC236}">
                <a16:creationId xmlns:a16="http://schemas.microsoft.com/office/drawing/2014/main" id="{224155EC-5D20-2466-103C-9FF4DE8BE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r="4846"/>
          <a:stretch/>
        </p:blipFill>
        <p:spPr bwMode="auto">
          <a:xfrm>
            <a:off x="3461296" y="4180113"/>
            <a:ext cx="3129642" cy="25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STADO DO MATO GROSSO - SAÚDE DIGITAL">
            <a:extLst>
              <a:ext uri="{FF2B5EF4-FFF2-40B4-BE49-F238E27FC236}">
                <a16:creationId xmlns:a16="http://schemas.microsoft.com/office/drawing/2014/main" id="{F1FCD879-2323-2E5D-5D1C-F021F3AF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44" y="150687"/>
            <a:ext cx="1129169" cy="112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F08AFC4-2EB1-80E1-F48A-0BA177B721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905" t="16280" r="32515" b="5696"/>
          <a:stretch/>
        </p:blipFill>
        <p:spPr>
          <a:xfrm>
            <a:off x="7862183" y="1359410"/>
            <a:ext cx="4146596" cy="51064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Picture 2" descr="Dermatoscópio Masterview MV100">
            <a:extLst>
              <a:ext uri="{FF2B5EF4-FFF2-40B4-BE49-F238E27FC236}">
                <a16:creationId xmlns:a16="http://schemas.microsoft.com/office/drawing/2014/main" id="{F1CE07FB-F28F-3CFC-6CE0-F1614663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8" y="4180113"/>
            <a:ext cx="2828925" cy="242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7634B2-7A64-9A62-F535-6D599F893E33}"/>
              </a:ext>
            </a:extLst>
          </p:cNvPr>
          <p:cNvSpPr txBox="1"/>
          <p:nvPr/>
        </p:nvSpPr>
        <p:spPr>
          <a:xfrm>
            <a:off x="798554" y="6563564"/>
            <a:ext cx="25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</a:t>
            </a:r>
            <a:r>
              <a:rPr lang="pt-BR" sz="1100" dirty="0" err="1"/>
              <a:t>Bioskin</a:t>
            </a:r>
            <a:r>
              <a:rPr lang="pt-BR" sz="1100" dirty="0"/>
              <a:t>; </a:t>
            </a:r>
            <a:r>
              <a:rPr lang="pt-BR" sz="1100" dirty="0" err="1"/>
              <a:t>Masterview</a:t>
            </a:r>
            <a:r>
              <a:rPr lang="pt-BR" sz="1100" dirty="0"/>
              <a:t>.</a:t>
            </a:r>
          </a:p>
        </p:txBody>
      </p:sp>
      <p:pic>
        <p:nvPicPr>
          <p:cNvPr id="22" name="Espaço Reservado para Imagem 4">
            <a:extLst>
              <a:ext uri="{FF2B5EF4-FFF2-40B4-BE49-F238E27FC236}">
                <a16:creationId xmlns:a16="http://schemas.microsoft.com/office/drawing/2014/main" id="{3F46A5CE-C863-CE7E-C852-B495CF9CB3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10292080" y="47637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83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45C15-1466-AEC7-DC07-547D4ACB3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4EAFB22E-57E9-F8FF-AC90-13B7D4AC17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9920" y="243410"/>
            <a:ext cx="11158194" cy="584775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Metodologia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8DF394E3-0996-6357-4386-BA70107381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5</a:t>
            </a:fld>
            <a:endParaRPr lang="pt-BR"/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98638D3A-C3F1-0FC6-E803-C1231B71ED5A}"/>
              </a:ext>
            </a:extLst>
          </p:cNvPr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0D6005-F028-CC33-376E-2A79554602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976" t="27714" r="19524" b="7289"/>
          <a:stretch/>
        </p:blipFill>
        <p:spPr>
          <a:xfrm>
            <a:off x="587828" y="1008548"/>
            <a:ext cx="11016345" cy="582722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E7E9EDB-F0C6-DAF9-5780-6992AFAC1C77}"/>
              </a:ext>
            </a:extLst>
          </p:cNvPr>
          <p:cNvSpPr txBox="1"/>
          <p:nvPr/>
        </p:nvSpPr>
        <p:spPr>
          <a:xfrm>
            <a:off x="798553" y="6563564"/>
            <a:ext cx="44411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https://telessaude.ufsc.br/teledermatologia/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F3BC53D-6BC0-FE46-28EE-37EED632D078}"/>
              </a:ext>
            </a:extLst>
          </p:cNvPr>
          <p:cNvSpPr txBox="1"/>
          <p:nvPr/>
        </p:nvSpPr>
        <p:spPr>
          <a:xfrm>
            <a:off x="5435600" y="5849452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+mj-lt"/>
              </a:rPr>
              <a:t>72 horas</a:t>
            </a:r>
          </a:p>
        </p:txBody>
      </p:sp>
      <p:pic>
        <p:nvPicPr>
          <p:cNvPr id="11" name="Espaço Reservado para Imagem 4">
            <a:extLst>
              <a:ext uri="{FF2B5EF4-FFF2-40B4-BE49-F238E27FC236}">
                <a16:creationId xmlns:a16="http://schemas.microsoft.com/office/drawing/2014/main" id="{202E996D-A311-B3BC-BF60-D377D15C38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10292080" y="47637"/>
            <a:ext cx="1899920" cy="1171785"/>
          </a:xfrm>
          <a:prstGeom prst="rect">
            <a:avLst/>
          </a:prstGeom>
        </p:spPr>
      </p:pic>
      <p:pic>
        <p:nvPicPr>
          <p:cNvPr id="12" name="Picture 2" descr="Prefeitura Municipal de Alto Garças">
            <a:extLst>
              <a:ext uri="{FF2B5EF4-FFF2-40B4-BE49-F238E27FC236}">
                <a16:creationId xmlns:a16="http://schemas.microsoft.com/office/drawing/2014/main" id="{8B62CE65-B5A7-EF45-3045-6D0D1ABA2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669" y="236906"/>
            <a:ext cx="820002" cy="82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C2B75B7-106B-A5F1-3EE2-F561B6B5D9AF}"/>
              </a:ext>
            </a:extLst>
          </p:cNvPr>
          <p:cNvSpPr/>
          <p:nvPr/>
        </p:nvSpPr>
        <p:spPr>
          <a:xfrm>
            <a:off x="1112688" y="4525505"/>
            <a:ext cx="1739000" cy="261610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C392AAF-279A-B32F-CF19-21F8C50EC9A5}"/>
              </a:ext>
            </a:extLst>
          </p:cNvPr>
          <p:cNvSpPr/>
          <p:nvPr/>
        </p:nvSpPr>
        <p:spPr>
          <a:xfrm>
            <a:off x="7417025" y="1124663"/>
            <a:ext cx="2517390" cy="36317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936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3F3F3-8EEB-7A4D-AF78-C5B6F1409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9C5A1814-D219-C2D1-7D64-E81E66E6F5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9920" y="243410"/>
            <a:ext cx="11158194" cy="584775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Resultados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853A0CD4-C377-21E3-77A2-89463BFFFEB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6</a:t>
            </a:fld>
            <a:endParaRPr lang="pt-BR"/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B034D342-30FA-687F-D0DC-65C9DF11885E}"/>
              </a:ext>
            </a:extLst>
          </p:cNvPr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17">
            <a:extLst>
              <a:ext uri="{FF2B5EF4-FFF2-40B4-BE49-F238E27FC236}">
                <a16:creationId xmlns:a16="http://schemas.microsoft.com/office/drawing/2014/main" id="{D14EFEF4-1600-D91D-BD4F-21E9838464CE}"/>
              </a:ext>
            </a:extLst>
          </p:cNvPr>
          <p:cNvSpPr txBox="1">
            <a:spLocks/>
          </p:cNvSpPr>
          <p:nvPr/>
        </p:nvSpPr>
        <p:spPr>
          <a:xfrm>
            <a:off x="269546" y="1242075"/>
            <a:ext cx="9369821" cy="53245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kern="120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109538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00000"/>
              </a:lnSpc>
            </a:pP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Em 2024 foram atendidas 102 pessoas e examinadas 156 lesões de pele. Conforme protocolo da UFSC, as lesões são classificadas em:</a:t>
            </a:r>
          </a:p>
          <a:p>
            <a:pPr marL="1074738" indent="0" algn="just">
              <a:lnSpc>
                <a:spcPct val="100000"/>
              </a:lnSpc>
            </a:pPr>
            <a:endParaRPr lang="pt-BR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074738" indent="0" algn="just">
              <a:lnSpc>
                <a:spcPct val="100000"/>
              </a:lnSpc>
            </a:pPr>
            <a:endParaRPr lang="pt-BR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074738" indent="0" algn="just">
              <a:lnSpc>
                <a:spcPct val="100000"/>
              </a:lnSpc>
            </a:pP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Sem necessidade de intervenção </a:t>
            </a:r>
          </a:p>
          <a:p>
            <a:pPr marL="1074738" indent="0" algn="just">
              <a:lnSpc>
                <a:spcPct val="100000"/>
              </a:lnSpc>
            </a:pPr>
            <a:endParaRPr lang="pt-BR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074738" indent="0" algn="just">
              <a:lnSpc>
                <a:spcPct val="100000"/>
              </a:lnSpc>
            </a:pPr>
            <a:endParaRPr lang="pt-BR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074738" indent="0" algn="just">
              <a:lnSpc>
                <a:spcPct val="10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ratamento pode ser realizado na APS</a:t>
            </a:r>
          </a:p>
          <a:p>
            <a:pPr marL="1074738" indent="0" algn="just">
              <a:lnSpc>
                <a:spcPct val="100000"/>
              </a:lnSpc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74738" indent="0" algn="just">
              <a:lnSpc>
                <a:spcPct val="100000"/>
              </a:lnSpc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74738" indent="0" algn="just">
              <a:lnSpc>
                <a:spcPct val="10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ecessária avaliação presencial</a:t>
            </a:r>
          </a:p>
          <a:p>
            <a:pPr marL="1074738" indent="0" algn="just">
              <a:lnSpc>
                <a:spcPct val="100000"/>
              </a:lnSpc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74738" indent="0" algn="just">
              <a:lnSpc>
                <a:spcPct val="100000"/>
              </a:lnSpc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74738" indent="0" algn="just">
              <a:lnSpc>
                <a:spcPct val="100000"/>
              </a:lnSpc>
            </a:pPr>
            <a:r>
              <a:rPr lang="pt-B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Câncer de pele não melanoma e melanoma, com recomendação encaminhamento com prioridade.</a:t>
            </a:r>
          </a:p>
          <a:p>
            <a:pPr marL="1074738" indent="0" algn="just">
              <a:lnSpc>
                <a:spcPct val="100000"/>
              </a:lnSpc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74738" indent="0" algn="just">
              <a:lnSpc>
                <a:spcPct val="100000"/>
              </a:lnSpc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6DA29C-4C21-2935-A176-343761D0225B}"/>
              </a:ext>
            </a:extLst>
          </p:cNvPr>
          <p:cNvSpPr txBox="1"/>
          <p:nvPr/>
        </p:nvSpPr>
        <p:spPr>
          <a:xfrm>
            <a:off x="9880971" y="6483785"/>
            <a:ext cx="25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FREEP!K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7E45620-F307-055C-ACB5-EFE7747F1F9F}"/>
              </a:ext>
            </a:extLst>
          </p:cNvPr>
          <p:cNvSpPr/>
          <p:nvPr/>
        </p:nvSpPr>
        <p:spPr>
          <a:xfrm>
            <a:off x="720128" y="2464167"/>
            <a:ext cx="551543" cy="44994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8AA5978-62A2-194C-2768-C7E11BFC1383}"/>
              </a:ext>
            </a:extLst>
          </p:cNvPr>
          <p:cNvSpPr/>
          <p:nvPr/>
        </p:nvSpPr>
        <p:spPr>
          <a:xfrm>
            <a:off x="720128" y="3332122"/>
            <a:ext cx="551543" cy="44994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53A4D41-E6FE-6D9E-F34B-CCFE63A73A74}"/>
              </a:ext>
            </a:extLst>
          </p:cNvPr>
          <p:cNvSpPr/>
          <p:nvPr/>
        </p:nvSpPr>
        <p:spPr>
          <a:xfrm>
            <a:off x="710751" y="4318361"/>
            <a:ext cx="551543" cy="4499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CD34A83-EB2A-C76F-38D9-9F43DF2C2EEB}"/>
              </a:ext>
            </a:extLst>
          </p:cNvPr>
          <p:cNvSpPr/>
          <p:nvPr/>
        </p:nvSpPr>
        <p:spPr>
          <a:xfrm>
            <a:off x="720577" y="5390953"/>
            <a:ext cx="551543" cy="449943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28C3283E-D8DE-F855-D9A2-19C50F5B7C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338" y="1369140"/>
            <a:ext cx="2068286" cy="282425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D2EEA72-0604-6714-0190-E0972D3C9C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168" y="3904343"/>
            <a:ext cx="2068286" cy="2519001"/>
          </a:xfrm>
          <a:prstGeom prst="rect">
            <a:avLst/>
          </a:prstGeom>
        </p:spPr>
      </p:pic>
      <p:pic>
        <p:nvPicPr>
          <p:cNvPr id="19" name="Espaço Reservado para Imagem 4">
            <a:extLst>
              <a:ext uri="{FF2B5EF4-FFF2-40B4-BE49-F238E27FC236}">
                <a16:creationId xmlns:a16="http://schemas.microsoft.com/office/drawing/2014/main" id="{62E3DCDA-EC52-9D9D-C710-888B7CB045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10292080" y="47637"/>
            <a:ext cx="1899920" cy="1171785"/>
          </a:xfrm>
          <a:prstGeom prst="rect">
            <a:avLst/>
          </a:prstGeom>
        </p:spPr>
      </p:pic>
      <p:pic>
        <p:nvPicPr>
          <p:cNvPr id="20" name="Picture 2" descr="Prefeitura Municipal de Alto Garças">
            <a:extLst>
              <a:ext uri="{FF2B5EF4-FFF2-40B4-BE49-F238E27FC236}">
                <a16:creationId xmlns:a16="http://schemas.microsoft.com/office/drawing/2014/main" id="{57B54FB7-CBAA-AD4D-4728-182914B5A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669" y="236906"/>
            <a:ext cx="820002" cy="82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47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7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F2836E7-21C7-3D20-ACF6-9C8FE1BB3463}"/>
              </a:ext>
            </a:extLst>
          </p:cNvPr>
          <p:cNvSpPr txBox="1">
            <a:spLocks/>
          </p:cNvSpPr>
          <p:nvPr/>
        </p:nvSpPr>
        <p:spPr>
          <a:xfrm>
            <a:off x="584560" y="1264021"/>
            <a:ext cx="11022881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spc="3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algn="just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Gráfico 1.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Percentual de lesões de pele atendidas por teledermatologia na Atenção Primária, segundo a classificação de risco (N 156). Alto Garças, janeiro a dezembro de 2024.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9AE8407-DE99-4472-ADC0-2CE23273C2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041235"/>
              </p:ext>
            </p:extLst>
          </p:nvPr>
        </p:nvGraphicFramePr>
        <p:xfrm>
          <a:off x="949960" y="2589585"/>
          <a:ext cx="10153121" cy="4199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ço Reservado para Texto 17">
            <a:extLst>
              <a:ext uri="{FF2B5EF4-FFF2-40B4-BE49-F238E27FC236}">
                <a16:creationId xmlns:a16="http://schemas.microsoft.com/office/drawing/2014/main" id="{D8193461-0AC0-B9F6-3532-ADC691D16E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9920" y="243410"/>
            <a:ext cx="11158194" cy="584775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Resultados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Espaço Reservado para Imagem 4">
            <a:extLst>
              <a:ext uri="{FF2B5EF4-FFF2-40B4-BE49-F238E27FC236}">
                <a16:creationId xmlns:a16="http://schemas.microsoft.com/office/drawing/2014/main" id="{EFB89D03-5A0F-8A24-19D8-4AFA56F8D3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10292080" y="47637"/>
            <a:ext cx="1899920" cy="1171785"/>
          </a:xfrm>
          <a:prstGeom prst="rect">
            <a:avLst/>
          </a:prstGeom>
        </p:spPr>
      </p:pic>
      <p:pic>
        <p:nvPicPr>
          <p:cNvPr id="10" name="Picture 2" descr="Prefeitura Municipal de Alto Garças">
            <a:extLst>
              <a:ext uri="{FF2B5EF4-FFF2-40B4-BE49-F238E27FC236}">
                <a16:creationId xmlns:a16="http://schemas.microsoft.com/office/drawing/2014/main" id="{E2081312-42FB-01F5-A2BF-709965DFC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669" y="236906"/>
            <a:ext cx="820002" cy="82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0674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8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FB2F3D3-8447-E5A0-C5E1-EEE070212CB9}"/>
              </a:ext>
            </a:extLst>
          </p:cNvPr>
          <p:cNvSpPr txBox="1">
            <a:spLocks/>
          </p:cNvSpPr>
          <p:nvPr/>
        </p:nvSpPr>
        <p:spPr>
          <a:xfrm>
            <a:off x="584400" y="1273244"/>
            <a:ext cx="110232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spc="3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algn="just"/>
            <a:r>
              <a:rPr lang="pt-BR" sz="2400" b="1" dirty="0">
                <a:latin typeface="+mn-lt"/>
              </a:rPr>
              <a:t>Gráfico 2</a:t>
            </a:r>
            <a:r>
              <a:rPr lang="pt-BR" sz="2400" dirty="0">
                <a:latin typeface="+mn-lt"/>
              </a:rPr>
              <a:t>. Percentual de lesões de pele atendidas por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teledermatologia</a:t>
            </a:r>
            <a:r>
              <a:rPr lang="pt-BR" sz="2400" dirty="0">
                <a:latin typeface="+mn-lt"/>
              </a:rPr>
              <a:t> na Atenção Primária, segundo a necessidade de encaminhamento (N 156). Alto Garças, janeiro a dezembro de 2024.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60F0558-F4B8-E85F-CDAC-6D9F5883E4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967820"/>
              </p:ext>
            </p:extLst>
          </p:nvPr>
        </p:nvGraphicFramePr>
        <p:xfrm>
          <a:off x="792028" y="2574694"/>
          <a:ext cx="10607944" cy="4094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paço Reservado para Texto 17">
            <a:extLst>
              <a:ext uri="{FF2B5EF4-FFF2-40B4-BE49-F238E27FC236}">
                <a16:creationId xmlns:a16="http://schemas.microsoft.com/office/drawing/2014/main" id="{BB721765-5D61-028D-8748-05958C6A5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9920" y="243410"/>
            <a:ext cx="11158194" cy="584775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Resultados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4B8BCC55-1F30-63EE-3FA3-7C74C1EECA15}"/>
              </a:ext>
            </a:extLst>
          </p:cNvPr>
          <p:cNvSpPr/>
          <p:nvPr/>
        </p:nvSpPr>
        <p:spPr>
          <a:xfrm>
            <a:off x="584400" y="5343520"/>
            <a:ext cx="11023200" cy="9411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Espaço Reservado para Imagem 4">
            <a:extLst>
              <a:ext uri="{FF2B5EF4-FFF2-40B4-BE49-F238E27FC236}">
                <a16:creationId xmlns:a16="http://schemas.microsoft.com/office/drawing/2014/main" id="{09463E9E-B909-BAD6-9FF0-8C36DFB319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10292080" y="47637"/>
            <a:ext cx="1899920" cy="1171785"/>
          </a:xfrm>
          <a:prstGeom prst="rect">
            <a:avLst/>
          </a:prstGeom>
        </p:spPr>
      </p:pic>
      <p:pic>
        <p:nvPicPr>
          <p:cNvPr id="13" name="Picture 2" descr="Prefeitura Municipal de Alto Garças">
            <a:extLst>
              <a:ext uri="{FF2B5EF4-FFF2-40B4-BE49-F238E27FC236}">
                <a16:creationId xmlns:a16="http://schemas.microsoft.com/office/drawing/2014/main" id="{1B3458EA-1A2F-4D77-9B26-C93BCCE05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669" y="236906"/>
            <a:ext cx="820002" cy="82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290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9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5ADDF7F-6323-A1B0-8D2A-B0B76F37A64A}"/>
              </a:ext>
            </a:extLst>
          </p:cNvPr>
          <p:cNvSpPr txBox="1">
            <a:spLocks/>
          </p:cNvSpPr>
          <p:nvPr/>
        </p:nvSpPr>
        <p:spPr>
          <a:xfrm>
            <a:off x="584400" y="1309504"/>
            <a:ext cx="11023200" cy="14175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spc="3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algn="just"/>
            <a:r>
              <a:rPr lang="pt-BR" sz="2400" b="1" dirty="0">
                <a:latin typeface="+mn-lt"/>
              </a:rPr>
              <a:t>Gráfico 3.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Percentual</a:t>
            </a:r>
            <a:r>
              <a:rPr lang="pt-BR" sz="2400" dirty="0">
                <a:latin typeface="+mn-lt"/>
              </a:rPr>
              <a:t> de lesões de pele atendidas por teledermatologia na Atenção Primária, segundo dermatose compatível (N 156). Alto Garças, Janeiro a dezembro de 2024.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BA0F7FF-D957-053D-E40C-819BC7265D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073358"/>
              </p:ext>
            </p:extLst>
          </p:nvPr>
        </p:nvGraphicFramePr>
        <p:xfrm>
          <a:off x="853196" y="2551945"/>
          <a:ext cx="10485608" cy="4177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spaço Reservado para Texto 17">
            <a:extLst>
              <a:ext uri="{FF2B5EF4-FFF2-40B4-BE49-F238E27FC236}">
                <a16:creationId xmlns:a16="http://schemas.microsoft.com/office/drawing/2014/main" id="{976D6C88-2192-70CF-51F2-892031B74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9920" y="243410"/>
            <a:ext cx="11158194" cy="584775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Resultados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Espaço Reservado para Imagem 4">
            <a:extLst>
              <a:ext uri="{FF2B5EF4-FFF2-40B4-BE49-F238E27FC236}">
                <a16:creationId xmlns:a16="http://schemas.microsoft.com/office/drawing/2014/main" id="{8E07FB97-5714-101A-2891-10A7A04357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10292080" y="47637"/>
            <a:ext cx="1899920" cy="1171785"/>
          </a:xfrm>
          <a:prstGeom prst="rect">
            <a:avLst/>
          </a:prstGeom>
        </p:spPr>
      </p:pic>
      <p:pic>
        <p:nvPicPr>
          <p:cNvPr id="11" name="Picture 2" descr="Prefeitura Municipal de Alto Garças">
            <a:extLst>
              <a:ext uri="{FF2B5EF4-FFF2-40B4-BE49-F238E27FC236}">
                <a16:creationId xmlns:a16="http://schemas.microsoft.com/office/drawing/2014/main" id="{CBD4D186-BB98-6E82-D945-78FF86F1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669" y="236906"/>
            <a:ext cx="820002" cy="82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31743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8384578_TF16401425" id="{2F6EDBBF-45A6-4ED7-A58B-60E1212A733D}" vid="{E28B2232-43BB-4B18-BC9D-5BA03EA6341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2E6351-E64A-42DD-A554-7DF75222212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Apresentações Poderosas</Template>
  <TotalTime>0</TotalTime>
  <Words>834</Words>
  <Application>Microsoft Office PowerPoint</Application>
  <PresentationFormat>Widescreen</PresentationFormat>
  <Paragraphs>114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Segoe UI</vt:lpstr>
      <vt:lpstr>Segoe UI Black</vt:lpstr>
      <vt:lpstr>Segoe UI Semibold</vt:lpstr>
      <vt:lpstr>Segoe UI Semilight</vt:lpstr>
      <vt:lpstr>Wingdings</vt:lpstr>
      <vt:lpstr>Storybuilding Neal Creative</vt:lpstr>
      <vt:lpstr>FACILITANDO O ACESSO A DERMATOLOGIA SOB A COORDENAÇÃO DA ATENÇÃO PRIMÁRIA EM ALTO GARÇAS – MT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2025-03-12T14:37:22Z</dcterms:created>
  <dcterms:modified xsi:type="dcterms:W3CDTF">2025-03-16T20:37:12Z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