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59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2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4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7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2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9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0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fif"/><Relationship Id="rId5" Type="http://schemas.openxmlformats.org/officeDocument/2006/relationships/image" Target="../media/image9.jpeg"/><Relationship Id="rId10" Type="http://schemas.openxmlformats.org/officeDocument/2006/relationships/image" Target="../media/image14.jf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86" y="2374744"/>
            <a:ext cx="7406640" cy="1428078"/>
          </a:xfrm>
        </p:spPr>
        <p:txBody>
          <a:bodyPr>
            <a:noAutofit/>
          </a:bodyPr>
          <a:lstStyle/>
          <a:p>
            <a:pPr algn="ctr"/>
            <a:r>
              <a:rPr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CUIDAR FAMÍLIA: </a:t>
            </a:r>
            <a:br>
              <a:rPr lang="pt-B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IMPACTO DA UNIÃO NO CUIDADO PREVENTIVO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673" y="4617727"/>
            <a:ext cx="7404653" cy="913497"/>
          </a:xfrm>
        </p:spPr>
        <p:txBody>
          <a:bodyPr/>
          <a:lstStyle/>
          <a:p>
            <a:pPr marL="34290" indent="0" algn="ctr">
              <a:buNone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da Atenção Primária em Saúde de Alto Boa Vista – MT</a:t>
            </a:r>
          </a:p>
          <a:p>
            <a:pPr marL="34290" indent="0" algn="ctr">
              <a:buNone/>
            </a:pPr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Paula Karine da Costa Soares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E394DC-F7D8-4F5C-96B2-0E328090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47" y="0"/>
            <a:ext cx="2259106" cy="20264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D35BFB-070D-4A1D-AE4E-2FCC9CE48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5" y="800349"/>
            <a:ext cx="2259107" cy="71996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3870965-64CC-4770-A1E2-A6DF55B42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4" y="284574"/>
            <a:ext cx="2375649" cy="13823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CONCLUSÃO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Houve ampliação da assistência à saúde em Alto Boa Vista</a:t>
            </a:r>
          </a:p>
          <a:p>
            <a:pPr algn="just"/>
            <a:r>
              <a:rPr lang="pt-BR" dirty="0"/>
              <a:t>Aumento da cobertura vacinal e exames preventivos </a:t>
            </a:r>
          </a:p>
          <a:p>
            <a:pPr algn="just"/>
            <a:r>
              <a:rPr lang="pt-BR" dirty="0"/>
              <a:t>Fortalecimento do vínculo entre a equipe de saúde e a comunidade</a:t>
            </a:r>
          </a:p>
          <a:p>
            <a:pPr marL="34290" indent="0" algn="just">
              <a:buNone/>
            </a:pPr>
            <a:endParaRPr lang="pt-BR" dirty="0"/>
          </a:p>
          <a:p>
            <a:pPr marL="34290" indent="0" algn="just">
              <a:buNone/>
            </a:pPr>
            <a:endParaRPr lang="pt-BR" dirty="0"/>
          </a:p>
          <a:p>
            <a:pPr marL="34290" indent="0">
              <a:buNone/>
            </a:pPr>
            <a:endParaRPr dirty="0"/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endParaRPr lang="pt-BR" b="1" dirty="0"/>
          </a:p>
          <a:p>
            <a:r>
              <a:rPr lang="pt-BR" b="1" dirty="0"/>
              <a:t>PALAVRAS-CHAVE</a:t>
            </a:r>
            <a:endParaRPr lang="pt-BR" dirty="0"/>
          </a:p>
          <a:p>
            <a:pPr marL="34290" indent="0">
              <a:buNone/>
            </a:pPr>
            <a:r>
              <a:rPr lang="pt-BR" dirty="0"/>
              <a:t>FAMÍLIA, SAÚDE, VACINA, EXAMES, ATENÇÃO BÁSICA</a:t>
            </a:r>
          </a:p>
          <a:p>
            <a:pPr marL="3429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3C36AE-3BFD-4DDE-A34A-A37E7F86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48" y="236388"/>
            <a:ext cx="18954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9B8917-9E6E-466E-A4BE-372D04B67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6" y="285009"/>
            <a:ext cx="3693459" cy="24607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F05FA9-210F-418C-94D8-60BB59B24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70" y="285008"/>
            <a:ext cx="1384182" cy="24607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B2AF073-C5EF-40A9-92FE-CEEB98DB3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6" y="2868705"/>
            <a:ext cx="2725271" cy="204395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1CBD218-FAAA-499E-9A9F-64196DEFE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67" y="285009"/>
            <a:ext cx="1384183" cy="24607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F4582A4-EF12-470D-8BFD-437EFE05D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329" y="2879532"/>
            <a:ext cx="2077571" cy="369345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D4ADD00-9EDD-4D9B-B228-BCFD68305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06" y="5122389"/>
            <a:ext cx="1644783" cy="123358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AE9AC4D-CBAA-4143-A5CC-BAFBF747B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9958" y="303495"/>
            <a:ext cx="1384182" cy="246076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B9DF6AF-2C5F-4A63-89D0-C449B047C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2964" y="2843672"/>
            <a:ext cx="3496235" cy="2329367"/>
          </a:xfrm>
          <a:prstGeom prst="rect">
            <a:avLst/>
          </a:prstGeom>
        </p:spPr>
      </p:pic>
      <p:sp>
        <p:nvSpPr>
          <p:cNvPr id="2" name="AutoShape 2" descr="blob:https://web.whatsapp.com/fc547ed5-1001-4c21-a73d-638cd915cf68">
            <a:extLst>
              <a:ext uri="{FF2B5EF4-FFF2-40B4-BE49-F238E27FC236}">
                <a16:creationId xmlns:a16="http://schemas.microsoft.com/office/drawing/2014/main" id="{22D992F3-1197-404A-8F8C-1608FAF622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767130-CB9D-4DCD-913C-EDEBA42BF2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5893" y="5122388"/>
            <a:ext cx="1019815" cy="135975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20841FF-5F99-419B-B116-C030B15A16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9807" y="5253765"/>
            <a:ext cx="1044484" cy="139264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6099C2F-7DBA-49F4-A671-93896F835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9109" y="5233315"/>
            <a:ext cx="1856861" cy="13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64" y="1018699"/>
            <a:ext cx="7406640" cy="135636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AGRADECIMENTOS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399"/>
            <a:ext cx="7404653" cy="436132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Equipes de saúde, equipe gestora, comunidade e parceiros envolvidos</a:t>
            </a:r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pPr marL="34290" indent="0">
              <a:buNone/>
            </a:pPr>
            <a:endParaRPr lang="pt-BR" dirty="0"/>
          </a:p>
          <a:p>
            <a:pPr marL="34290" indent="0" algn="ctr">
              <a:buNone/>
            </a:pPr>
            <a:endParaRPr lang="pt-BR" dirty="0"/>
          </a:p>
          <a:p>
            <a:pPr marL="34290" indent="0" algn="ctr">
              <a:buNone/>
            </a:pPr>
            <a:r>
              <a:rPr lang="pt-BR" dirty="0"/>
              <a:t>Cuidar da família é investir em um futuro mais saudável!</a:t>
            </a:r>
          </a:p>
          <a:p>
            <a:pPr marL="34290" indent="0" algn="ctr">
              <a:buNone/>
            </a:pPr>
            <a:r>
              <a:rPr lang="pt-BR" dirty="0"/>
              <a:t>VIVA O SUS!</a:t>
            </a:r>
          </a:p>
          <a:p>
            <a:pPr marL="34290" indent="0" algn="ctr">
              <a:buNone/>
            </a:pPr>
            <a:r>
              <a:rPr lang="pt-BR" sz="3300" dirty="0"/>
              <a:t>OBRIGADA!</a:t>
            </a:r>
          </a:p>
        </p:txBody>
      </p:sp>
      <p:pic>
        <p:nvPicPr>
          <p:cNvPr id="4" name="Imagem 3" descr="C:\Users\Paula Karine\Downloads\WhatsApp Image 2024-03-12 at 07.44.16.jpeg">
            <a:extLst>
              <a:ext uri="{FF2B5EF4-FFF2-40B4-BE49-F238E27FC236}">
                <a16:creationId xmlns:a16="http://schemas.microsoft.com/office/drawing/2014/main" id="{3FA3E6E6-C37F-450F-A486-7CE50FB1B0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11" y="2551016"/>
            <a:ext cx="4893945" cy="276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FA7D35-2AE9-4613-9F18-C8856D2C3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31" y="-203929"/>
            <a:ext cx="2259106" cy="20264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FF9C81C-B108-427E-80A0-A2C626E57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113" y="275272"/>
            <a:ext cx="2375649" cy="13823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32E2E67-754F-49CF-B5E2-9E5028BD2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67" y="604488"/>
            <a:ext cx="22574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APRESENTAÇÃO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Localização: Alto Boa Vista – MT (1.100 km de Cuiabá, 98 km sem pavimentação)</a:t>
            </a:r>
          </a:p>
          <a:p>
            <a:pPr algn="just"/>
            <a:r>
              <a:rPr lang="pt-BR" dirty="0"/>
              <a:t>População: 5.715 habitantes, área de 2.248 km² (IBGE)</a:t>
            </a:r>
          </a:p>
          <a:p>
            <a:pPr algn="just"/>
            <a:r>
              <a:rPr lang="pt-BR" dirty="0"/>
              <a:t>Contexto do SUS: Havia baixa procura pelos serviços de saúde pós-pandemia</a:t>
            </a:r>
          </a:p>
          <a:p>
            <a:pPr algn="just"/>
            <a:r>
              <a:rPr lang="pt-BR" dirty="0"/>
              <a:t>Diante desse cenário, surgiu o </a:t>
            </a:r>
            <a:r>
              <a:rPr lang="pt-BR" b="1" dirty="0"/>
              <a:t>projeto CUIDAR FAMÍLIA</a:t>
            </a:r>
            <a:r>
              <a:rPr lang="pt-BR" dirty="0"/>
              <a:t>, uma iniciativa implementada em 2021 pelas equipes da Atenção Primária em Saúde de Alto Boa Vista – MT.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163B48-37CB-4C7E-A527-F3691C6D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44" y="254318"/>
            <a:ext cx="18954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OBJETIVO GERAL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Promover a atenção integral à saúde da família, incentivando a prevenção, o diagnóstico precoce e o acompanhamento contínuo, com foco no atendimento a crianças de 0 a 5 anos, 11 meses e 29 dias, mulheres que necessitam do exame </a:t>
            </a:r>
            <a:r>
              <a:rPr lang="pt-BR" dirty="0" err="1"/>
              <a:t>citopatológico</a:t>
            </a:r>
            <a:r>
              <a:rPr lang="pt-BR" dirty="0"/>
              <a:t> do colo do útero e homens a partir de 45 anos e/ou com indicação para o exame PSA.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7587B4-EF6F-45F7-9849-FE8EB84E3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45" y="254318"/>
            <a:ext cx="18954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OBJETIVOS ESPECÍFICOS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pt-BR" dirty="0"/>
              <a:t>Realizar a coleta do exame </a:t>
            </a:r>
            <a:r>
              <a:rPr lang="pt-BR" dirty="0" err="1"/>
              <a:t>citopatológico</a:t>
            </a:r>
            <a:r>
              <a:rPr lang="pt-BR" dirty="0"/>
              <a:t> em mulheres, conforme necessidade clínica e diretrizes de rastreamento;</a:t>
            </a:r>
          </a:p>
          <a:p>
            <a:pPr lvl="0" algn="just"/>
            <a:r>
              <a:rPr lang="pt-BR" dirty="0"/>
              <a:t>Solicitar e realizar exames de PSA em homens a partir de 45 anos ou conforme indicação médica;</a:t>
            </a:r>
          </a:p>
          <a:p>
            <a:pPr lvl="0" algn="just"/>
            <a:r>
              <a:rPr lang="pt-BR" dirty="0"/>
              <a:t>Atualizar a caderneta de vacinação da família;</a:t>
            </a:r>
          </a:p>
          <a:p>
            <a:pPr lvl="0" algn="just"/>
            <a:r>
              <a:rPr lang="pt-BR" dirty="0"/>
              <a:t>Monitorar o crescimento e desenvolvimento infantil desde o nascimento, garantindo consultas periódicas;</a:t>
            </a:r>
          </a:p>
          <a:p>
            <a:pPr lvl="0" algn="just"/>
            <a:r>
              <a:rPr lang="pt-BR" dirty="0"/>
              <a:t>Promover a conscientização da população sobre a importância do cuidado integral da família;</a:t>
            </a:r>
          </a:p>
          <a:p>
            <a:pPr lvl="0" algn="just"/>
            <a:r>
              <a:rPr lang="pt-BR" dirty="0"/>
              <a:t>Garantir acolhimento individualizado, respeitando as necessidades específicas de cada usuário.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7B0F92-E7D6-4D5E-8C95-048D3E8A5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48" y="254318"/>
            <a:ext cx="18954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 algn="just">
              <a:buNone/>
            </a:pPr>
            <a:r>
              <a:rPr lang="pt-BR" dirty="0"/>
              <a:t>• Estratégias de engajamento: Brindes, prêmios e busca ativa</a:t>
            </a:r>
          </a:p>
          <a:p>
            <a:pPr marL="34290" indent="0" algn="just">
              <a:buNone/>
            </a:pPr>
            <a:r>
              <a:rPr lang="pt-BR" dirty="0"/>
              <a:t>• Convites nominais aos usuários, divulgação em redes sociais</a:t>
            </a:r>
          </a:p>
          <a:p>
            <a:pPr marL="34290" indent="0" algn="just">
              <a:buNone/>
            </a:pPr>
            <a:r>
              <a:rPr lang="pt-BR" dirty="0"/>
              <a:t>• Atividades específicas:</a:t>
            </a:r>
          </a:p>
          <a:p>
            <a:pPr marL="34290" indent="0" algn="just">
              <a:buNone/>
            </a:pPr>
            <a:r>
              <a:rPr lang="pt-BR" dirty="0"/>
              <a:t> - Dia do CUIDAR KIDS</a:t>
            </a:r>
          </a:p>
          <a:p>
            <a:pPr marL="34290" indent="0" algn="just">
              <a:buNone/>
            </a:pPr>
            <a:r>
              <a:rPr lang="pt-BR" dirty="0"/>
              <a:t> - Semana D e Dia D</a:t>
            </a:r>
          </a:p>
          <a:p>
            <a:pPr marL="34290" indent="0" algn="just">
              <a:buNone/>
            </a:pPr>
            <a:r>
              <a:rPr lang="pt-BR" dirty="0"/>
              <a:t> - Campanha para homens</a:t>
            </a:r>
          </a:p>
          <a:p>
            <a:pPr marL="34290" indent="0" algn="just">
              <a:buNone/>
            </a:pPr>
            <a:r>
              <a:rPr lang="pt-BR" dirty="0"/>
              <a:t> - Show de prêmios</a:t>
            </a:r>
          </a:p>
          <a:p>
            <a:pPr marL="34290" indent="0" algn="just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A988D8-0425-44EE-A979-82C12FD5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45" y="249835"/>
            <a:ext cx="18954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RESULTADOS – 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VACINAÇÃO INFANTIL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Através da busca ativa, crianças com a caderneta vacinal em atraso ou que nunca haviam sido vacinadas foram localizadas;</a:t>
            </a:r>
          </a:p>
          <a:p>
            <a:pPr algn="just"/>
            <a:r>
              <a:rPr lang="pt-BR" dirty="0"/>
              <a:t>Com isso, o acompanhamento tornou-se mais fácil;</a:t>
            </a:r>
          </a:p>
          <a:p>
            <a:pPr algn="just"/>
            <a:r>
              <a:rPr lang="pt-BR" dirty="0"/>
              <a:t>Q1 2021: Cobertura de pólio e penta – 18%</a:t>
            </a:r>
          </a:p>
          <a:p>
            <a:pPr algn="just"/>
            <a:r>
              <a:rPr lang="pt-BR" dirty="0"/>
              <a:t>Q1 2022: Aumento para 60%</a:t>
            </a:r>
          </a:p>
          <a:p>
            <a:pPr algn="just"/>
            <a:r>
              <a:rPr lang="pt-BR" dirty="0"/>
              <a:t>Q3 2023: Cobertura atingiu 97% </a:t>
            </a:r>
          </a:p>
          <a:p>
            <a:pPr algn="just"/>
            <a:r>
              <a:rPr lang="pt-BR" dirty="0"/>
              <a:t>Segundo a Rede Nacional de Dados em Saúde, neste mesmo período a cobertura vacinal nacional foi de 86,5%.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56A326-57C8-4476-9552-7283D2EA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175" y="254318"/>
            <a:ext cx="18954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RESULTADOS - SAÚDE DA MULHER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Exames </a:t>
            </a:r>
            <a:r>
              <a:rPr lang="pt-BR" dirty="0" err="1"/>
              <a:t>citopatológicos</a:t>
            </a:r>
            <a:r>
              <a:rPr lang="pt-BR" dirty="0"/>
              <a:t>:</a:t>
            </a:r>
          </a:p>
          <a:p>
            <a:pPr algn="just"/>
            <a:r>
              <a:rPr lang="pt-BR" dirty="0"/>
              <a:t>Mulheres que nunca haviam realizado a coleta de exame </a:t>
            </a:r>
            <a:r>
              <a:rPr lang="pt-BR" dirty="0" err="1"/>
              <a:t>citopatológico</a:t>
            </a:r>
            <a:r>
              <a:rPr lang="pt-BR" dirty="0"/>
              <a:t> ou que estavam com as coletas em atraso realizaram os exames; </a:t>
            </a:r>
          </a:p>
          <a:p>
            <a:pPr algn="just"/>
            <a:r>
              <a:rPr lang="pt-BR" dirty="0"/>
              <a:t>Q1 2021: 26%</a:t>
            </a:r>
          </a:p>
          <a:p>
            <a:pPr algn="just"/>
            <a:r>
              <a:rPr lang="pt-BR" dirty="0"/>
              <a:t>Q3 2023: 52% </a:t>
            </a:r>
          </a:p>
          <a:p>
            <a:pPr algn="just"/>
            <a:r>
              <a:rPr lang="pt-BR" dirty="0"/>
              <a:t>Ultrapassando a meta preconizada que é de 40%.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40E3C2-71FB-4B84-845B-81ADD4F5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46" y="254318"/>
            <a:ext cx="18954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RESULTADOS - SAÚDE DO HOMEM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249 homens realizaram consulta e exame PSA</a:t>
            </a:r>
          </a:p>
          <a:p>
            <a:pPr algn="just"/>
            <a:r>
              <a:rPr lang="pt-BR" dirty="0"/>
              <a:t>Cobertura: 32,37% da população masculina acima de 45 anos</a:t>
            </a:r>
          </a:p>
          <a:p>
            <a:pPr algn="just"/>
            <a:r>
              <a:rPr lang="pt-BR" dirty="0"/>
              <a:t>70 homens (28,11%) apresentaram resultado reagente sendo realizado acompanhamento.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68090D-8253-4B09-A8E2-73D6AADF7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47" y="254318"/>
            <a:ext cx="1895475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IMPACTO GERAL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Melhoria nos indicadores do Previne Brasil</a:t>
            </a:r>
          </a:p>
          <a:p>
            <a:pPr algn="just"/>
            <a:r>
              <a:rPr lang="pt-BR" dirty="0"/>
              <a:t>Q1 2021: Índice 3,44</a:t>
            </a:r>
          </a:p>
          <a:p>
            <a:pPr algn="just"/>
            <a:r>
              <a:rPr lang="pt-BR" dirty="0"/>
              <a:t>2023: Nota 10 no Indicador Sintético</a:t>
            </a:r>
          </a:p>
        </p:txBody>
      </p:sp>
      <p:pic>
        <p:nvPicPr>
          <p:cNvPr id="4" name="Imagem 3" descr="C:\Users\Paula Karine\Downloads\WhatsApp Image 2024-03-12 at 09.47.08.jpeg">
            <a:extLst>
              <a:ext uri="{FF2B5EF4-FFF2-40B4-BE49-F238E27FC236}">
                <a16:creationId xmlns:a16="http://schemas.microsoft.com/office/drawing/2014/main" id="{F6182E18-CDAA-4D2D-85EA-D19793722E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88" y="3594847"/>
            <a:ext cx="4796118" cy="307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7E31923-680F-4686-8BE1-495CD4B3F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749" y="249329"/>
            <a:ext cx="1895475" cy="11715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519</TotalTime>
  <Words>545</Words>
  <Application>Microsoft Office PowerPoint</Application>
  <PresentationFormat>Apresentação na tela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Corbel</vt:lpstr>
      <vt:lpstr>Base</vt:lpstr>
      <vt:lpstr>CUIDAR FAMÍLIA:  O IMPACTO DA UNIÃO NO CUIDADO PREVENTIVO</vt:lpstr>
      <vt:lpstr>APRESENTAÇÃO</vt:lpstr>
      <vt:lpstr>OBJETIVO GERAL</vt:lpstr>
      <vt:lpstr>OBJETIVOS ESPECÍFICOS</vt:lpstr>
      <vt:lpstr>METODOLOGIA</vt:lpstr>
      <vt:lpstr>RESULTADOS –  VACINAÇÃO INFANTIL</vt:lpstr>
      <vt:lpstr>RESULTADOS - SAÚDE DA MULHER</vt:lpstr>
      <vt:lpstr>RESULTADOS - SAÚDE DO HOMEM</vt:lpstr>
      <vt:lpstr>IMPACTO GERAL</vt:lpstr>
      <vt:lpstr>CONCLUSÃO</vt:lpstr>
      <vt:lpstr>Apresentação do PowerPoint</vt:lpstr>
      <vt:lpstr>AGRADECIMENTOS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CUIDAR FAMÍLIA:  O IMPACTO DA UNIÃO NO CUIDADO PREVENTIVO</dc:title>
  <dc:subject/>
  <dc:creator>Sec. de Saúde</dc:creator>
  <cp:keywords/>
  <dc:description>generated using python-pptx</dc:description>
  <cp:lastModifiedBy>Cláudia</cp:lastModifiedBy>
  <cp:revision>20</cp:revision>
  <dcterms:created xsi:type="dcterms:W3CDTF">2013-01-27T09:14:16Z</dcterms:created>
  <dcterms:modified xsi:type="dcterms:W3CDTF">2025-03-16T01:05:07Z</dcterms:modified>
  <cp:category/>
</cp:coreProperties>
</file>