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</p:embeddedFont>
    <p:embeddedFont>
      <p:font typeface="Sanchez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31627" y="-439175"/>
            <a:ext cx="13161514" cy="11165351"/>
          </a:xfrm>
          <a:custGeom>
            <a:avLst/>
            <a:gdLst/>
            <a:ahLst/>
            <a:cxnLst/>
            <a:rect l="l" t="t" r="r" b="b"/>
            <a:pathLst>
              <a:path w="13161514" h="11165351">
                <a:moveTo>
                  <a:pt x="0" y="0"/>
                </a:moveTo>
                <a:lnTo>
                  <a:pt x="13161513" y="0"/>
                </a:lnTo>
                <a:lnTo>
                  <a:pt x="13161513" y="11165350"/>
                </a:lnTo>
                <a:lnTo>
                  <a:pt x="0" y="1116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00800" y="1993403"/>
            <a:ext cx="11139116" cy="364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5000" spc="-250">
                <a:solidFill>
                  <a:srgbClr val="015A8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EDUCAÇÃO EM SAÚDE NO WHATSAPP: INFORMANDO A POPULAÇÃO SOBRE AGENDAMENTOS E SERVIÇOS DE SAÚDE</a:t>
            </a:r>
          </a:p>
          <a:p>
            <a:pPr algn="just">
              <a:lnSpc>
                <a:spcPts val="4750"/>
              </a:lnSpc>
            </a:pPr>
            <a:endParaRPr lang="en-US" sz="5000" spc="-250">
              <a:solidFill>
                <a:srgbClr val="015A83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87363" y="6517213"/>
            <a:ext cx="9590269" cy="19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875" spc="193">
                <a:solidFill>
                  <a:srgbClr val="3E7EA4"/>
                </a:solidFill>
                <a:latin typeface="Sanchez"/>
                <a:ea typeface="Sanchez"/>
                <a:cs typeface="Sanchez"/>
                <a:sym typeface="Sanchez"/>
              </a:rPr>
              <a:t>VICTORIA L. F . ARAÚJO</a:t>
            </a:r>
          </a:p>
          <a:p>
            <a:pPr algn="ctr">
              <a:lnSpc>
                <a:spcPts val="5038"/>
              </a:lnSpc>
            </a:pPr>
            <a:r>
              <a:rPr lang="en-US" sz="3875" spc="193">
                <a:solidFill>
                  <a:srgbClr val="3E7EA4"/>
                </a:solidFill>
                <a:latin typeface="Sanchez"/>
                <a:ea typeface="Sanchez"/>
                <a:cs typeface="Sanchez"/>
                <a:sym typeface="Sanchez"/>
              </a:rPr>
              <a:t>SÃO JOSÉ DO RIO CLARO</a:t>
            </a:r>
          </a:p>
          <a:p>
            <a:pPr algn="ctr">
              <a:lnSpc>
                <a:spcPts val="5038"/>
              </a:lnSpc>
            </a:pPr>
            <a:r>
              <a:rPr lang="en-US" sz="3875" spc="193">
                <a:solidFill>
                  <a:srgbClr val="3E7EA4"/>
                </a:solidFill>
                <a:latin typeface="Sanchez"/>
                <a:ea typeface="Sanchez"/>
                <a:cs typeface="Sanchez"/>
                <a:sym typeface="Sanchez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3301" y="4074974"/>
            <a:ext cx="6959455" cy="6649180"/>
          </a:xfrm>
          <a:custGeom>
            <a:avLst/>
            <a:gdLst/>
            <a:ahLst/>
            <a:cxnLst/>
            <a:rect l="l" t="t" r="r" b="b"/>
            <a:pathLst>
              <a:path w="6959455" h="6649180">
                <a:moveTo>
                  <a:pt x="0" y="0"/>
                </a:moveTo>
                <a:lnTo>
                  <a:pt x="6959456" y="0"/>
                </a:lnTo>
                <a:lnTo>
                  <a:pt x="6959456" y="6649180"/>
                </a:lnTo>
                <a:lnTo>
                  <a:pt x="0" y="6649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86427" y="5489062"/>
            <a:ext cx="2379349" cy="237934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9FE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098325" y="668211"/>
            <a:ext cx="2379349" cy="237934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9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66155" y="1162050"/>
            <a:ext cx="8630429" cy="88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8800" spc="-300" dirty="0" err="1">
                <a:solidFill>
                  <a:srgbClr val="E7F6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Objetivo</a:t>
            </a:r>
            <a:endParaRPr lang="en-US" sz="8800" spc="-300" dirty="0">
              <a:solidFill>
                <a:srgbClr val="E7F6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66155" y="2971360"/>
            <a:ext cx="10593145" cy="453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O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projeto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visa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informatizar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e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educar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a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população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sobre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os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serviços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ofertados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pelo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município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por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meio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do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envio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automatizado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de </a:t>
            </a:r>
            <a:r>
              <a:rPr lang="en-US" sz="6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mensagens</a:t>
            </a:r>
            <a:r>
              <a:rPr lang="en-US" sz="6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via WhatsApp.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885450"/>
            <a:ext cx="18890495" cy="7178388"/>
          </a:xfrm>
          <a:custGeom>
            <a:avLst/>
            <a:gdLst/>
            <a:ahLst/>
            <a:cxnLst/>
            <a:rect l="l" t="t" r="r" b="b"/>
            <a:pathLst>
              <a:path w="18890495" h="7178388">
                <a:moveTo>
                  <a:pt x="0" y="0"/>
                </a:moveTo>
                <a:lnTo>
                  <a:pt x="18890495" y="0"/>
                </a:lnTo>
                <a:lnTo>
                  <a:pt x="18890495" y="7178388"/>
                </a:lnTo>
                <a:lnTo>
                  <a:pt x="0" y="7178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11186" y="822545"/>
            <a:ext cx="10101258" cy="8641910"/>
            <a:chOff x="0" y="0"/>
            <a:chExt cx="2660414" cy="22760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60414" cy="2276059"/>
            </a:xfrm>
            <a:custGeom>
              <a:avLst/>
              <a:gdLst/>
              <a:ahLst/>
              <a:cxnLst/>
              <a:rect l="l" t="t" r="r" b="b"/>
              <a:pathLst>
                <a:path w="2660414" h="2276059">
                  <a:moveTo>
                    <a:pt x="39088" y="0"/>
                  </a:moveTo>
                  <a:lnTo>
                    <a:pt x="2621326" y="0"/>
                  </a:lnTo>
                  <a:cubicBezTo>
                    <a:pt x="2642913" y="0"/>
                    <a:pt x="2660414" y="17500"/>
                    <a:pt x="2660414" y="39088"/>
                  </a:cubicBezTo>
                  <a:lnTo>
                    <a:pt x="2660414" y="2236971"/>
                  </a:lnTo>
                  <a:cubicBezTo>
                    <a:pt x="2660414" y="2258558"/>
                    <a:pt x="2642913" y="2276059"/>
                    <a:pt x="2621326" y="2276059"/>
                  </a:cubicBezTo>
                  <a:lnTo>
                    <a:pt x="39088" y="2276059"/>
                  </a:lnTo>
                  <a:cubicBezTo>
                    <a:pt x="17500" y="2276059"/>
                    <a:pt x="0" y="2258558"/>
                    <a:pt x="0" y="2236971"/>
                  </a:cubicBezTo>
                  <a:lnTo>
                    <a:pt x="0" y="39088"/>
                  </a:lnTo>
                  <a:cubicBezTo>
                    <a:pt x="0" y="17500"/>
                    <a:pt x="17500" y="0"/>
                    <a:pt x="39088" y="0"/>
                  </a:cubicBezTo>
                  <a:close/>
                </a:path>
              </a:pathLst>
            </a:custGeom>
            <a:solidFill>
              <a:srgbClr val="015A8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60414" cy="2314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0499" y="-1446611"/>
            <a:ext cx="2893222" cy="28932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5A8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039511" y="1076745"/>
            <a:ext cx="4175624" cy="4175624"/>
          </a:xfrm>
          <a:custGeom>
            <a:avLst/>
            <a:gdLst/>
            <a:ahLst/>
            <a:cxnLst/>
            <a:rect l="l" t="t" r="r" b="b"/>
            <a:pathLst>
              <a:path w="4175624" h="4175624">
                <a:moveTo>
                  <a:pt x="0" y="0"/>
                </a:moveTo>
                <a:lnTo>
                  <a:pt x="4175624" y="0"/>
                </a:lnTo>
                <a:lnTo>
                  <a:pt x="4175624" y="4175624"/>
                </a:lnTo>
                <a:lnTo>
                  <a:pt x="0" y="4175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11652784" y="4127305"/>
            <a:ext cx="2949078" cy="0"/>
          </a:xfrm>
          <a:prstGeom prst="line">
            <a:avLst/>
          </a:prstGeom>
          <a:ln w="3619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5543400" y="1076745"/>
            <a:ext cx="2744600" cy="4890155"/>
          </a:xfrm>
          <a:custGeom>
            <a:avLst/>
            <a:gdLst/>
            <a:ahLst/>
            <a:cxnLst/>
            <a:rect l="l" t="t" r="r" b="b"/>
            <a:pathLst>
              <a:path w="2744600" h="4890155">
                <a:moveTo>
                  <a:pt x="0" y="0"/>
                </a:moveTo>
                <a:lnTo>
                  <a:pt x="2744600" y="0"/>
                </a:lnTo>
                <a:lnTo>
                  <a:pt x="2744600" y="4890155"/>
                </a:lnTo>
                <a:lnTo>
                  <a:pt x="0" y="4890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387617" y="6189615"/>
            <a:ext cx="5871683" cy="2891804"/>
          </a:xfrm>
          <a:custGeom>
            <a:avLst/>
            <a:gdLst/>
            <a:ahLst/>
            <a:cxnLst/>
            <a:rect l="l" t="t" r="r" b="b"/>
            <a:pathLst>
              <a:path w="5871683" h="2891804">
                <a:moveTo>
                  <a:pt x="0" y="0"/>
                </a:moveTo>
                <a:lnTo>
                  <a:pt x="5871683" y="0"/>
                </a:lnTo>
                <a:lnTo>
                  <a:pt x="5871683" y="2891804"/>
                </a:lnTo>
                <a:lnTo>
                  <a:pt x="0" y="289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27042" y="1871207"/>
            <a:ext cx="763350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6000" spc="-300">
                <a:solidFill>
                  <a:srgbClr val="015A8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TECNOLOGIA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5549" y="2825771"/>
            <a:ext cx="8860873" cy="578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Após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um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procedimento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ser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agendado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, , o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sistema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envia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uma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notificação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ao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paciente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contendo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informações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sobre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a data e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horário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do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atendimento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,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além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de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uma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imagem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educativa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sobre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temas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de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interesse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da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saúde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pública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,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como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busca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ativa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de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hanseníase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,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novos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serviços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ofertados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e a Lei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Geral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de </a:t>
            </a:r>
            <a:r>
              <a:rPr lang="en-US" sz="4000" dirty="0" err="1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Proteção</a:t>
            </a:r>
            <a:r>
              <a:rPr lang="en-US" sz="4000" dirty="0">
                <a:solidFill>
                  <a:srgbClr val="015A83"/>
                </a:solidFill>
                <a:latin typeface="Sanchez"/>
                <a:ea typeface="Sanchez"/>
                <a:cs typeface="Sanchez"/>
                <a:sym typeface="Sanchez"/>
              </a:rPr>
              <a:t> de Dados.</a:t>
            </a:r>
          </a:p>
          <a:p>
            <a:pPr algn="l">
              <a:lnSpc>
                <a:spcPts val="4060"/>
              </a:lnSpc>
            </a:pPr>
            <a:endParaRPr lang="en-US" sz="4000" dirty="0">
              <a:solidFill>
                <a:srgbClr val="015A83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497218" y="2260595"/>
            <a:ext cx="11017470" cy="5765809"/>
          </a:xfrm>
          <a:custGeom>
            <a:avLst/>
            <a:gdLst/>
            <a:ahLst/>
            <a:cxnLst/>
            <a:rect l="l" t="t" r="r" b="b"/>
            <a:pathLst>
              <a:path w="11017470" h="5765809">
                <a:moveTo>
                  <a:pt x="0" y="0"/>
                </a:moveTo>
                <a:lnTo>
                  <a:pt x="11017470" y="0"/>
                </a:lnTo>
                <a:lnTo>
                  <a:pt x="11017470" y="5765810"/>
                </a:lnTo>
                <a:lnTo>
                  <a:pt x="0" y="5765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23559" y="4340479"/>
            <a:ext cx="1363143" cy="1278876"/>
          </a:xfrm>
          <a:custGeom>
            <a:avLst/>
            <a:gdLst/>
            <a:ahLst/>
            <a:cxnLst/>
            <a:rect l="l" t="t" r="r" b="b"/>
            <a:pathLst>
              <a:path w="1363143" h="1278876">
                <a:moveTo>
                  <a:pt x="0" y="0"/>
                </a:moveTo>
                <a:lnTo>
                  <a:pt x="1363143" y="0"/>
                </a:lnTo>
                <a:lnTo>
                  <a:pt x="1363143" y="1278876"/>
                </a:lnTo>
                <a:lnTo>
                  <a:pt x="0" y="127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38638" y="4443471"/>
            <a:ext cx="1363143" cy="1278876"/>
          </a:xfrm>
          <a:custGeom>
            <a:avLst/>
            <a:gdLst/>
            <a:ahLst/>
            <a:cxnLst/>
            <a:rect l="l" t="t" r="r" b="b"/>
            <a:pathLst>
              <a:path w="1363143" h="1278876">
                <a:moveTo>
                  <a:pt x="0" y="0"/>
                </a:moveTo>
                <a:lnTo>
                  <a:pt x="1363143" y="0"/>
                </a:lnTo>
                <a:lnTo>
                  <a:pt x="1363143" y="1278876"/>
                </a:lnTo>
                <a:lnTo>
                  <a:pt x="0" y="127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18128" y="4455365"/>
            <a:ext cx="1363143" cy="1278876"/>
          </a:xfrm>
          <a:custGeom>
            <a:avLst/>
            <a:gdLst/>
            <a:ahLst/>
            <a:cxnLst/>
            <a:rect l="l" t="t" r="r" b="b"/>
            <a:pathLst>
              <a:path w="1363143" h="1278876">
                <a:moveTo>
                  <a:pt x="0" y="0"/>
                </a:moveTo>
                <a:lnTo>
                  <a:pt x="1363143" y="0"/>
                </a:lnTo>
                <a:lnTo>
                  <a:pt x="1363143" y="1278876"/>
                </a:lnTo>
                <a:lnTo>
                  <a:pt x="0" y="127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69631" y="4437841"/>
            <a:ext cx="1363143" cy="1278876"/>
          </a:xfrm>
          <a:custGeom>
            <a:avLst/>
            <a:gdLst/>
            <a:ahLst/>
            <a:cxnLst/>
            <a:rect l="l" t="t" r="r" b="b"/>
            <a:pathLst>
              <a:path w="1363143" h="1278876">
                <a:moveTo>
                  <a:pt x="0" y="0"/>
                </a:moveTo>
                <a:lnTo>
                  <a:pt x="1363143" y="0"/>
                </a:lnTo>
                <a:lnTo>
                  <a:pt x="1363143" y="1278876"/>
                </a:lnTo>
                <a:lnTo>
                  <a:pt x="0" y="127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064576" y="5886242"/>
            <a:ext cx="3563269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48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População</a:t>
            </a:r>
            <a:r>
              <a:rPr lang="en-US" sz="48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informada</a:t>
            </a:r>
            <a:endParaRPr lang="en-US" sz="4800" dirty="0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3219" y="2009120"/>
            <a:ext cx="11572992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6000" spc="-300" dirty="0">
                <a:solidFill>
                  <a:srgbClr val="E7F6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54400" y="5619355"/>
            <a:ext cx="3452628" cy="162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4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Contato</a:t>
            </a:r>
            <a:r>
              <a:rPr lang="en-US" sz="44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com a </a:t>
            </a:r>
            <a:r>
              <a:rPr lang="en-US" sz="44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população</a:t>
            </a:r>
            <a:endParaRPr lang="en-US" sz="4400" dirty="0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42020" y="5806733"/>
            <a:ext cx="374681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4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Adesão</a:t>
            </a:r>
            <a:r>
              <a:rPr lang="en-US" sz="44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aos</a:t>
            </a:r>
            <a:r>
              <a:rPr lang="en-US" sz="44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atendimentos</a:t>
            </a:r>
            <a:endParaRPr lang="en-US" sz="4400" dirty="0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04916" y="5903800"/>
            <a:ext cx="337015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4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Redução</a:t>
            </a:r>
            <a:r>
              <a:rPr lang="en-US" sz="4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na</a:t>
            </a:r>
            <a:r>
              <a:rPr lang="en-US" sz="4000" dirty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 taxa de </a:t>
            </a:r>
            <a:r>
              <a:rPr lang="pt-BR" sz="4000" dirty="0" smtClean="0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absenteísmo</a:t>
            </a:r>
            <a:endParaRPr lang="pt-BR" sz="4000" dirty="0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4441641" y="-1446611"/>
            <a:ext cx="2893222" cy="289322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F6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858"/>
            <a:ext cx="8766284" cy="6810680"/>
            <a:chOff x="0" y="0"/>
            <a:chExt cx="2308816" cy="1793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8815" cy="1793759"/>
            </a:xfrm>
            <a:custGeom>
              <a:avLst/>
              <a:gdLst/>
              <a:ahLst/>
              <a:cxnLst/>
              <a:rect l="l" t="t" r="r" b="b"/>
              <a:pathLst>
                <a:path w="2308815" h="1793759">
                  <a:moveTo>
                    <a:pt x="0" y="0"/>
                  </a:moveTo>
                  <a:lnTo>
                    <a:pt x="2308815" y="0"/>
                  </a:lnTo>
                  <a:lnTo>
                    <a:pt x="2308815" y="1793759"/>
                  </a:lnTo>
                  <a:lnTo>
                    <a:pt x="0" y="1793759"/>
                  </a:lnTo>
                  <a:close/>
                </a:path>
              </a:pathLst>
            </a:custGeom>
            <a:solidFill>
              <a:srgbClr val="015A8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08816" cy="1831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346814"/>
            <a:ext cx="8766284" cy="6885904"/>
            <a:chOff x="0" y="0"/>
            <a:chExt cx="2308816" cy="18135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8815" cy="1813571"/>
            </a:xfrm>
            <a:custGeom>
              <a:avLst/>
              <a:gdLst/>
              <a:ahLst/>
              <a:cxnLst/>
              <a:rect l="l" t="t" r="r" b="b"/>
              <a:pathLst>
                <a:path w="2308815" h="1813571">
                  <a:moveTo>
                    <a:pt x="0" y="0"/>
                  </a:moveTo>
                  <a:lnTo>
                    <a:pt x="2308815" y="0"/>
                  </a:lnTo>
                  <a:lnTo>
                    <a:pt x="2308815" y="1813571"/>
                  </a:lnTo>
                  <a:lnTo>
                    <a:pt x="0" y="1813571"/>
                  </a:lnTo>
                  <a:close/>
                </a:path>
              </a:pathLst>
            </a:custGeom>
            <a:solidFill>
              <a:srgbClr val="019F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08816" cy="1851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12005" y="3679766"/>
            <a:ext cx="4495147" cy="6987276"/>
          </a:xfrm>
          <a:custGeom>
            <a:avLst/>
            <a:gdLst/>
            <a:ahLst/>
            <a:cxnLst/>
            <a:rect l="l" t="t" r="r" b="b"/>
            <a:pathLst>
              <a:path w="4495147" h="6987276">
                <a:moveTo>
                  <a:pt x="0" y="0"/>
                </a:moveTo>
                <a:lnTo>
                  <a:pt x="4495147" y="0"/>
                </a:lnTo>
                <a:lnTo>
                  <a:pt x="4495147" y="6987276"/>
                </a:lnTo>
                <a:lnTo>
                  <a:pt x="0" y="6987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97411" y="0"/>
            <a:ext cx="13693178" cy="10287000"/>
          </a:xfrm>
          <a:custGeom>
            <a:avLst/>
            <a:gdLst/>
            <a:ahLst/>
            <a:cxnLst/>
            <a:rect l="l" t="t" r="r" b="b"/>
            <a:pathLst>
              <a:path w="13693178" h="10287000">
                <a:moveTo>
                  <a:pt x="0" y="0"/>
                </a:moveTo>
                <a:lnTo>
                  <a:pt x="13693178" y="0"/>
                </a:lnTo>
                <a:lnTo>
                  <a:pt x="136931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9093" y="-928857"/>
            <a:ext cx="7556162" cy="11745330"/>
          </a:xfrm>
          <a:custGeom>
            <a:avLst/>
            <a:gdLst/>
            <a:ahLst/>
            <a:cxnLst/>
            <a:rect l="l" t="t" r="r" b="b"/>
            <a:pathLst>
              <a:path w="7556162" h="11745330">
                <a:moveTo>
                  <a:pt x="0" y="0"/>
                </a:moveTo>
                <a:lnTo>
                  <a:pt x="7556162" y="0"/>
                </a:lnTo>
                <a:lnTo>
                  <a:pt x="7556162" y="11745330"/>
                </a:lnTo>
                <a:lnTo>
                  <a:pt x="0" y="11745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9652" y="0"/>
            <a:ext cx="14908696" cy="10287000"/>
          </a:xfrm>
          <a:custGeom>
            <a:avLst/>
            <a:gdLst/>
            <a:ahLst/>
            <a:cxnLst/>
            <a:rect l="l" t="t" r="r" b="b"/>
            <a:pathLst>
              <a:path w="14908696" h="10287000">
                <a:moveTo>
                  <a:pt x="0" y="0"/>
                </a:moveTo>
                <a:lnTo>
                  <a:pt x="14908696" y="0"/>
                </a:lnTo>
                <a:lnTo>
                  <a:pt x="149086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84063" y="3089753"/>
            <a:ext cx="20473874" cy="7848319"/>
          </a:xfrm>
          <a:custGeom>
            <a:avLst/>
            <a:gdLst/>
            <a:ahLst/>
            <a:cxnLst/>
            <a:rect l="l" t="t" r="r" b="b"/>
            <a:pathLst>
              <a:path w="20473874" h="7848319">
                <a:moveTo>
                  <a:pt x="0" y="0"/>
                </a:moveTo>
                <a:lnTo>
                  <a:pt x="20473875" y="0"/>
                </a:lnTo>
                <a:lnTo>
                  <a:pt x="20473875" y="7848318"/>
                </a:lnTo>
                <a:lnTo>
                  <a:pt x="0" y="784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73312" y="4620088"/>
            <a:ext cx="5512176" cy="66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6"/>
              </a:lnSpc>
            </a:pPr>
            <a:r>
              <a:rPr lang="en-US" sz="5259" spc="-262">
                <a:solidFill>
                  <a:srgbClr val="E7F6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Obrigada!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Personalizar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</vt:lpstr>
      <vt:lpstr>League Spartan</vt:lpstr>
      <vt:lpstr>Arial</vt:lpstr>
      <vt:lpstr>Sanchez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comercial</dc:title>
  <cp:lastModifiedBy>Victoria</cp:lastModifiedBy>
  <cp:revision>2</cp:revision>
  <dcterms:created xsi:type="dcterms:W3CDTF">2006-08-16T00:00:00Z</dcterms:created>
  <dcterms:modified xsi:type="dcterms:W3CDTF">2025-03-17T00:23:54Z</dcterms:modified>
  <dc:identifier>DAGh049YLPA</dc:identifier>
</cp:coreProperties>
</file>