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734" r:id="rId5"/>
  </p:sldMasterIdLst>
  <p:notesMasterIdLst>
    <p:notesMasterId r:id="rId38"/>
  </p:notesMasterIdLst>
  <p:handoutMasterIdLst>
    <p:handoutMasterId r:id="rId39"/>
  </p:handoutMasterIdLst>
  <p:sldIdLst>
    <p:sldId id="2147479058" r:id="rId6"/>
    <p:sldId id="2147479049" r:id="rId7"/>
    <p:sldId id="2147479051" r:id="rId8"/>
    <p:sldId id="2147479050" r:id="rId9"/>
    <p:sldId id="2147479053" r:id="rId10"/>
    <p:sldId id="2147479052" r:id="rId11"/>
    <p:sldId id="2147479055" r:id="rId12"/>
    <p:sldId id="2147479056" r:id="rId13"/>
    <p:sldId id="2147479054" r:id="rId14"/>
    <p:sldId id="2147479057" r:id="rId15"/>
    <p:sldId id="2147479033" r:id="rId16"/>
    <p:sldId id="338" r:id="rId17"/>
    <p:sldId id="339" r:id="rId18"/>
    <p:sldId id="881" r:id="rId19"/>
    <p:sldId id="930" r:id="rId20"/>
    <p:sldId id="2147479048" r:id="rId21"/>
    <p:sldId id="2147479059" r:id="rId22"/>
    <p:sldId id="2147479062" r:id="rId23"/>
    <p:sldId id="2147479063" r:id="rId24"/>
    <p:sldId id="2147479064" r:id="rId25"/>
    <p:sldId id="2147479065" r:id="rId26"/>
    <p:sldId id="2147479066" r:id="rId27"/>
    <p:sldId id="2147479068" r:id="rId28"/>
    <p:sldId id="2147479069" r:id="rId29"/>
    <p:sldId id="2147478998" r:id="rId30"/>
    <p:sldId id="2147478978" r:id="rId31"/>
    <p:sldId id="2147479060" r:id="rId32"/>
    <p:sldId id="2147479041" r:id="rId33"/>
    <p:sldId id="2147478969" r:id="rId34"/>
    <p:sldId id="2147478971" r:id="rId35"/>
    <p:sldId id="2147479061" r:id="rId36"/>
    <p:sldId id="2147478992" r:id="rId37"/>
  </p:sldIdLst>
  <p:sldSz cx="12192000" cy="6858000"/>
  <p:notesSz cx="9872663" cy="6797675"/>
  <p:embeddedFontLst>
    <p:embeddedFont>
      <p:font typeface="Arial Black" panose="020B0A04020102020204" pitchFamily="34" charset="0"/>
      <p:bold r:id="rId40"/>
    </p:embeddedFont>
    <p:embeddedFont>
      <p:font typeface="Montserrat" panose="00000500000000000000" pitchFamily="2" charset="0"/>
      <p:regular r:id="rId41"/>
      <p:bold r:id="rId42"/>
      <p:italic r:id="rId43"/>
      <p:boldItalic r:id="rId44"/>
    </p:embeddedFont>
    <p:embeddedFont>
      <p:font typeface="Montserrat Black" panose="00000A00000000000000" pitchFamily="2" charset="0"/>
      <p:bold r:id="rId45"/>
      <p:italic r:id="rId46"/>
      <p:boldItalic r:id="rId47"/>
    </p:embeddedFont>
    <p:embeddedFont>
      <p:font typeface="Montserrat Bold" panose="00000800000000000000" pitchFamily="2" charset="0"/>
      <p:bold r:id="rId48"/>
    </p:embeddedFont>
    <p:embeddedFont>
      <p:font typeface="Montserrat ExtraBold" panose="00000900000000000000" pitchFamily="2" charset="0"/>
      <p:bold r:id="rId49"/>
      <p:italic r:id="rId50"/>
      <p:boldItalic r:id="rId51"/>
    </p:embeddedFont>
    <p:embeddedFont>
      <p:font typeface="Poppins Bold" panose="00000800000000000000" pitchFamily="2" charset="0"/>
      <p:bold r:id="rId52"/>
    </p:embeddedFont>
    <p:embeddedFont>
      <p:font typeface="Roboto" panose="02000000000000000000" pitchFamily="2" charset="0"/>
      <p:regular r:id="rId53"/>
      <p:bold r:id="rId54"/>
      <p:italic r:id="rId55"/>
      <p:boldItalic r:id="rId56"/>
    </p:embeddedFont>
    <p:embeddedFont>
      <p:font typeface="Roboto Condensed" panose="02000000000000000000" pitchFamily="2" charset="0"/>
      <p:regular r:id="rId57"/>
      <p:bold r:id="rId58"/>
      <p:italic r:id="rId59"/>
      <p:boldItalic r:id="rId60"/>
    </p:embeddedFont>
    <p:embeddedFont>
      <p:font typeface="Seaford" panose="00000500000000000000" pitchFamily="2" charset="0"/>
      <p:regular r:id="rId61"/>
      <p:bold r:id="rId62"/>
      <p:italic r:id="rId63"/>
      <p:boldItalic r:id="rId64"/>
    </p:embeddedFont>
    <p:embeddedFont>
      <p:font typeface="Segoe UI" panose="020B0502040204020203" pitchFamily="34" charset="0"/>
      <p:regular r:id="rId65"/>
      <p:bold r:id="rId66"/>
      <p:italic r:id="rId67"/>
      <p:boldItalic r:id="rId68"/>
    </p:embeddedFont>
    <p:embeddedFont>
      <p:font typeface="Verdana" panose="020B0604030504040204" pitchFamily="34" charset="0"/>
      <p:regular r:id="rId69"/>
      <p:bold r:id="rId70"/>
      <p:italic r:id="rId71"/>
      <p:boldItalic r:id="rId72"/>
    </p:embeddedFont>
  </p:embeddedFontLst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ádja Alves dos Reis" initials="NAdR" lastIdx="1" clrIdx="0">
    <p:extLst>
      <p:ext uri="{19B8F6BF-5375-455C-9EA6-DF929625EA0E}">
        <p15:presenceInfo xmlns:p15="http://schemas.microsoft.com/office/powerpoint/2012/main" userId="Nádja Alves dos Reis" providerId="None"/>
      </p:ext>
    </p:extLst>
  </p:cmAuthor>
  <p:cmAuthor id="2" name="Elizel Monteiro dos Santos" initials="EMdS" lastIdx="1" clrIdx="1">
    <p:extLst>
      <p:ext uri="{19B8F6BF-5375-455C-9EA6-DF929625EA0E}">
        <p15:presenceInfo xmlns:p15="http://schemas.microsoft.com/office/powerpoint/2012/main" userId="S-1-5-21-2135630104-1162506924-937769972-4308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D100"/>
    <a:srgbClr val="04B000"/>
    <a:srgbClr val="013FFE"/>
    <a:srgbClr val="F7F7F7"/>
    <a:srgbClr val="FFC000"/>
    <a:srgbClr val="FFD100"/>
    <a:srgbClr val="667FFE"/>
    <a:srgbClr val="8297FE"/>
    <a:srgbClr val="9CACFE"/>
    <a:srgbClr val="75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276028-D0B6-4BB7-A604-91A0810DEA99}" v="58" dt="2025-03-19T18:54:40.198"/>
  </p1510:revLst>
</p1510:revInfo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font" Target="fonts/font29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font" Target="fonts/font27.fntdata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22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font" Target="fonts/font30.fntdata"/><Relationship Id="rId7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2.fntdata"/><Relationship Id="rId72" Type="http://schemas.openxmlformats.org/officeDocument/2006/relationships/font" Target="fonts/font3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font" Target="fonts/font28.fntdata"/><Relationship Id="rId20" Type="http://schemas.openxmlformats.org/officeDocument/2006/relationships/slide" Target="slides/slide15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font" Target="fonts/font31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73" Type="http://schemas.openxmlformats.org/officeDocument/2006/relationships/commentAuthors" Target="commentAuthors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handoutMaster" Target="handoutMasters/handoutMaster1.xml"/><Relationship Id="rId34" Type="http://schemas.openxmlformats.org/officeDocument/2006/relationships/slide" Target="slides/slide29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font" Target="fonts/font32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Planilha_do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audegov.sharepoint.com/sites/EquipeTcnicaPMAE/Shared%20Documents/General/SEMANA%2016%20A%2019%20DEZ/PMAE%20GT%20CIT%20(prazo%2012dez)_ColumnClustere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pPr>
            <a:r>
              <a:rPr lang="pt-BR" sz="1400" b="1">
                <a:solidFill>
                  <a:schemeClr val="tx1"/>
                </a:solidFill>
                <a:latin typeface="Montserrat" pitchFamily="2" charset="0"/>
              </a:rPr>
              <a:t>ORÇAMENTO</a:t>
            </a:r>
            <a:r>
              <a:rPr lang="pt-BR" sz="1400" b="1" baseline="0">
                <a:solidFill>
                  <a:schemeClr val="tx1"/>
                </a:solidFill>
                <a:latin typeface="Montserrat" pitchFamily="2" charset="0"/>
              </a:rPr>
              <a:t> DA ATENÇÃO ESPECIALIZADA</a:t>
            </a:r>
            <a:endParaRPr lang="pt-BR" sz="1400" b="1">
              <a:solidFill>
                <a:schemeClr val="tx1"/>
              </a:solidFill>
              <a:latin typeface="Montserrat" pitchFamily="2" charset="0"/>
            </a:endParaRPr>
          </a:p>
        </c:rich>
      </c:tx>
      <c:layout>
        <c:manualLayout>
          <c:xMode val="edge"/>
          <c:yMode val="edge"/>
          <c:x val="0.16314790169400195"/>
          <c:y val="5.399803742593955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Montserrat" pitchFamily="2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'MAC - Per capita UF'!$J$37</c:f>
              <c:strCache>
                <c:ptCount val="1"/>
                <c:pt idx="0">
                  <c:v>MAC</c:v>
                </c:pt>
              </c:strCache>
            </c:strRef>
          </c:tx>
          <c:spPr>
            <a:solidFill>
              <a:srgbClr val="0F22F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'MAC - Per capita UF'!$I$38:$I$39</c:f>
              <c:numCache>
                <c:formatCode>General</c:formatCode>
                <c:ptCount val="2"/>
                <c:pt idx="0">
                  <c:v>2022</c:v>
                </c:pt>
                <c:pt idx="1">
                  <c:v>2024</c:v>
                </c:pt>
              </c:numCache>
            </c:numRef>
          </c:cat>
          <c:val>
            <c:numRef>
              <c:f>'MAC - Per capita UF'!$J$38:$J$39</c:f>
              <c:numCache>
                <c:formatCode>#,##0.00</c:formatCode>
                <c:ptCount val="2"/>
                <c:pt idx="0">
                  <c:v>48627962755.480003</c:v>
                </c:pt>
                <c:pt idx="1">
                  <c:v>63077746795.580002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92-4AA0-A3B1-66A25A8BC8CC}"/>
            </c:ext>
          </c:extLst>
        </c:ser>
        <c:ser>
          <c:idx val="1"/>
          <c:order val="1"/>
          <c:tx>
            <c:strRef>
              <c:f>'MAC - Per capita UF'!$K$37</c:f>
              <c:strCache>
                <c:ptCount val="1"/>
                <c:pt idx="0">
                  <c:v>FAEC</c:v>
                </c:pt>
              </c:strCache>
            </c:strRef>
          </c:tx>
          <c:spPr>
            <a:solidFill>
              <a:srgbClr val="03C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'MAC - Per capita UF'!$I$38:$I$39</c:f>
              <c:numCache>
                <c:formatCode>General</c:formatCode>
                <c:ptCount val="2"/>
                <c:pt idx="0">
                  <c:v>2022</c:v>
                </c:pt>
                <c:pt idx="1">
                  <c:v>2024</c:v>
                </c:pt>
              </c:numCache>
            </c:numRef>
          </c:cat>
          <c:val>
            <c:numRef>
              <c:f>'MAC - Per capita UF'!$K$38:$K$39</c:f>
              <c:numCache>
                <c:formatCode>#,##0.00</c:formatCode>
                <c:ptCount val="2"/>
                <c:pt idx="0">
                  <c:v>6354721301.1199951</c:v>
                </c:pt>
                <c:pt idx="1">
                  <c:v>11632408519.720001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92-4AA0-A3B1-66A25A8BC8C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70994863"/>
        <c:axId val="670996527"/>
      </c:barChart>
      <c:catAx>
        <c:axId val="6709948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Montserrat ExtraBold" pitchFamily="2" charset="0"/>
                <a:ea typeface="+mn-ea"/>
                <a:cs typeface="+mn-cs"/>
              </a:defRPr>
            </a:pPr>
            <a:endParaRPr lang="pt-BR"/>
          </a:p>
        </c:txPr>
        <c:crossAx val="670996527"/>
        <c:crosses val="autoZero"/>
        <c:auto val="1"/>
        <c:lblAlgn val="ctr"/>
        <c:lblOffset val="100"/>
        <c:noMultiLvlLbl val="0"/>
      </c:catAx>
      <c:valAx>
        <c:axId val="6709965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pPr>
            <a:endParaRPr lang="pt-BR"/>
          </a:p>
        </c:txPr>
        <c:crossAx val="670994863"/>
        <c:crosses val="autoZero"/>
        <c:crossBetween val="between"/>
        <c:dispUnits>
          <c:builtInUnit val="billions"/>
          <c:dispUnitsLbl>
            <c:layout>
              <c:manualLayout>
                <c:xMode val="edge"/>
                <c:yMode val="edge"/>
                <c:x val="6.5757328533451063E-3"/>
                <c:y val="0.37668030156473886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 ExtraBold" pitchFamily="2" charset="0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98A-424D-B07F-7E00198CC747}"/>
              </c:ext>
            </c:extLst>
          </c:dPt>
          <c:dPt>
            <c:idx val="1"/>
            <c:bubble3D val="0"/>
            <c:spPr>
              <a:solidFill>
                <a:srgbClr val="E5231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98A-424D-B07F-7E00198CC747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98A-424D-B07F-7E00198CC74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98A-424D-B07F-7E00198CC747}"/>
              </c:ext>
            </c:extLst>
          </c:dPt>
          <c:dPt>
            <c:idx val="4"/>
            <c:bubble3D val="0"/>
            <c:spPr>
              <a:solidFill>
                <a:srgbClr val="03C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98A-424D-B07F-7E00198CC747}"/>
              </c:ext>
            </c:extLst>
          </c:dPt>
          <c:dLbls>
            <c:dLbl>
              <c:idx val="0"/>
              <c:showLegendKey val="0"/>
              <c:showVal val="0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8A-424D-B07F-7E00198CC747}"/>
                </c:ext>
              </c:extLst>
            </c:dLbl>
            <c:dLbl>
              <c:idx val="1"/>
              <c:showLegendKey val="0"/>
              <c:showVal val="0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8A-424D-B07F-7E00198CC747}"/>
                </c:ext>
              </c:extLst>
            </c:dLbl>
            <c:dLbl>
              <c:idx val="2"/>
              <c:showLegendKey val="0"/>
              <c:showVal val="0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8A-424D-B07F-7E00198CC747}"/>
                </c:ext>
              </c:extLst>
            </c:dLbl>
            <c:dLbl>
              <c:idx val="3"/>
              <c:showLegendKey val="0"/>
              <c:showVal val="0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98A-424D-B07F-7E00198CC747}"/>
                </c:ext>
              </c:extLst>
            </c:dLbl>
            <c:dLbl>
              <c:idx val="4"/>
              <c:showLegendKey val="0"/>
              <c:showVal val="0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98A-424D-B07F-7E00198CC7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FFFF"/>
                    </a:solidFill>
                    <a:latin typeface="Montserrat ExtraBold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Sheet1!$A$1:$A$5</c:f>
              <c:strCache>
                <c:ptCount val="5"/>
                <c:pt idx="0">
                  <c:v>Oncologia</c:v>
                </c:pt>
                <c:pt idx="1">
                  <c:v>Cardiologia</c:v>
                </c:pt>
                <c:pt idx="2">
                  <c:v>Ortopedia</c:v>
                </c:pt>
                <c:pt idx="3">
                  <c:v>Otorrino</c:v>
                </c:pt>
                <c:pt idx="4">
                  <c:v>Oftalmologia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23.79</c:v>
                </c:pt>
                <c:pt idx="1">
                  <c:v>17.48</c:v>
                </c:pt>
                <c:pt idx="2">
                  <c:v>28.68</c:v>
                </c:pt>
                <c:pt idx="3">
                  <c:v>6.61</c:v>
                </c:pt>
                <c:pt idx="4">
                  <c:v>23.44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98A-424D-B07F-7E00198CC7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0.21487</cdr:x>
      <cdr:y>0.25501</cdr:y>
    </cdr:from>
    <cdr:to>
      <cdr:x>0.5894</cdr:x>
      <cdr:y>0.3413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61D3F7E1-1D7E-ECFE-6481-5941C9E11B31}"/>
            </a:ext>
          </a:extLst>
        </cdr:cNvPr>
        <cdr:cNvSpPr txBox="1"/>
      </cdr:nvSpPr>
      <cdr:spPr>
        <a:xfrm xmlns:a="http://schemas.openxmlformats.org/drawingml/2006/main">
          <a:off x="1244942" y="982598"/>
          <a:ext cx="2170082" cy="33247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1800" b="1" dirty="0">
              <a:latin typeface="Montserrat ExtraBold" pitchFamily="2" charset="0"/>
            </a:rPr>
            <a:t>54,98 BILHÕES</a:t>
          </a:r>
        </a:p>
      </cdr:txBody>
    </cdr:sp>
  </cdr:relSizeAnchor>
  <cdr:relSizeAnchor xmlns:cdr="http://schemas.openxmlformats.org/drawingml/2006/chartDrawing">
    <cdr:from>
      <cdr:x>0.591</cdr:x>
      <cdr:y>0.10758</cdr:y>
    </cdr:from>
    <cdr:to>
      <cdr:x>0.97131</cdr:x>
      <cdr:y>0.17844</cdr:y>
    </cdr:to>
    <cdr:sp macro="" textlink="">
      <cdr:nvSpPr>
        <cdr:cNvPr id="3" name="CaixaDeTexto 1">
          <a:extLst xmlns:a="http://schemas.openxmlformats.org/drawingml/2006/main">
            <a:ext uri="{FF2B5EF4-FFF2-40B4-BE49-F238E27FC236}">
              <a16:creationId xmlns:a16="http://schemas.microsoft.com/office/drawing/2014/main" id="{14BFC37E-DAD8-568B-F2FA-0E0E29034309}"/>
            </a:ext>
          </a:extLst>
        </cdr:cNvPr>
        <cdr:cNvSpPr txBox="1"/>
      </cdr:nvSpPr>
      <cdr:spPr>
        <a:xfrm xmlns:a="http://schemas.openxmlformats.org/drawingml/2006/main">
          <a:off x="3424261" y="414517"/>
          <a:ext cx="2203516" cy="27302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800" b="1" dirty="0">
              <a:latin typeface="Montserrat ExtraBold" pitchFamily="2" charset="0"/>
            </a:rPr>
            <a:t>74,71 BILHÕES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2290AD65-BC50-9219-6179-608F844BCE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468" cy="3414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36491C1-3481-4768-C091-457425BC3F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92625" y="1"/>
            <a:ext cx="4278468" cy="3414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EE7089F-58E7-4F9F-9BF9-A2D943BF10AC}" type="datetimeFigureOut">
              <a:rPr lang="pt-BR"/>
              <a:pPr>
                <a:defRPr/>
              </a:pPr>
              <a:t>20/03/2025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8982892-5F62-13FA-1F1D-E02537AAB7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204"/>
            <a:ext cx="4278468" cy="3414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FD277E5-5D10-66E5-7D10-BD4D2613A9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92625" y="6456204"/>
            <a:ext cx="4278468" cy="34147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9B5517F-6ED5-463A-9F8A-F91D7B37A56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2DF53E2E-2BB3-B684-B10F-1BAD1555CB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468" cy="3414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17D19DF-15AB-EDEB-FA38-DCD9CDC1C6F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592625" y="1"/>
            <a:ext cx="4278468" cy="3414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89AC9A8-0860-4C47-98A1-A5C6060073F3}" type="datetimeFigureOut">
              <a:rPr lang="pt-BR"/>
              <a:pPr>
                <a:defRPr/>
              </a:pPr>
              <a:t>20/03/2025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E9F0DA15-6ABC-1D5B-E9A1-88BA4A9AD3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849313"/>
            <a:ext cx="4078287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8887B552-C683-11E3-AA67-34332B62EB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87581" y="3271778"/>
            <a:ext cx="7897502" cy="2676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Editar estilos de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B9FC6F5-8086-1BD0-A22A-598F614153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456204"/>
            <a:ext cx="4278468" cy="3414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B654CB-1692-D736-9C52-2F298CBCF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592625" y="6456204"/>
            <a:ext cx="4278468" cy="34147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CF29214-FF5D-4917-83DE-50EB60E114CC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EF1F5-B872-4CF3-B3FE-D41F6B0A859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9088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18920" cy="343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23171" y="0"/>
            <a:ext cx="3918920" cy="343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512763"/>
            <a:ext cx="4564062" cy="256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4366" y="3252719"/>
            <a:ext cx="7234929" cy="308277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5439"/>
            <a:ext cx="3918920" cy="3414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23171" y="6505439"/>
            <a:ext cx="3918920" cy="3414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682840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81B9909-9C40-CD04-158C-034233B8D2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94993" y="1847419"/>
            <a:ext cx="8344764" cy="2620238"/>
          </a:xfrm>
          <a:prstGeom prst="rect">
            <a:avLst/>
          </a:prstGeom>
        </p:spPr>
        <p:txBody>
          <a:bodyPr anchorCtr="1">
            <a:normAutofit/>
          </a:bodyPr>
          <a:lstStyle>
            <a:lvl1pPr algn="l">
              <a:defRPr sz="6000" b="1" spc="0" baseline="0">
                <a:solidFill>
                  <a:srgbClr val="03CF00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grpSp>
        <p:nvGrpSpPr>
          <p:cNvPr id="8" name="Agrupar 7"/>
          <p:cNvGrpSpPr/>
          <p:nvPr userDrawn="1"/>
        </p:nvGrpSpPr>
        <p:grpSpPr>
          <a:xfrm>
            <a:off x="0" y="0"/>
            <a:ext cx="12192000" cy="6877050"/>
            <a:chOff x="-12772570" y="-4223656"/>
            <a:chExt cx="12192000" cy="6877050"/>
          </a:xfrm>
        </p:grpSpPr>
        <p:pic>
          <p:nvPicPr>
            <p:cNvPr id="4" name="Imagem 6">
              <a:extLst>
                <a:ext uri="{FF2B5EF4-FFF2-40B4-BE49-F238E27FC236}">
                  <a16:creationId xmlns:a16="http://schemas.microsoft.com/office/drawing/2014/main" id="{869D6828-EEB0-707B-DE1D-2499192DB3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72570" y="-4223656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-3975100" y="1682750"/>
              <a:ext cx="2628900" cy="939800"/>
            </a:xfrm>
            <a:prstGeom prst="rect">
              <a:avLst/>
            </a:prstGeom>
            <a:solidFill>
              <a:srgbClr val="F9F9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 userDrawn="1"/>
          </p:nvSpPr>
          <p:spPr>
            <a:xfrm>
              <a:off x="-4740730" y="1713594"/>
              <a:ext cx="765630" cy="939800"/>
            </a:xfrm>
            <a:prstGeom prst="rect">
              <a:avLst/>
            </a:prstGeom>
            <a:solidFill>
              <a:srgbClr val="F4F4F4"/>
            </a:solidFill>
            <a:ln>
              <a:solidFill>
                <a:srgbClr val="F4F4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 userDrawn="1"/>
          </p:nvSpPr>
          <p:spPr>
            <a:xfrm>
              <a:off x="-1346200" y="1682750"/>
              <a:ext cx="765630" cy="939800"/>
            </a:xfrm>
            <a:prstGeom prst="rect">
              <a:avLst/>
            </a:prstGeom>
            <a:solidFill>
              <a:srgbClr val="F4F4F4"/>
            </a:solidFill>
            <a:ln>
              <a:solidFill>
                <a:srgbClr val="F4F4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878786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000124" y="2457451"/>
            <a:ext cx="3886200" cy="112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000124" y="3857625"/>
            <a:ext cx="3886200" cy="1307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5723336" y="1085850"/>
            <a:ext cx="5095875" cy="4812634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70299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788846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106AAEE-E3A9-5730-50E3-20EF713171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3" name="Imagem 6">
            <a:extLst>
              <a:ext uri="{FF2B5EF4-FFF2-40B4-BE49-F238E27FC236}">
                <a16:creationId xmlns:a16="http://schemas.microsoft.com/office/drawing/2014/main" id="{AE3CE14A-2644-468D-9F5D-D8A864F7C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957388" y="1085850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5723336" y="108585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5723336" y="161280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5723336" y="484765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5723336" y="5374609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723336" y="359372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/>
          </p:nvPr>
        </p:nvSpPr>
        <p:spPr>
          <a:xfrm>
            <a:off x="5723336" y="412067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/>
          </p:nvPr>
        </p:nvSpPr>
        <p:spPr>
          <a:xfrm>
            <a:off x="5723336" y="233978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/>
          </p:nvPr>
        </p:nvSpPr>
        <p:spPr>
          <a:xfrm>
            <a:off x="5723336" y="2866740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9281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413804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4600576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3567113" y="5667840"/>
            <a:ext cx="5057775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834014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286DE1F-250A-54DA-8410-F14DFB88F1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Imagem 6">
            <a:extLst>
              <a:ext uri="{FF2B5EF4-FFF2-40B4-BE49-F238E27FC236}">
                <a16:creationId xmlns:a16="http://schemas.microsoft.com/office/drawing/2014/main" id="{E09E35C0-E3D9-6CAA-160A-BB09E64B3E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843088" y="928688"/>
            <a:ext cx="2100262" cy="496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143875" y="0"/>
            <a:ext cx="375285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391025" y="0"/>
            <a:ext cx="375285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198614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654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654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/>
          </p:nvPr>
        </p:nvSpPr>
        <p:spPr>
          <a:xfrm>
            <a:off x="6988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/>
          </p:nvPr>
        </p:nvSpPr>
        <p:spPr>
          <a:xfrm>
            <a:off x="6988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827027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190624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1877460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2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7947425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5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8634261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6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4565888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252724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2619375" y="5222209"/>
            <a:ext cx="6857999" cy="712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09368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de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">
            <a:extLst>
              <a:ext uri="{FF2B5EF4-FFF2-40B4-BE49-F238E27FC236}">
                <a16:creationId xmlns:a16="http://schemas.microsoft.com/office/drawing/2014/main" id="{1208614D-05FF-93E6-41A0-3E6CB24BDC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5EAA027-B7AC-E312-3D74-EFF272CD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875" y="2324784"/>
            <a:ext cx="7110249" cy="1543023"/>
          </a:xfrm>
          <a:prstGeom prst="rect">
            <a:avLst/>
          </a:prstGeom>
        </p:spPr>
        <p:txBody>
          <a:bodyPr/>
          <a:lstStyle>
            <a:lvl1pPr algn="ctr"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547733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D63FF69-3FBE-4E87-9C6A-8E1CBA5878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681" y="6348048"/>
            <a:ext cx="2626251" cy="3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1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EE87E732-ABCD-5EF8-4CF1-3705DE8674A9}"/>
              </a:ext>
            </a:extLst>
          </p:cNvPr>
          <p:cNvCxnSpPr>
            <a:stCxn id="4104" idx="1"/>
          </p:cNvCxnSpPr>
          <p:nvPr userDrawn="1"/>
        </p:nvCxnSpPr>
        <p:spPr>
          <a:xfrm flipH="1">
            <a:off x="1276350" y="5486400"/>
            <a:ext cx="504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733555B6-2996-F314-D6C8-ED2DE198DDBD}"/>
              </a:ext>
            </a:extLst>
          </p:cNvPr>
          <p:cNvCxnSpPr/>
          <p:nvPr userDrawn="1"/>
        </p:nvCxnSpPr>
        <p:spPr>
          <a:xfrm>
            <a:off x="1276350" y="5991225"/>
            <a:ext cx="9639300" cy="0"/>
          </a:xfrm>
          <a:prstGeom prst="line">
            <a:avLst/>
          </a:prstGeom>
          <a:ln cap="rnd">
            <a:solidFill>
              <a:srgbClr val="03C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CaixaDeTexto 7">
            <a:extLst>
              <a:ext uri="{FF2B5EF4-FFF2-40B4-BE49-F238E27FC236}">
                <a16:creationId xmlns:a16="http://schemas.microsoft.com/office/drawing/2014/main" id="{743523BC-C617-66D5-9EFA-B36D72826E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2450" y="295275"/>
            <a:ext cx="104933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600" b="1">
                <a:solidFill>
                  <a:srgbClr val="183EFF"/>
                </a:solidFill>
                <a:latin typeface="Roboto" panose="02000000000000000000" pitchFamily="2" charset="0"/>
              </a:rPr>
              <a:t>“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0152CC6E-F07C-85ED-914A-A5EF920033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0800000">
            <a:off x="10591800" y="3201988"/>
            <a:ext cx="1049338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600" b="1">
                <a:solidFill>
                  <a:srgbClr val="0D0D0D"/>
                </a:solidFill>
                <a:latin typeface="Roboto" panose="02000000000000000000" pitchFamily="2" charset="0"/>
              </a:rPr>
              <a:t>“</a:t>
            </a:r>
          </a:p>
        </p:txBody>
      </p:sp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716103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175"/>
            <a:ext cx="133985" cy="1416050"/>
          </a:xfrm>
          <a:custGeom>
            <a:avLst/>
            <a:gdLst/>
            <a:ahLst/>
            <a:cxnLst/>
            <a:rect l="l" t="t" r="r" b="b"/>
            <a:pathLst>
              <a:path w="133985" h="1416050">
                <a:moveTo>
                  <a:pt x="133832" y="0"/>
                </a:moveTo>
                <a:lnTo>
                  <a:pt x="0" y="0"/>
                </a:lnTo>
                <a:lnTo>
                  <a:pt x="0" y="1415541"/>
                </a:lnTo>
                <a:lnTo>
                  <a:pt x="133832" y="1415541"/>
                </a:lnTo>
                <a:lnTo>
                  <a:pt x="1338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418971"/>
            <a:ext cx="133985" cy="1825625"/>
          </a:xfrm>
          <a:custGeom>
            <a:avLst/>
            <a:gdLst/>
            <a:ahLst/>
            <a:cxnLst/>
            <a:rect l="l" t="t" r="r" b="b"/>
            <a:pathLst>
              <a:path w="133985" h="1825625">
                <a:moveTo>
                  <a:pt x="133832" y="0"/>
                </a:moveTo>
                <a:lnTo>
                  <a:pt x="0" y="0"/>
                </a:lnTo>
                <a:lnTo>
                  <a:pt x="0" y="1825625"/>
                </a:lnTo>
                <a:lnTo>
                  <a:pt x="133832" y="1825625"/>
                </a:lnTo>
                <a:lnTo>
                  <a:pt x="133832" y="0"/>
                </a:lnTo>
                <a:close/>
              </a:path>
            </a:pathLst>
          </a:custGeom>
          <a:solidFill>
            <a:srgbClr val="153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3244723"/>
            <a:ext cx="133985" cy="1802764"/>
          </a:xfrm>
          <a:custGeom>
            <a:avLst/>
            <a:gdLst/>
            <a:ahLst/>
            <a:cxnLst/>
            <a:rect l="l" t="t" r="r" b="b"/>
            <a:pathLst>
              <a:path w="133985" h="1802764">
                <a:moveTo>
                  <a:pt x="133832" y="0"/>
                </a:moveTo>
                <a:lnTo>
                  <a:pt x="0" y="0"/>
                </a:lnTo>
                <a:lnTo>
                  <a:pt x="0" y="1802764"/>
                </a:lnTo>
                <a:lnTo>
                  <a:pt x="133832" y="1802764"/>
                </a:lnTo>
                <a:lnTo>
                  <a:pt x="133832" y="0"/>
                </a:lnTo>
                <a:close/>
              </a:path>
            </a:pathLst>
          </a:custGeom>
          <a:solidFill>
            <a:srgbClr val="00D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5047560"/>
            <a:ext cx="133985" cy="1810385"/>
          </a:xfrm>
          <a:custGeom>
            <a:avLst/>
            <a:gdLst/>
            <a:ahLst/>
            <a:cxnLst/>
            <a:rect l="l" t="t" r="r" b="b"/>
            <a:pathLst>
              <a:path w="133985" h="1810384">
                <a:moveTo>
                  <a:pt x="133832" y="0"/>
                </a:moveTo>
                <a:lnTo>
                  <a:pt x="0" y="0"/>
                </a:lnTo>
                <a:lnTo>
                  <a:pt x="0" y="1810131"/>
                </a:lnTo>
                <a:lnTo>
                  <a:pt x="133832" y="1810131"/>
                </a:lnTo>
                <a:lnTo>
                  <a:pt x="133832" y="0"/>
                </a:lnTo>
                <a:close/>
              </a:path>
            </a:pathLst>
          </a:custGeom>
          <a:solidFill>
            <a:srgbClr val="EFC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7375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393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4">
            <a:extLst>
              <a:ext uri="{FF2B5EF4-FFF2-40B4-BE49-F238E27FC236}">
                <a16:creationId xmlns:a16="http://schemas.microsoft.com/office/drawing/2014/main" id="{A342D371-E006-3794-DA3E-C84E7CFCE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40460">
            <a:off x="-2319264" y="4271720"/>
            <a:ext cx="4638530" cy="5201589"/>
          </a:xfrm>
          <a:prstGeom prst="rect">
            <a:avLst/>
          </a:prstGeom>
        </p:spPr>
      </p:pic>
      <p:pic>
        <p:nvPicPr>
          <p:cNvPr id="3" name="Gráfico 13">
            <a:extLst>
              <a:ext uri="{FF2B5EF4-FFF2-40B4-BE49-F238E27FC236}">
                <a16:creationId xmlns:a16="http://schemas.microsoft.com/office/drawing/2014/main" id="{B7EA3CFE-5F09-317C-8A33-B460FE714C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87138" y="5138964"/>
            <a:ext cx="1609725" cy="1733550"/>
          </a:xfrm>
          <a:prstGeom prst="rect">
            <a:avLst/>
          </a:prstGeom>
        </p:spPr>
      </p:pic>
      <p:pic>
        <p:nvPicPr>
          <p:cNvPr id="4" name="Gráfico 15">
            <a:extLst>
              <a:ext uri="{FF2B5EF4-FFF2-40B4-BE49-F238E27FC236}">
                <a16:creationId xmlns:a16="http://schemas.microsoft.com/office/drawing/2014/main" id="{40483960-9D29-552C-2F38-97C2ABA397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15774" y="-38092"/>
            <a:ext cx="552450" cy="1657350"/>
          </a:xfrm>
          <a:prstGeom prst="rect">
            <a:avLst/>
          </a:prstGeom>
        </p:spPr>
      </p:pic>
      <p:pic>
        <p:nvPicPr>
          <p:cNvPr id="5" name="Gráfico 12">
            <a:extLst>
              <a:ext uri="{FF2B5EF4-FFF2-40B4-BE49-F238E27FC236}">
                <a16:creationId xmlns:a16="http://schemas.microsoft.com/office/drawing/2014/main" id="{EBB5E3D8-859E-590F-B0AE-EE82DFB734F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66750" y="-608118"/>
            <a:ext cx="13335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61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19" y="6461266"/>
            <a:ext cx="2139737" cy="20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29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1/4 imagem">
  <p:cSld name="1_Lâmina 1/4 imagem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3EFF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2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3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CF00"/>
              </a:buClr>
              <a:buSzPts val="2800"/>
              <a:buFont typeface="Courier New"/>
              <a:buChar char="o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CF00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CF00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CF00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CF00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061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Fi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9843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259CE-B13E-43C1-AF6F-9B132D17F98B}" type="datetimeFigureOut">
              <a:rPr lang="pt-BR" smtClean="0"/>
              <a:t>20/03/2025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0F6BB-5E52-423C-AA0B-5E54109ED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5294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6225510"/>
            <a:ext cx="12191999" cy="63249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6419" y="6461273"/>
            <a:ext cx="2139939" cy="2031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51560" y="0"/>
            <a:ext cx="1040439" cy="110091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0583" y="1435355"/>
            <a:ext cx="3987202" cy="3979333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4376026" y="1964701"/>
            <a:ext cx="1215813" cy="599017"/>
          </a:xfrm>
          <a:custGeom>
            <a:avLst/>
            <a:gdLst/>
            <a:ahLst/>
            <a:cxnLst/>
            <a:rect l="l" t="t" r="r" b="b"/>
            <a:pathLst>
              <a:path w="1823720" h="898525">
                <a:moveTo>
                  <a:pt x="1809900" y="58858"/>
                </a:moveTo>
                <a:lnTo>
                  <a:pt x="1649014" y="126873"/>
                </a:lnTo>
                <a:lnTo>
                  <a:pt x="1651939" y="122151"/>
                </a:lnTo>
                <a:lnTo>
                  <a:pt x="1650927" y="118037"/>
                </a:lnTo>
                <a:lnTo>
                  <a:pt x="1664619" y="106538"/>
                </a:lnTo>
                <a:lnTo>
                  <a:pt x="1708270" y="69629"/>
                </a:lnTo>
                <a:lnTo>
                  <a:pt x="1678514" y="73984"/>
                </a:lnTo>
                <a:lnTo>
                  <a:pt x="1648818" y="78026"/>
                </a:lnTo>
                <a:lnTo>
                  <a:pt x="1619138" y="81561"/>
                </a:lnTo>
                <a:lnTo>
                  <a:pt x="1589431" y="84395"/>
                </a:lnTo>
                <a:lnTo>
                  <a:pt x="1549255" y="87247"/>
                </a:lnTo>
                <a:lnTo>
                  <a:pt x="1428660" y="93102"/>
                </a:lnTo>
                <a:lnTo>
                  <a:pt x="1421310" y="92534"/>
                </a:lnTo>
                <a:lnTo>
                  <a:pt x="1414945" y="89339"/>
                </a:lnTo>
                <a:lnTo>
                  <a:pt x="1410256" y="84014"/>
                </a:lnTo>
                <a:lnTo>
                  <a:pt x="1407932" y="77054"/>
                </a:lnTo>
                <a:lnTo>
                  <a:pt x="1408426" y="69735"/>
                </a:lnTo>
                <a:lnTo>
                  <a:pt x="1542573" y="32776"/>
                </a:lnTo>
                <a:lnTo>
                  <a:pt x="1582329" y="25882"/>
                </a:lnTo>
                <a:lnTo>
                  <a:pt x="1621905" y="20125"/>
                </a:lnTo>
                <a:lnTo>
                  <a:pt x="1701265" y="9829"/>
                </a:lnTo>
                <a:lnTo>
                  <a:pt x="1749773" y="2910"/>
                </a:lnTo>
                <a:lnTo>
                  <a:pt x="1766178" y="1011"/>
                </a:lnTo>
                <a:lnTo>
                  <a:pt x="1784305" y="0"/>
                </a:lnTo>
                <a:lnTo>
                  <a:pt x="1798357" y="1402"/>
                </a:lnTo>
                <a:lnTo>
                  <a:pt x="1822686" y="31299"/>
                </a:lnTo>
                <a:lnTo>
                  <a:pt x="1823293" y="44379"/>
                </a:lnTo>
                <a:lnTo>
                  <a:pt x="1813643" y="55020"/>
                </a:lnTo>
                <a:lnTo>
                  <a:pt x="1810480" y="58309"/>
                </a:lnTo>
                <a:lnTo>
                  <a:pt x="1809900" y="58858"/>
                </a:lnTo>
                <a:close/>
              </a:path>
              <a:path w="1823720" h="898525">
                <a:moveTo>
                  <a:pt x="5993" y="897748"/>
                </a:moveTo>
                <a:lnTo>
                  <a:pt x="4060" y="897540"/>
                </a:lnTo>
                <a:lnTo>
                  <a:pt x="3050" y="896121"/>
                </a:lnTo>
                <a:lnTo>
                  <a:pt x="282" y="896175"/>
                </a:lnTo>
                <a:lnTo>
                  <a:pt x="18792" y="858366"/>
                </a:lnTo>
                <a:lnTo>
                  <a:pt x="80896" y="809488"/>
                </a:lnTo>
                <a:lnTo>
                  <a:pt x="127170" y="775982"/>
                </a:lnTo>
                <a:lnTo>
                  <a:pt x="171484" y="746805"/>
                </a:lnTo>
                <a:lnTo>
                  <a:pt x="216605" y="718693"/>
                </a:lnTo>
                <a:lnTo>
                  <a:pt x="263939" y="690266"/>
                </a:lnTo>
                <a:lnTo>
                  <a:pt x="396561" y="611850"/>
                </a:lnTo>
                <a:lnTo>
                  <a:pt x="483426" y="562000"/>
                </a:lnTo>
                <a:lnTo>
                  <a:pt x="570945" y="513651"/>
                </a:lnTo>
                <a:lnTo>
                  <a:pt x="659168" y="466928"/>
                </a:lnTo>
                <a:lnTo>
                  <a:pt x="748145" y="421959"/>
                </a:lnTo>
                <a:lnTo>
                  <a:pt x="792932" y="400171"/>
                </a:lnTo>
                <a:lnTo>
                  <a:pt x="837925" y="378868"/>
                </a:lnTo>
                <a:lnTo>
                  <a:pt x="883132" y="358067"/>
                </a:lnTo>
                <a:lnTo>
                  <a:pt x="928558" y="337783"/>
                </a:lnTo>
                <a:lnTo>
                  <a:pt x="974210" y="318031"/>
                </a:lnTo>
                <a:lnTo>
                  <a:pt x="1060359" y="282348"/>
                </a:lnTo>
                <a:lnTo>
                  <a:pt x="1103705" y="265234"/>
                </a:lnTo>
                <a:lnTo>
                  <a:pt x="1147282" y="248707"/>
                </a:lnTo>
                <a:lnTo>
                  <a:pt x="1191126" y="232841"/>
                </a:lnTo>
                <a:lnTo>
                  <a:pt x="1235276" y="217712"/>
                </a:lnTo>
                <a:lnTo>
                  <a:pt x="1284944" y="201618"/>
                </a:lnTo>
                <a:lnTo>
                  <a:pt x="1334901" y="186408"/>
                </a:lnTo>
                <a:lnTo>
                  <a:pt x="1385141" y="172036"/>
                </a:lnTo>
                <a:lnTo>
                  <a:pt x="1435654" y="158453"/>
                </a:lnTo>
                <a:lnTo>
                  <a:pt x="1486433" y="145614"/>
                </a:lnTo>
                <a:lnTo>
                  <a:pt x="1537471" y="133470"/>
                </a:lnTo>
                <a:lnTo>
                  <a:pt x="1557536" y="128973"/>
                </a:lnTo>
                <a:lnTo>
                  <a:pt x="1046289" y="345105"/>
                </a:lnTo>
                <a:lnTo>
                  <a:pt x="995544" y="367042"/>
                </a:lnTo>
                <a:lnTo>
                  <a:pt x="905834" y="407637"/>
                </a:lnTo>
                <a:lnTo>
                  <a:pt x="816827" y="449919"/>
                </a:lnTo>
                <a:lnTo>
                  <a:pt x="728434" y="493908"/>
                </a:lnTo>
                <a:lnTo>
                  <a:pt x="642076" y="538834"/>
                </a:lnTo>
                <a:lnTo>
                  <a:pt x="554049" y="586620"/>
                </a:lnTo>
                <a:lnTo>
                  <a:pt x="467883" y="635384"/>
                </a:lnTo>
                <a:lnTo>
                  <a:pt x="382434" y="685702"/>
                </a:lnTo>
                <a:lnTo>
                  <a:pt x="118963" y="845273"/>
                </a:lnTo>
                <a:lnTo>
                  <a:pt x="8651" y="891908"/>
                </a:lnTo>
                <a:lnTo>
                  <a:pt x="8550" y="892155"/>
                </a:lnTo>
                <a:lnTo>
                  <a:pt x="8597" y="892751"/>
                </a:lnTo>
                <a:lnTo>
                  <a:pt x="114478" y="847989"/>
                </a:lnTo>
                <a:lnTo>
                  <a:pt x="101024" y="856138"/>
                </a:lnTo>
                <a:lnTo>
                  <a:pt x="8784" y="895133"/>
                </a:lnTo>
                <a:lnTo>
                  <a:pt x="8657" y="895802"/>
                </a:lnTo>
                <a:lnTo>
                  <a:pt x="8282" y="896370"/>
                </a:lnTo>
                <a:lnTo>
                  <a:pt x="7485" y="896912"/>
                </a:lnTo>
                <a:lnTo>
                  <a:pt x="5993" y="897748"/>
                </a:lnTo>
                <a:close/>
              </a:path>
              <a:path w="1823720" h="898525">
                <a:moveTo>
                  <a:pt x="1636196" y="130398"/>
                </a:moveTo>
                <a:lnTo>
                  <a:pt x="1594214" y="142632"/>
                </a:lnTo>
                <a:lnTo>
                  <a:pt x="1544425" y="158007"/>
                </a:lnTo>
                <a:lnTo>
                  <a:pt x="1494967" y="174074"/>
                </a:lnTo>
                <a:lnTo>
                  <a:pt x="1445802" y="190765"/>
                </a:lnTo>
                <a:lnTo>
                  <a:pt x="1396891" y="208011"/>
                </a:lnTo>
                <a:lnTo>
                  <a:pt x="1299679" y="243899"/>
                </a:lnTo>
                <a:lnTo>
                  <a:pt x="1148425" y="302928"/>
                </a:lnTo>
                <a:lnTo>
                  <a:pt x="1046289" y="345105"/>
                </a:lnTo>
                <a:lnTo>
                  <a:pt x="1557536" y="128973"/>
                </a:lnTo>
                <a:lnTo>
                  <a:pt x="1588758" y="121976"/>
                </a:lnTo>
                <a:lnTo>
                  <a:pt x="1640288" y="111082"/>
                </a:lnTo>
                <a:lnTo>
                  <a:pt x="1644931" y="109940"/>
                </a:lnTo>
                <a:lnTo>
                  <a:pt x="1649654" y="112865"/>
                </a:lnTo>
                <a:lnTo>
                  <a:pt x="1650927" y="118037"/>
                </a:lnTo>
                <a:lnTo>
                  <a:pt x="1636196" y="130398"/>
                </a:lnTo>
                <a:close/>
              </a:path>
              <a:path w="1823720" h="898525">
                <a:moveTo>
                  <a:pt x="1545646" y="280891"/>
                </a:moveTo>
                <a:lnTo>
                  <a:pt x="1480522" y="308422"/>
                </a:lnTo>
                <a:lnTo>
                  <a:pt x="1476180" y="308822"/>
                </a:lnTo>
                <a:lnTo>
                  <a:pt x="1475895" y="301356"/>
                </a:lnTo>
                <a:lnTo>
                  <a:pt x="1475735" y="298553"/>
                </a:lnTo>
                <a:lnTo>
                  <a:pt x="1504456" y="255106"/>
                </a:lnTo>
                <a:lnTo>
                  <a:pt x="1532094" y="222996"/>
                </a:lnTo>
                <a:lnTo>
                  <a:pt x="1563658" y="191255"/>
                </a:lnTo>
                <a:lnTo>
                  <a:pt x="1636196" y="130398"/>
                </a:lnTo>
                <a:lnTo>
                  <a:pt x="1649014" y="126873"/>
                </a:lnTo>
                <a:lnTo>
                  <a:pt x="1809900" y="58858"/>
                </a:lnTo>
                <a:lnTo>
                  <a:pt x="1754295" y="105881"/>
                </a:lnTo>
                <a:lnTo>
                  <a:pt x="1596422" y="230923"/>
                </a:lnTo>
                <a:lnTo>
                  <a:pt x="1591015" y="236284"/>
                </a:lnTo>
                <a:lnTo>
                  <a:pt x="1581052" y="246648"/>
                </a:lnTo>
                <a:lnTo>
                  <a:pt x="1567684" y="260142"/>
                </a:lnTo>
                <a:lnTo>
                  <a:pt x="1545646" y="280891"/>
                </a:lnTo>
                <a:close/>
              </a:path>
              <a:path w="1823720" h="898525">
                <a:moveTo>
                  <a:pt x="114478" y="847989"/>
                </a:moveTo>
                <a:lnTo>
                  <a:pt x="8597" y="892751"/>
                </a:lnTo>
                <a:lnTo>
                  <a:pt x="8651" y="891908"/>
                </a:lnTo>
                <a:lnTo>
                  <a:pt x="118963" y="845273"/>
                </a:lnTo>
                <a:lnTo>
                  <a:pt x="114478" y="847989"/>
                </a:lnTo>
                <a:close/>
              </a:path>
              <a:path w="1823720" h="898525">
                <a:moveTo>
                  <a:pt x="220" y="896702"/>
                </a:moveTo>
                <a:lnTo>
                  <a:pt x="0" y="896181"/>
                </a:lnTo>
                <a:lnTo>
                  <a:pt x="282" y="896175"/>
                </a:lnTo>
                <a:lnTo>
                  <a:pt x="220" y="896702"/>
                </a:lnTo>
                <a:close/>
              </a:path>
              <a:path w="1823720" h="898525">
                <a:moveTo>
                  <a:pt x="41889" y="890538"/>
                </a:moveTo>
                <a:lnTo>
                  <a:pt x="31925" y="894577"/>
                </a:lnTo>
                <a:lnTo>
                  <a:pt x="24398" y="897144"/>
                </a:lnTo>
                <a:lnTo>
                  <a:pt x="19039" y="897564"/>
                </a:lnTo>
                <a:lnTo>
                  <a:pt x="10803" y="897970"/>
                </a:lnTo>
                <a:lnTo>
                  <a:pt x="9372" y="896524"/>
                </a:lnTo>
                <a:lnTo>
                  <a:pt x="8784" y="895133"/>
                </a:lnTo>
                <a:lnTo>
                  <a:pt x="101024" y="856138"/>
                </a:lnTo>
                <a:lnTo>
                  <a:pt x="60663" y="880582"/>
                </a:lnTo>
                <a:lnTo>
                  <a:pt x="57503" y="882437"/>
                </a:lnTo>
                <a:lnTo>
                  <a:pt x="50830" y="886123"/>
                </a:lnTo>
                <a:lnTo>
                  <a:pt x="41889" y="890538"/>
                </a:lnTo>
                <a:close/>
              </a:path>
              <a:path w="1823720" h="898525">
                <a:moveTo>
                  <a:pt x="1500992" y="316583"/>
                </a:moveTo>
                <a:lnTo>
                  <a:pt x="1480814" y="321118"/>
                </a:lnTo>
                <a:lnTo>
                  <a:pt x="1469903" y="318832"/>
                </a:lnTo>
                <a:lnTo>
                  <a:pt x="1468563" y="313539"/>
                </a:lnTo>
                <a:lnTo>
                  <a:pt x="1477097" y="309050"/>
                </a:lnTo>
                <a:lnTo>
                  <a:pt x="1477445" y="308903"/>
                </a:lnTo>
                <a:lnTo>
                  <a:pt x="1478040" y="308856"/>
                </a:lnTo>
                <a:lnTo>
                  <a:pt x="1480522" y="308422"/>
                </a:lnTo>
                <a:lnTo>
                  <a:pt x="1545646" y="280891"/>
                </a:lnTo>
                <a:lnTo>
                  <a:pt x="1524616" y="300316"/>
                </a:lnTo>
                <a:lnTo>
                  <a:pt x="1512105" y="310389"/>
                </a:lnTo>
                <a:lnTo>
                  <a:pt x="1500992" y="316583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5867488" y="1517440"/>
            <a:ext cx="4969087" cy="768350"/>
          </a:xfrm>
          <a:custGeom>
            <a:avLst/>
            <a:gdLst/>
            <a:ahLst/>
            <a:cxnLst/>
            <a:rect l="l" t="t" r="r" b="b"/>
            <a:pathLst>
              <a:path w="7453630" h="1152525">
                <a:moveTo>
                  <a:pt x="6998033" y="1152165"/>
                </a:moveTo>
                <a:lnTo>
                  <a:pt x="455449" y="1152165"/>
                </a:lnTo>
                <a:lnTo>
                  <a:pt x="409738" y="1148793"/>
                </a:lnTo>
                <a:lnTo>
                  <a:pt x="364579" y="1140956"/>
                </a:lnTo>
                <a:lnTo>
                  <a:pt x="320405" y="1128731"/>
                </a:lnTo>
                <a:lnTo>
                  <a:pt x="277641" y="1112228"/>
                </a:lnTo>
                <a:lnTo>
                  <a:pt x="236701" y="1091621"/>
                </a:lnTo>
                <a:lnTo>
                  <a:pt x="197977" y="1067106"/>
                </a:lnTo>
                <a:lnTo>
                  <a:pt x="161844" y="1038907"/>
                </a:lnTo>
                <a:lnTo>
                  <a:pt x="128648" y="1007302"/>
                </a:lnTo>
                <a:lnTo>
                  <a:pt x="98711" y="972595"/>
                </a:lnTo>
                <a:lnTo>
                  <a:pt x="72319" y="935122"/>
                </a:lnTo>
                <a:lnTo>
                  <a:pt x="49728" y="895235"/>
                </a:lnTo>
                <a:lnTo>
                  <a:pt x="31154" y="853339"/>
                </a:lnTo>
                <a:lnTo>
                  <a:pt x="16777" y="809815"/>
                </a:lnTo>
                <a:lnTo>
                  <a:pt x="6734" y="765098"/>
                </a:lnTo>
                <a:lnTo>
                  <a:pt x="1124" y="719605"/>
                </a:lnTo>
                <a:lnTo>
                  <a:pt x="0" y="696715"/>
                </a:lnTo>
                <a:lnTo>
                  <a:pt x="0" y="455590"/>
                </a:lnTo>
                <a:lnTo>
                  <a:pt x="3371" y="409881"/>
                </a:lnTo>
                <a:lnTo>
                  <a:pt x="11208" y="364717"/>
                </a:lnTo>
                <a:lnTo>
                  <a:pt x="23433" y="320541"/>
                </a:lnTo>
                <a:lnTo>
                  <a:pt x="39929" y="277783"/>
                </a:lnTo>
                <a:lnTo>
                  <a:pt x="60537" y="236842"/>
                </a:lnTo>
                <a:lnTo>
                  <a:pt x="85059" y="198117"/>
                </a:lnTo>
                <a:lnTo>
                  <a:pt x="113258" y="161983"/>
                </a:lnTo>
                <a:lnTo>
                  <a:pt x="144863" y="128788"/>
                </a:lnTo>
                <a:lnTo>
                  <a:pt x="179570" y="98848"/>
                </a:lnTo>
                <a:lnTo>
                  <a:pt x="217044" y="72463"/>
                </a:lnTo>
                <a:lnTo>
                  <a:pt x="256924" y="49863"/>
                </a:lnTo>
                <a:lnTo>
                  <a:pt x="298827" y="31288"/>
                </a:lnTo>
                <a:lnTo>
                  <a:pt x="342349" y="16915"/>
                </a:lnTo>
                <a:lnTo>
                  <a:pt x="387070" y="6876"/>
                </a:lnTo>
                <a:lnTo>
                  <a:pt x="432560" y="1264"/>
                </a:lnTo>
                <a:lnTo>
                  <a:pt x="466915" y="0"/>
                </a:lnTo>
                <a:lnTo>
                  <a:pt x="6998033" y="140"/>
                </a:lnTo>
                <a:lnTo>
                  <a:pt x="7043742" y="3511"/>
                </a:lnTo>
                <a:lnTo>
                  <a:pt x="7088906" y="11348"/>
                </a:lnTo>
                <a:lnTo>
                  <a:pt x="7133075" y="23571"/>
                </a:lnTo>
                <a:lnTo>
                  <a:pt x="7175840" y="40063"/>
                </a:lnTo>
                <a:lnTo>
                  <a:pt x="7216781" y="60677"/>
                </a:lnTo>
                <a:lnTo>
                  <a:pt x="7255506" y="85199"/>
                </a:lnTo>
                <a:lnTo>
                  <a:pt x="7291640" y="113397"/>
                </a:lnTo>
                <a:lnTo>
                  <a:pt x="7324835" y="145002"/>
                </a:lnTo>
                <a:lnTo>
                  <a:pt x="7354775" y="179709"/>
                </a:lnTo>
                <a:lnTo>
                  <a:pt x="7381160" y="217183"/>
                </a:lnTo>
                <a:lnTo>
                  <a:pt x="7403753" y="257069"/>
                </a:lnTo>
                <a:lnTo>
                  <a:pt x="7422322" y="298966"/>
                </a:lnTo>
                <a:lnTo>
                  <a:pt x="7436708" y="342490"/>
                </a:lnTo>
                <a:lnTo>
                  <a:pt x="7446747" y="387207"/>
                </a:lnTo>
                <a:lnTo>
                  <a:pt x="7452359" y="432699"/>
                </a:lnTo>
                <a:lnTo>
                  <a:pt x="7453483" y="696715"/>
                </a:lnTo>
                <a:lnTo>
                  <a:pt x="7452359" y="719605"/>
                </a:lnTo>
                <a:lnTo>
                  <a:pt x="7446747" y="765098"/>
                </a:lnTo>
                <a:lnTo>
                  <a:pt x="7436708" y="809815"/>
                </a:lnTo>
                <a:lnTo>
                  <a:pt x="7422329" y="853337"/>
                </a:lnTo>
                <a:lnTo>
                  <a:pt x="7403760" y="895235"/>
                </a:lnTo>
                <a:lnTo>
                  <a:pt x="7381160" y="935122"/>
                </a:lnTo>
                <a:lnTo>
                  <a:pt x="7354775" y="972595"/>
                </a:lnTo>
                <a:lnTo>
                  <a:pt x="7324835" y="1007302"/>
                </a:lnTo>
                <a:lnTo>
                  <a:pt x="7291640" y="1038907"/>
                </a:lnTo>
                <a:lnTo>
                  <a:pt x="7255506" y="1067106"/>
                </a:lnTo>
                <a:lnTo>
                  <a:pt x="7216781" y="1091628"/>
                </a:lnTo>
                <a:lnTo>
                  <a:pt x="7175840" y="1112241"/>
                </a:lnTo>
                <a:lnTo>
                  <a:pt x="7133075" y="1128731"/>
                </a:lnTo>
                <a:lnTo>
                  <a:pt x="7088906" y="1140956"/>
                </a:lnTo>
                <a:lnTo>
                  <a:pt x="7043742" y="1148793"/>
                </a:lnTo>
                <a:lnTo>
                  <a:pt x="6998033" y="1152165"/>
                </a:lnTo>
                <a:close/>
              </a:path>
            </a:pathLst>
          </a:custGeom>
          <a:solidFill>
            <a:srgbClr val="D9D9D9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67" b="1" i="0">
                <a:solidFill>
                  <a:srgbClr val="293DF9"/>
                </a:solidFill>
                <a:latin typeface="Old Standard TT"/>
                <a:cs typeface="Old Standard T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2652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136B438-876F-4751-7E8C-E90A1F6FF9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3DD27C-1B6D-E72C-E6D4-588D16167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494993" y="1847419"/>
            <a:ext cx="8344764" cy="2620238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l">
              <a:defRPr sz="6000" b="1" spc="0" baseline="0">
                <a:solidFill>
                  <a:srgbClr val="03CF00"/>
                </a:solidFill>
              </a:defRPr>
            </a:lvl1pPr>
          </a:lstStyle>
          <a:p>
            <a:r>
              <a:rPr lang="pt-BR"/>
              <a:t>Título Principal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906300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Pessoa</a:t>
            </a:r>
          </a:p>
        </p:txBody>
      </p:sp>
      <p:cxnSp>
        <p:nvCxnSpPr>
          <p:cNvPr id="7" name="Conector reto 6"/>
          <p:cNvCxnSpPr>
            <a:stCxn id="9" idx="1"/>
          </p:cNvCxnSpPr>
          <p:nvPr userDrawn="1"/>
        </p:nvCxnSpPr>
        <p:spPr>
          <a:xfrm flipH="1">
            <a:off x="1276350" y="5486400"/>
            <a:ext cx="504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 userDrawn="1"/>
        </p:nvCxnSpPr>
        <p:spPr>
          <a:xfrm>
            <a:off x="1276350" y="5991225"/>
            <a:ext cx="9639301" cy="0"/>
          </a:xfrm>
          <a:prstGeom prst="line">
            <a:avLst/>
          </a:prstGeom>
          <a:ln cap="rnd">
            <a:solidFill>
              <a:srgbClr val="03C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03341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Pessoa</a:t>
            </a: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020179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3A9C2822-638D-21B3-CB65-F9E54C3C6BC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2450" y="295275"/>
            <a:ext cx="104933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600" b="1">
                <a:solidFill>
                  <a:srgbClr val="183EFF"/>
                </a:solidFill>
                <a:latin typeface="Roboto" panose="02000000000000000000" pitchFamily="2" charset="0"/>
              </a:rPr>
              <a:t>“</a:t>
            </a:r>
          </a:p>
        </p:txBody>
      </p:sp>
      <p:sp>
        <p:nvSpPr>
          <p:cNvPr id="3" name="CaixaDeTexto 6">
            <a:extLst>
              <a:ext uri="{FF2B5EF4-FFF2-40B4-BE49-F238E27FC236}">
                <a16:creationId xmlns:a16="http://schemas.microsoft.com/office/drawing/2014/main" id="{AD33B21E-7125-6B25-68D7-45B276BD8A08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0800000">
            <a:off x="10591800" y="3201988"/>
            <a:ext cx="1049338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600" b="1">
                <a:solidFill>
                  <a:srgbClr val="595959"/>
                </a:solidFill>
                <a:latin typeface="Roboto" panose="02000000000000000000" pitchFamily="2" charset="0"/>
              </a:rPr>
              <a:t>“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973587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681559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5237748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CC7624-8FD6-2D50-7C98-A23CCFB6C8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975" y="1085850"/>
            <a:ext cx="5359078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567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924050"/>
            <a:ext cx="3886200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1924050"/>
            <a:ext cx="6096000" cy="36480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3910474"/>
            <a:ext cx="3886200" cy="1661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228490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767446"/>
            <a:ext cx="3886200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4558021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33011" y="3767446"/>
            <a:ext cx="3886200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33011" y="4558020"/>
            <a:ext cx="3886200" cy="895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516188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143556"/>
            <a:ext cx="3886200" cy="413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9"/>
          </p:nvPr>
        </p:nvSpPr>
        <p:spPr>
          <a:xfrm>
            <a:off x="1190624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933010" y="3143556"/>
            <a:ext cx="3886200" cy="414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933010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6" name="Espaço Reservado para Imagem 3"/>
          <p:cNvSpPr>
            <a:spLocks noGrp="1"/>
          </p:cNvSpPr>
          <p:nvPr>
            <p:ph type="pic" sz="quarter" idx="22"/>
          </p:nvPr>
        </p:nvSpPr>
        <p:spPr>
          <a:xfrm>
            <a:off x="6933010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58147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0124" y="2457451"/>
            <a:ext cx="3886200" cy="112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000124" y="3857625"/>
            <a:ext cx="3886200" cy="1307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5723336" y="1085850"/>
            <a:ext cx="5095875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52755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6070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2E83493-C7F4-C7B2-D2BD-755425FFEB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1CA0A4-F05B-5773-BC79-24B6F476C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957388" y="1085850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Texto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5723336" y="108585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5723336" y="161280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723336" y="484765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5723336" y="5374609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723336" y="359372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723336" y="412067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 hasCustomPrompt="1"/>
          </p:nvPr>
        </p:nvSpPr>
        <p:spPr>
          <a:xfrm>
            <a:off x="5723336" y="233978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5723336" y="2866740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42916082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53114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697647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46005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3567113" y="5667840"/>
            <a:ext cx="5057775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594530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8042F7E-415C-1C9E-840D-52A0033B7E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F607B2-00A9-937D-8269-29A3E21E02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843088" y="928688"/>
            <a:ext cx="2100262" cy="496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14387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39102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3139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654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654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88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88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519309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877460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30%</a:t>
            </a:r>
          </a:p>
        </p:txBody>
      </p:sp>
      <p:sp>
        <p:nvSpPr>
          <p:cNvPr id="32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7947425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8634261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90%</a:t>
            </a:r>
          </a:p>
        </p:txBody>
      </p:sp>
      <p:sp>
        <p:nvSpPr>
          <p:cNvPr id="36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4565888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252724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60%</a:t>
            </a:r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619375" y="5222209"/>
            <a:ext cx="6857999" cy="712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939697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9263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Fi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790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64517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CC7624-8FD6-2D50-7C98-A23CCFB6C8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975" y="1085850"/>
            <a:ext cx="5359078" cy="4812634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31663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6933011" y="1924050"/>
            <a:ext cx="3886200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1924050"/>
            <a:ext cx="6096000" cy="3648076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933011" y="3910474"/>
            <a:ext cx="3886200" cy="1661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55089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190624" y="3767446"/>
            <a:ext cx="3886200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190624" y="4558021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7"/>
          </p:nvPr>
        </p:nvSpPr>
        <p:spPr>
          <a:xfrm>
            <a:off x="6933011" y="3767446"/>
            <a:ext cx="3886200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/>
          </p:nvPr>
        </p:nvSpPr>
        <p:spPr>
          <a:xfrm>
            <a:off x="6933011" y="4558020"/>
            <a:ext cx="3886200" cy="895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233084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190624" y="3143556"/>
            <a:ext cx="3886200" cy="413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190624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9"/>
          </p:nvPr>
        </p:nvSpPr>
        <p:spPr>
          <a:xfrm>
            <a:off x="1190624" y="3767138"/>
            <a:ext cx="3886201" cy="123825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6933010" y="3143556"/>
            <a:ext cx="3886200" cy="414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6933010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Espaço Reservado para Imagem 3"/>
          <p:cNvSpPr>
            <a:spLocks noGrp="1"/>
          </p:cNvSpPr>
          <p:nvPr>
            <p:ph type="pic" sz="quarter" idx="22"/>
          </p:nvPr>
        </p:nvSpPr>
        <p:spPr>
          <a:xfrm>
            <a:off x="6933010" y="3767138"/>
            <a:ext cx="3886201" cy="123825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992999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image" Target="../media/image20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D042BC1F-CB3C-CC65-4A71-CE0130D46AA5}"/>
              </a:ext>
            </a:extLst>
          </p:cNvPr>
          <p:cNvSpPr/>
          <p:nvPr userDrawn="1"/>
        </p:nvSpPr>
        <p:spPr>
          <a:xfrm>
            <a:off x="1728788" y="0"/>
            <a:ext cx="1046321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027" name="Imagem 16">
            <a:extLst>
              <a:ext uri="{FF2B5EF4-FFF2-40B4-BE49-F238E27FC236}">
                <a16:creationId xmlns:a16="http://schemas.microsoft.com/office/drawing/2014/main" id="{0187BD89-1189-5A65-D9F5-EAA9638900B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Espaço Reservado para Título 1">
            <a:extLst>
              <a:ext uri="{FF2B5EF4-FFF2-40B4-BE49-F238E27FC236}">
                <a16:creationId xmlns:a16="http://schemas.microsoft.com/office/drawing/2014/main" id="{748487DB-8DD1-45F3-18A2-A564F0E40D6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24" r:id="rId12"/>
    <p:sldLayoutId id="2147483715" r:id="rId13"/>
    <p:sldLayoutId id="2147483716" r:id="rId14"/>
    <p:sldLayoutId id="2147483725" r:id="rId15"/>
    <p:sldLayoutId id="2147483717" r:id="rId16"/>
    <p:sldLayoutId id="2147483718" r:id="rId17"/>
    <p:sldLayoutId id="2147483727" r:id="rId18"/>
    <p:sldLayoutId id="2147483728" r:id="rId19"/>
    <p:sldLayoutId id="2147483730" r:id="rId20"/>
    <p:sldLayoutId id="2147483732" r:id="rId21"/>
    <p:sldLayoutId id="2147483733" r:id="rId22"/>
    <p:sldLayoutId id="2147483754" r:id="rId23"/>
    <p:sldLayoutId id="2147483755" r:id="rId24"/>
    <p:sldLayoutId id="2147483756" r:id="rId25"/>
    <p:sldLayoutId id="2147483757" r:id="rId26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83EFF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panose="00000500000000000000" pitchFamily="50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panose="00000500000000000000" pitchFamily="50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panose="00000500000000000000" pitchFamily="50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panose="00000500000000000000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panose="00000500000000000000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panose="00000500000000000000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panose="00000500000000000000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panose="00000500000000000000" pitchFamily="50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D042BC1F-CB3C-CC65-4A71-CE0130D46AA5}"/>
              </a:ext>
            </a:extLst>
          </p:cNvPr>
          <p:cNvSpPr/>
          <p:nvPr userDrawn="1"/>
        </p:nvSpPr>
        <p:spPr>
          <a:xfrm>
            <a:off x="1728788" y="0"/>
            <a:ext cx="1046321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851CBDE-93DB-CD9F-EE75-A4C07C9679E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65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C3555A-6B36-11F3-774F-D6A30396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5" name="Imagem 4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36E68389-619F-199A-23F4-F5AD755C7A4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20" y="3543300"/>
            <a:ext cx="4356588" cy="435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0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83E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A43CE6-1BF1-27AA-4FE2-2B6F19023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E1DDA9D-F363-511E-8701-C1871710FF1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pt-BR" smtClean="0"/>
              <a:pPr>
                <a:spcAft>
                  <a:spcPts val="600"/>
                </a:spcAft>
              </a:pPr>
              <a:t>1</a:t>
            </a:fld>
            <a:endParaRPr lang="pt-BR"/>
          </a:p>
        </p:txBody>
      </p:sp>
      <p:pic>
        <p:nvPicPr>
          <p:cNvPr id="7" name="Imagem 6" descr="Uma imagem contendo pessoa, homem, vestindo, segurando&#10;&#10;Descrição gerada automaticamente">
            <a:extLst>
              <a:ext uri="{FF2B5EF4-FFF2-40B4-BE49-F238E27FC236}">
                <a16:creationId xmlns:a16="http://schemas.microsoft.com/office/drawing/2014/main" id="{7B7EC6C5-0725-CAAA-90EC-B28D8599BC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" r="11770" b="22261"/>
          <a:stretch/>
        </p:blipFill>
        <p:spPr>
          <a:xfrm>
            <a:off x="11052" y="0"/>
            <a:ext cx="12209523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E9A09A3-7A52-10A8-B4F0-DCC9F179DD38}"/>
              </a:ext>
            </a:extLst>
          </p:cNvPr>
          <p:cNvSpPr/>
          <p:nvPr/>
        </p:nvSpPr>
        <p:spPr>
          <a:xfrm>
            <a:off x="7953375" y="5953125"/>
            <a:ext cx="4238625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grpSp>
        <p:nvGrpSpPr>
          <p:cNvPr id="9" name="Group 16">
            <a:extLst>
              <a:ext uri="{FF2B5EF4-FFF2-40B4-BE49-F238E27FC236}">
                <a16:creationId xmlns:a16="http://schemas.microsoft.com/office/drawing/2014/main" id="{FC95AAB8-AA3F-202B-EF8C-F47DDB729C31}"/>
              </a:ext>
            </a:extLst>
          </p:cNvPr>
          <p:cNvGrpSpPr/>
          <p:nvPr/>
        </p:nvGrpSpPr>
        <p:grpSpPr>
          <a:xfrm>
            <a:off x="-1949283" y="4629150"/>
            <a:ext cx="5231877" cy="5231877"/>
            <a:chOff x="-1949283" y="4629150"/>
            <a:chExt cx="12440666" cy="12440666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C84A7FE-A24F-AF79-ED87-578249A7C8DB}"/>
                </a:ext>
              </a:extLst>
            </p:cNvPr>
            <p:cNvSpPr/>
            <p:nvPr/>
          </p:nvSpPr>
          <p:spPr>
            <a:xfrm>
              <a:off x="-1949283" y="4629150"/>
              <a:ext cx="12440666" cy="12440666"/>
            </a:xfrm>
            <a:custGeom>
              <a:avLst/>
              <a:gdLst/>
              <a:ahLst/>
              <a:cxnLst/>
              <a:rect l="l" t="t" r="r" b="b"/>
              <a:pathLst>
                <a:path w="12440666" h="12440666">
                  <a:moveTo>
                    <a:pt x="0" y="6220333"/>
                  </a:moveTo>
                  <a:cubicBezTo>
                    <a:pt x="0" y="2784983"/>
                    <a:pt x="2784983" y="0"/>
                    <a:pt x="6220333" y="0"/>
                  </a:cubicBezTo>
                  <a:cubicBezTo>
                    <a:pt x="9655683" y="0"/>
                    <a:pt x="12440666" y="2784983"/>
                    <a:pt x="12440666" y="6220333"/>
                  </a:cubicBezTo>
                  <a:cubicBezTo>
                    <a:pt x="12440666" y="9655683"/>
                    <a:pt x="9655683" y="12440666"/>
                    <a:pt x="6220333" y="12440666"/>
                  </a:cubicBezTo>
                  <a:cubicBezTo>
                    <a:pt x="2784983" y="12440666"/>
                    <a:pt x="0" y="9655683"/>
                    <a:pt x="0" y="6220333"/>
                  </a:cubicBezTo>
                  <a:close/>
                  <a:moveTo>
                    <a:pt x="3110103" y="6220333"/>
                  </a:moveTo>
                  <a:cubicBezTo>
                    <a:pt x="3110103" y="7938008"/>
                    <a:pt x="4502531" y="9330436"/>
                    <a:pt x="6220206" y="9330436"/>
                  </a:cubicBezTo>
                  <a:cubicBezTo>
                    <a:pt x="7937881" y="9330436"/>
                    <a:pt x="9330436" y="7938008"/>
                    <a:pt x="9330436" y="6220333"/>
                  </a:cubicBezTo>
                  <a:cubicBezTo>
                    <a:pt x="9330436" y="4502658"/>
                    <a:pt x="7938008" y="3110103"/>
                    <a:pt x="6220333" y="3110103"/>
                  </a:cubicBezTo>
                  <a:cubicBezTo>
                    <a:pt x="4502658" y="3110103"/>
                    <a:pt x="3110103" y="4502658"/>
                    <a:pt x="3110103" y="6220333"/>
                  </a:cubicBezTo>
                  <a:close/>
                </a:path>
              </a:pathLst>
            </a:custGeom>
            <a:solidFill>
              <a:srgbClr val="FFD10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Retângulo Arredondado 18">
            <a:extLst>
              <a:ext uri="{FF2B5EF4-FFF2-40B4-BE49-F238E27FC236}">
                <a16:creationId xmlns:a16="http://schemas.microsoft.com/office/drawing/2014/main" id="{E1321333-ABC3-F9CB-F660-94CC1F4AA7F2}"/>
              </a:ext>
            </a:extLst>
          </p:cNvPr>
          <p:cNvSpPr/>
          <p:nvPr/>
        </p:nvSpPr>
        <p:spPr>
          <a:xfrm>
            <a:off x="756339" y="1009571"/>
            <a:ext cx="4110936" cy="1559957"/>
          </a:xfrm>
          <a:prstGeom prst="roundRect">
            <a:avLst>
              <a:gd name="adj" fmla="val 25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3F02342-F575-431A-26B5-C27BEB921225}"/>
              </a:ext>
            </a:extLst>
          </p:cNvPr>
          <p:cNvSpPr/>
          <p:nvPr/>
        </p:nvSpPr>
        <p:spPr>
          <a:xfrm>
            <a:off x="998955" y="1219960"/>
            <a:ext cx="3603189" cy="1066039"/>
          </a:xfrm>
          <a:custGeom>
            <a:avLst/>
            <a:gdLst/>
            <a:ahLst/>
            <a:cxnLst/>
            <a:rect l="l" t="t" r="r" b="b"/>
            <a:pathLst>
              <a:path w="14724273" h="4536865">
                <a:moveTo>
                  <a:pt x="0" y="0"/>
                </a:moveTo>
                <a:lnTo>
                  <a:pt x="14724273" y="0"/>
                </a:lnTo>
                <a:lnTo>
                  <a:pt x="14724273" y="4536865"/>
                </a:lnTo>
                <a:lnTo>
                  <a:pt x="0" y="45368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9"/>
            </a:stretch>
          </a:blipFill>
        </p:spPr>
        <p:txBody>
          <a:bodyPr/>
          <a:lstStyle>
            <a:defPPr>
              <a:defRPr lang="pt-BR"/>
            </a:defPPr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2057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743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pt-BR" sz="1200"/>
          </a:p>
        </p:txBody>
      </p:sp>
      <p:sp>
        <p:nvSpPr>
          <p:cNvPr id="15" name="Retângulo Arredondado 21">
            <a:extLst>
              <a:ext uri="{FF2B5EF4-FFF2-40B4-BE49-F238E27FC236}">
                <a16:creationId xmlns:a16="http://schemas.microsoft.com/office/drawing/2014/main" id="{3EC59102-7D30-6329-48E4-82E756CA3126}"/>
              </a:ext>
            </a:extLst>
          </p:cNvPr>
          <p:cNvSpPr/>
          <p:nvPr/>
        </p:nvSpPr>
        <p:spPr>
          <a:xfrm>
            <a:off x="756339" y="2819322"/>
            <a:ext cx="3339411" cy="1362154"/>
          </a:xfrm>
          <a:prstGeom prst="roundRect">
            <a:avLst>
              <a:gd name="adj" fmla="val 25858"/>
            </a:avLst>
          </a:prstGeom>
          <a:solidFill>
            <a:srgbClr val="183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D2067CA8-A26E-14A3-8305-6821898507EA}"/>
              </a:ext>
            </a:extLst>
          </p:cNvPr>
          <p:cNvSpPr txBox="1"/>
          <p:nvPr/>
        </p:nvSpPr>
        <p:spPr>
          <a:xfrm>
            <a:off x="1018005" y="3038233"/>
            <a:ext cx="2492894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60"/>
              </a:lnSpc>
            </a:pPr>
            <a:r>
              <a:rPr lang="en-US" sz="2000" b="1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MAIS ESPECIALISTAS MATO GROSSO</a:t>
            </a:r>
          </a:p>
          <a:p>
            <a:pPr>
              <a:lnSpc>
                <a:spcPts val="2160"/>
              </a:lnSpc>
            </a:pPr>
            <a:endParaRPr lang="en-US" sz="2000" b="1" dirty="0">
              <a:solidFill>
                <a:schemeClr val="bg1"/>
              </a:solidFill>
              <a:latin typeface="Montserrat Bold"/>
              <a:ea typeface="Montserrat Bold"/>
              <a:cs typeface="Montserrat Bold"/>
            </a:endParaRPr>
          </a:p>
          <a:p>
            <a:pPr>
              <a:lnSpc>
                <a:spcPts val="1512"/>
              </a:lnSpc>
            </a:pPr>
            <a:endParaRPr lang="en-US" sz="1400" dirty="0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7ADF21B-D6EB-60BE-6B9C-6667BB557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913" y="6138863"/>
            <a:ext cx="401002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88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DF8B9-5193-9C66-B062-694663EE0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C654CAAD-EB23-018E-7FB4-B0FBA357156F}"/>
              </a:ext>
            </a:extLst>
          </p:cNvPr>
          <p:cNvSpPr txBox="1">
            <a:spLocks/>
          </p:cNvSpPr>
          <p:nvPr/>
        </p:nvSpPr>
        <p:spPr>
          <a:xfrm>
            <a:off x="644420" y="320912"/>
            <a:ext cx="714248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pt-BR" sz="3200" b="1">
                <a:solidFill>
                  <a:srgbClr val="183EFF"/>
                </a:solidFill>
                <a:latin typeface="Montserrat ExtraBold"/>
                <a:ea typeface="+mn-ea"/>
                <a:cs typeface="+mn-cs"/>
              </a:rPr>
              <a:t>MAIS ACESSO A ESPECIALISTAS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A6EFEE0D-7F36-22C6-12B5-00DB08838BF8}"/>
              </a:ext>
            </a:extLst>
          </p:cNvPr>
          <p:cNvSpPr txBox="1"/>
          <p:nvPr/>
        </p:nvSpPr>
        <p:spPr>
          <a:xfrm>
            <a:off x="255450" y="1164377"/>
            <a:ext cx="11588852" cy="5186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6845">
              <a:lnSpc>
                <a:spcPct val="100000"/>
              </a:lnSpc>
              <a:spcBef>
                <a:spcPts val="2175"/>
              </a:spcBef>
            </a:pPr>
            <a:r>
              <a:rPr sz="2000" b="1" spc="-140">
                <a:solidFill>
                  <a:srgbClr val="183EFF"/>
                </a:solidFill>
                <a:latin typeface="Verdana"/>
                <a:cs typeface="Verdana"/>
              </a:rPr>
              <a:t>MAIS</a:t>
            </a:r>
            <a:r>
              <a:rPr sz="2000" b="1" spc="-75">
                <a:solidFill>
                  <a:srgbClr val="183EFF"/>
                </a:solidFill>
                <a:latin typeface="Verdana"/>
                <a:cs typeface="Verdana"/>
              </a:rPr>
              <a:t> CUIDADOS</a:t>
            </a:r>
            <a:r>
              <a:rPr sz="2000" b="1" spc="-85">
                <a:solidFill>
                  <a:srgbClr val="183EFF"/>
                </a:solidFill>
                <a:latin typeface="Verdana"/>
                <a:cs typeface="Verdana"/>
              </a:rPr>
              <a:t> </a:t>
            </a:r>
            <a:r>
              <a:rPr sz="2000" b="1" spc="-10">
                <a:solidFill>
                  <a:srgbClr val="183EFF"/>
                </a:solidFill>
                <a:latin typeface="Verdana"/>
                <a:cs typeface="Verdana"/>
              </a:rPr>
              <a:t>ESPECIALIZADOS</a:t>
            </a:r>
            <a:endParaRPr sz="2000">
              <a:solidFill>
                <a:srgbClr val="183EFF"/>
              </a:solidFill>
              <a:latin typeface="Verdana"/>
              <a:cs typeface="Verdana"/>
            </a:endParaRPr>
          </a:p>
          <a:p>
            <a:pPr marL="478155" marR="281305">
              <a:lnSpc>
                <a:spcPct val="100000"/>
              </a:lnSpc>
              <a:spcBef>
                <a:spcPts val="1405"/>
              </a:spcBef>
            </a:pPr>
            <a:r>
              <a:rPr b="1" spc="-80">
                <a:latin typeface="Verdana"/>
                <a:cs typeface="Verdana"/>
              </a:rPr>
              <a:t>Expandir</a:t>
            </a:r>
            <a:r>
              <a:rPr b="1" spc="-55">
                <a:latin typeface="Verdana"/>
                <a:cs typeface="Verdana"/>
              </a:rPr>
              <a:t> </a:t>
            </a:r>
            <a:r>
              <a:rPr b="1" spc="-80">
                <a:latin typeface="Verdana"/>
                <a:cs typeface="Verdana"/>
              </a:rPr>
              <a:t>e</a:t>
            </a:r>
            <a:r>
              <a:rPr b="1" spc="-65">
                <a:latin typeface="Verdana"/>
                <a:cs typeface="Verdana"/>
              </a:rPr>
              <a:t> </a:t>
            </a:r>
            <a:r>
              <a:rPr b="1" spc="-70">
                <a:latin typeface="Verdana"/>
                <a:cs typeface="Verdana"/>
              </a:rPr>
              <a:t>qualificar</a:t>
            </a:r>
            <a:r>
              <a:rPr b="1" spc="-50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o</a:t>
            </a:r>
            <a:r>
              <a:rPr spc="-120">
                <a:latin typeface="Verdana"/>
                <a:cs typeface="Verdana"/>
              </a:rPr>
              <a:t> </a:t>
            </a:r>
            <a:r>
              <a:rPr spc="-10">
                <a:latin typeface="Verdana"/>
                <a:cs typeface="Verdana"/>
              </a:rPr>
              <a:t>acesso</a:t>
            </a:r>
            <a:r>
              <a:rPr spc="-114">
                <a:latin typeface="Verdana"/>
                <a:cs typeface="Verdana"/>
              </a:rPr>
              <a:t> </a:t>
            </a:r>
            <a:r>
              <a:rPr spc="-25">
                <a:latin typeface="Verdana"/>
                <a:cs typeface="Verdana"/>
              </a:rPr>
              <a:t>a</a:t>
            </a:r>
            <a:r>
              <a:rPr spc="-114">
                <a:latin typeface="Verdana"/>
                <a:cs typeface="Verdana"/>
              </a:rPr>
              <a:t> </a:t>
            </a:r>
            <a:r>
              <a:rPr b="1" spc="-70">
                <a:latin typeface="Verdana"/>
                <a:cs typeface="Verdana"/>
              </a:rPr>
              <a:t>Consultas</a:t>
            </a:r>
            <a:r>
              <a:rPr b="1" spc="-60">
                <a:latin typeface="Verdana"/>
                <a:cs typeface="Verdana"/>
              </a:rPr>
              <a:t> </a:t>
            </a:r>
            <a:r>
              <a:rPr b="1" spc="-80">
                <a:latin typeface="Verdana"/>
                <a:cs typeface="Verdana"/>
              </a:rPr>
              <a:t>e</a:t>
            </a:r>
            <a:r>
              <a:rPr b="1" spc="-65">
                <a:latin typeface="Verdana"/>
                <a:cs typeface="Verdana"/>
              </a:rPr>
              <a:t> </a:t>
            </a:r>
            <a:r>
              <a:rPr b="1" spc="-100">
                <a:latin typeface="Verdana"/>
                <a:cs typeface="Verdana"/>
              </a:rPr>
              <a:t>Exames,</a:t>
            </a:r>
            <a:r>
              <a:rPr b="1" spc="-50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iniciando</a:t>
            </a:r>
            <a:r>
              <a:rPr spc="-90">
                <a:latin typeface="Verdana"/>
                <a:cs typeface="Verdana"/>
              </a:rPr>
              <a:t> </a:t>
            </a:r>
            <a:r>
              <a:rPr spc="80">
                <a:latin typeface="Verdana"/>
                <a:cs typeface="Verdana"/>
              </a:rPr>
              <a:t>em</a:t>
            </a:r>
            <a:r>
              <a:rPr spc="-105">
                <a:latin typeface="Verdana"/>
                <a:cs typeface="Verdana"/>
              </a:rPr>
              <a:t> </a:t>
            </a:r>
            <a:r>
              <a:rPr b="1" spc="-40">
                <a:latin typeface="Verdana"/>
                <a:cs typeface="Verdana"/>
              </a:rPr>
              <a:t>oncologia, </a:t>
            </a:r>
            <a:r>
              <a:rPr b="1" spc="-80">
                <a:latin typeface="Verdana"/>
                <a:cs typeface="Verdana"/>
              </a:rPr>
              <a:t>cardiologia,</a:t>
            </a:r>
            <a:r>
              <a:rPr b="1" spc="-100">
                <a:latin typeface="Verdana"/>
                <a:cs typeface="Verdana"/>
              </a:rPr>
              <a:t> </a:t>
            </a:r>
            <a:r>
              <a:rPr b="1" spc="-80">
                <a:latin typeface="Verdana"/>
                <a:cs typeface="Verdana"/>
              </a:rPr>
              <a:t>oftalmologia,</a:t>
            </a:r>
            <a:r>
              <a:rPr b="1" spc="-50">
                <a:latin typeface="Verdana"/>
                <a:cs typeface="Verdana"/>
              </a:rPr>
              <a:t> </a:t>
            </a:r>
            <a:r>
              <a:rPr b="1" spc="-70">
                <a:latin typeface="Verdana"/>
                <a:cs typeface="Verdana"/>
              </a:rPr>
              <a:t>ortopedia</a:t>
            </a:r>
            <a:r>
              <a:rPr b="1" spc="-75">
                <a:latin typeface="Verdana"/>
                <a:cs typeface="Verdana"/>
              </a:rPr>
              <a:t> </a:t>
            </a:r>
            <a:r>
              <a:rPr b="1" spc="-80">
                <a:latin typeface="Verdana"/>
                <a:cs typeface="Verdana"/>
              </a:rPr>
              <a:t>e</a:t>
            </a:r>
            <a:r>
              <a:rPr b="1" spc="-65">
                <a:latin typeface="Verdana"/>
                <a:cs typeface="Verdana"/>
              </a:rPr>
              <a:t> </a:t>
            </a:r>
            <a:r>
              <a:rPr b="1" spc="-10">
                <a:latin typeface="Verdana"/>
                <a:cs typeface="Verdana"/>
              </a:rPr>
              <a:t>otorrinolaringologia</a:t>
            </a:r>
            <a:endParaRPr>
              <a:latin typeface="Verdana"/>
              <a:cs typeface="Verdana"/>
            </a:endParaRPr>
          </a:p>
          <a:p>
            <a:pPr marL="478155">
              <a:lnSpc>
                <a:spcPct val="100000"/>
              </a:lnSpc>
              <a:spcBef>
                <a:spcPts val="1200"/>
              </a:spcBef>
            </a:pPr>
            <a:r>
              <a:rPr>
                <a:latin typeface="Verdana"/>
                <a:cs typeface="Verdana"/>
              </a:rPr>
              <a:t>Aporte</a:t>
            </a:r>
            <a:r>
              <a:rPr spc="-114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adicional</a:t>
            </a:r>
            <a:r>
              <a:rPr spc="-60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inicial</a:t>
            </a:r>
            <a:r>
              <a:rPr spc="-60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de</a:t>
            </a:r>
            <a:r>
              <a:rPr spc="-90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R$</a:t>
            </a:r>
            <a:r>
              <a:rPr spc="-80">
                <a:latin typeface="Verdana"/>
                <a:cs typeface="Verdana"/>
              </a:rPr>
              <a:t> </a:t>
            </a:r>
            <a:r>
              <a:rPr spc="-135">
                <a:latin typeface="Verdana"/>
                <a:cs typeface="Verdana"/>
              </a:rPr>
              <a:t>2,4</a:t>
            </a:r>
            <a:r>
              <a:rPr spc="-95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bilhões</a:t>
            </a:r>
            <a:r>
              <a:rPr spc="-95">
                <a:latin typeface="Verdana"/>
                <a:cs typeface="Verdana"/>
              </a:rPr>
              <a:t> </a:t>
            </a:r>
            <a:r>
              <a:rPr spc="80">
                <a:latin typeface="Verdana"/>
                <a:cs typeface="Verdana"/>
              </a:rPr>
              <a:t>em</a:t>
            </a:r>
            <a:r>
              <a:rPr spc="-90">
                <a:latin typeface="Verdana"/>
                <a:cs typeface="Verdana"/>
              </a:rPr>
              <a:t> </a:t>
            </a:r>
            <a:r>
              <a:rPr spc="-20">
                <a:latin typeface="Verdana"/>
                <a:cs typeface="Verdana"/>
              </a:rPr>
              <a:t>2025</a:t>
            </a:r>
            <a:endParaRPr>
              <a:latin typeface="Verdana"/>
              <a:cs typeface="Verdana"/>
            </a:endParaRPr>
          </a:p>
          <a:p>
            <a:pPr marL="156845">
              <a:lnSpc>
                <a:spcPct val="100000"/>
              </a:lnSpc>
              <a:spcBef>
                <a:spcPts val="5"/>
              </a:spcBef>
            </a:pPr>
            <a:endParaRPr lang="pt-BR" sz="2000" b="1" spc="-140">
              <a:solidFill>
                <a:srgbClr val="FFFFFF"/>
              </a:solidFill>
              <a:latin typeface="Verdana"/>
              <a:cs typeface="Verdana"/>
            </a:endParaRPr>
          </a:p>
          <a:p>
            <a:pPr marL="156845">
              <a:lnSpc>
                <a:spcPct val="100000"/>
              </a:lnSpc>
              <a:spcBef>
                <a:spcPts val="5"/>
              </a:spcBef>
            </a:pPr>
            <a:r>
              <a:rPr sz="2000" b="1" spc="-140">
                <a:solidFill>
                  <a:srgbClr val="183EFF"/>
                </a:solidFill>
                <a:latin typeface="Verdana"/>
                <a:cs typeface="Verdana"/>
              </a:rPr>
              <a:t>MAIS</a:t>
            </a:r>
            <a:r>
              <a:rPr sz="2000" b="1" spc="-65">
                <a:solidFill>
                  <a:srgbClr val="183EFF"/>
                </a:solidFill>
                <a:latin typeface="Verdana"/>
                <a:cs typeface="Verdana"/>
              </a:rPr>
              <a:t> </a:t>
            </a:r>
            <a:r>
              <a:rPr sz="2000" b="1" spc="-145">
                <a:solidFill>
                  <a:srgbClr val="183EFF"/>
                </a:solidFill>
                <a:latin typeface="Verdana"/>
                <a:cs typeface="Verdana"/>
              </a:rPr>
              <a:t>CIRURGIAS</a:t>
            </a:r>
            <a:r>
              <a:rPr sz="2000" b="1" spc="-105">
                <a:solidFill>
                  <a:srgbClr val="183EFF"/>
                </a:solidFill>
                <a:latin typeface="Verdana"/>
                <a:cs typeface="Verdana"/>
              </a:rPr>
              <a:t> </a:t>
            </a:r>
            <a:r>
              <a:rPr sz="2000" b="1" spc="-55">
                <a:solidFill>
                  <a:srgbClr val="183EFF"/>
                </a:solidFill>
                <a:latin typeface="Verdana"/>
                <a:cs typeface="Verdana"/>
              </a:rPr>
              <a:t>PRIORITÁRIAS</a:t>
            </a:r>
            <a:endParaRPr sz="2000">
              <a:solidFill>
                <a:srgbClr val="183EFF"/>
              </a:solidFill>
              <a:latin typeface="Verdana"/>
              <a:cs typeface="Verdana"/>
            </a:endParaRPr>
          </a:p>
          <a:p>
            <a:pPr marL="478155" marR="5080">
              <a:lnSpc>
                <a:spcPct val="100000"/>
              </a:lnSpc>
              <a:spcBef>
                <a:spcPts val="1670"/>
              </a:spcBef>
            </a:pPr>
            <a:r>
              <a:rPr b="1" spc="-80">
                <a:latin typeface="Verdana"/>
                <a:cs typeface="Verdana"/>
              </a:rPr>
              <a:t>Expandir</a:t>
            </a:r>
            <a:r>
              <a:rPr b="1" spc="-65">
                <a:latin typeface="Verdana"/>
                <a:cs typeface="Verdana"/>
              </a:rPr>
              <a:t> </a:t>
            </a:r>
            <a:r>
              <a:rPr b="1" spc="-80">
                <a:latin typeface="Verdana"/>
                <a:cs typeface="Verdana"/>
              </a:rPr>
              <a:t>e</a:t>
            </a:r>
            <a:r>
              <a:rPr b="1" spc="-70">
                <a:latin typeface="Verdana"/>
                <a:cs typeface="Verdana"/>
              </a:rPr>
              <a:t> </a:t>
            </a:r>
            <a:r>
              <a:rPr b="1" spc="-85">
                <a:latin typeface="Verdana"/>
                <a:cs typeface="Verdana"/>
              </a:rPr>
              <a:t>agilizar</a:t>
            </a:r>
            <a:r>
              <a:rPr b="1" spc="-70">
                <a:latin typeface="Verdana"/>
                <a:cs typeface="Verdana"/>
              </a:rPr>
              <a:t> </a:t>
            </a:r>
            <a:r>
              <a:rPr b="1" spc="-105">
                <a:latin typeface="Verdana"/>
                <a:cs typeface="Verdana"/>
              </a:rPr>
              <a:t>a</a:t>
            </a:r>
            <a:r>
              <a:rPr b="1" spc="-70">
                <a:latin typeface="Verdana"/>
                <a:cs typeface="Verdana"/>
              </a:rPr>
              <a:t> </a:t>
            </a:r>
            <a:r>
              <a:rPr b="1" spc="-85">
                <a:latin typeface="Verdana"/>
                <a:cs typeface="Verdana"/>
              </a:rPr>
              <a:t>realização</a:t>
            </a:r>
            <a:r>
              <a:rPr b="1" spc="-90">
                <a:latin typeface="Verdana"/>
                <a:cs typeface="Verdana"/>
              </a:rPr>
              <a:t> </a:t>
            </a:r>
            <a:r>
              <a:rPr b="1" spc="-50">
                <a:latin typeface="Verdana"/>
                <a:cs typeface="Verdana"/>
              </a:rPr>
              <a:t>de</a:t>
            </a:r>
            <a:r>
              <a:rPr b="1" spc="-55">
                <a:latin typeface="Verdana"/>
                <a:cs typeface="Verdana"/>
              </a:rPr>
              <a:t> </a:t>
            </a:r>
            <a:r>
              <a:rPr b="1" spc="-95">
                <a:latin typeface="Verdana"/>
                <a:cs typeface="Verdana"/>
              </a:rPr>
              <a:t>cirurgias,</a:t>
            </a:r>
            <a:r>
              <a:rPr b="1" spc="-114">
                <a:latin typeface="Verdana"/>
                <a:cs typeface="Verdana"/>
              </a:rPr>
              <a:t> </a:t>
            </a:r>
            <a:r>
              <a:rPr spc="85">
                <a:latin typeface="Verdana"/>
                <a:cs typeface="Verdana"/>
              </a:rPr>
              <a:t>com</a:t>
            </a:r>
            <a:r>
              <a:rPr spc="-125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foco</a:t>
            </a:r>
            <a:r>
              <a:rPr spc="-120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na</a:t>
            </a:r>
            <a:r>
              <a:rPr spc="-140">
                <a:latin typeface="Verdana"/>
                <a:cs typeface="Verdana"/>
              </a:rPr>
              <a:t> </a:t>
            </a:r>
            <a:r>
              <a:rPr b="1" spc="-65">
                <a:latin typeface="Verdana"/>
                <a:cs typeface="Verdana"/>
              </a:rPr>
              <a:t>redução</a:t>
            </a:r>
            <a:r>
              <a:rPr b="1" spc="-95">
                <a:latin typeface="Verdana"/>
                <a:cs typeface="Verdana"/>
              </a:rPr>
              <a:t> </a:t>
            </a:r>
            <a:r>
              <a:rPr b="1" spc="-55">
                <a:latin typeface="Verdana"/>
                <a:cs typeface="Verdana"/>
              </a:rPr>
              <a:t>do</a:t>
            </a:r>
            <a:r>
              <a:rPr b="1" spc="-65">
                <a:latin typeface="Verdana"/>
                <a:cs typeface="Verdana"/>
              </a:rPr>
              <a:t> </a:t>
            </a:r>
            <a:r>
              <a:rPr b="1" spc="-50">
                <a:latin typeface="Verdana"/>
                <a:cs typeface="Verdana"/>
              </a:rPr>
              <a:t>tempo</a:t>
            </a:r>
            <a:r>
              <a:rPr b="1" spc="-55">
                <a:latin typeface="Verdana"/>
                <a:cs typeface="Verdana"/>
              </a:rPr>
              <a:t> </a:t>
            </a:r>
            <a:r>
              <a:rPr b="1" spc="-25">
                <a:latin typeface="Verdana"/>
                <a:cs typeface="Verdana"/>
              </a:rPr>
              <a:t>de </a:t>
            </a:r>
            <a:r>
              <a:rPr b="1" spc="-85">
                <a:latin typeface="Verdana"/>
                <a:cs typeface="Verdana"/>
              </a:rPr>
              <a:t>espera</a:t>
            </a:r>
            <a:r>
              <a:rPr b="1" spc="-55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entre</a:t>
            </a:r>
            <a:r>
              <a:rPr spc="-85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o</a:t>
            </a:r>
            <a:r>
              <a:rPr spc="-100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diagnóstico</a:t>
            </a:r>
            <a:r>
              <a:rPr spc="-75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e</a:t>
            </a:r>
            <a:r>
              <a:rPr spc="-95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o</a:t>
            </a:r>
            <a:r>
              <a:rPr spc="-100">
                <a:latin typeface="Verdana"/>
                <a:cs typeface="Verdana"/>
              </a:rPr>
              <a:t> </a:t>
            </a:r>
            <a:r>
              <a:rPr spc="-30">
                <a:latin typeface="Verdana"/>
                <a:cs typeface="Verdana"/>
              </a:rPr>
              <a:t>a</a:t>
            </a:r>
            <a:r>
              <a:rPr spc="-100">
                <a:latin typeface="Verdana"/>
                <a:cs typeface="Verdana"/>
              </a:rPr>
              <a:t> </a:t>
            </a:r>
            <a:r>
              <a:rPr spc="-10">
                <a:latin typeface="Verdana"/>
                <a:cs typeface="Verdana"/>
              </a:rPr>
              <a:t>realização</a:t>
            </a:r>
            <a:r>
              <a:rPr spc="-45">
                <a:latin typeface="Verdana"/>
                <a:cs typeface="Verdana"/>
              </a:rPr>
              <a:t> </a:t>
            </a:r>
            <a:r>
              <a:rPr spc="60">
                <a:latin typeface="Verdana"/>
                <a:cs typeface="Verdana"/>
              </a:rPr>
              <a:t>do</a:t>
            </a:r>
            <a:r>
              <a:rPr spc="-90">
                <a:latin typeface="Verdana"/>
                <a:cs typeface="Verdana"/>
              </a:rPr>
              <a:t> </a:t>
            </a:r>
            <a:r>
              <a:rPr err="1">
                <a:latin typeface="Verdana"/>
                <a:cs typeface="Verdana"/>
              </a:rPr>
              <a:t>tratamento</a:t>
            </a:r>
            <a:r>
              <a:rPr spc="-95">
                <a:latin typeface="Verdana"/>
                <a:cs typeface="Verdana"/>
              </a:rPr>
              <a:t> </a:t>
            </a:r>
            <a:r>
              <a:rPr spc="-10" err="1">
                <a:latin typeface="Verdana"/>
                <a:cs typeface="Verdana"/>
              </a:rPr>
              <a:t>cirúrgico</a:t>
            </a:r>
            <a:endParaRPr lang="pt-BR" spc="-10">
              <a:latin typeface="Verdana"/>
              <a:cs typeface="Verdana"/>
            </a:endParaRPr>
          </a:p>
          <a:p>
            <a:pPr marL="478155" marR="5080">
              <a:spcBef>
                <a:spcPts val="1670"/>
              </a:spcBef>
            </a:pPr>
            <a:r>
              <a:rPr lang="pt-BR">
                <a:latin typeface="Verdana"/>
                <a:cs typeface="Verdana"/>
              </a:rPr>
              <a:t>Aporte</a:t>
            </a:r>
            <a:r>
              <a:rPr lang="pt-BR" spc="-114">
                <a:latin typeface="Verdana"/>
                <a:cs typeface="Verdana"/>
              </a:rPr>
              <a:t> </a:t>
            </a:r>
            <a:r>
              <a:rPr lang="pt-BR">
                <a:latin typeface="Verdana"/>
                <a:cs typeface="Verdana"/>
              </a:rPr>
              <a:t>adicional</a:t>
            </a:r>
            <a:r>
              <a:rPr lang="pt-BR" spc="-60">
                <a:latin typeface="Verdana"/>
                <a:cs typeface="Verdana"/>
              </a:rPr>
              <a:t> </a:t>
            </a:r>
            <a:r>
              <a:rPr lang="pt-BR">
                <a:latin typeface="Verdana"/>
                <a:cs typeface="Verdana"/>
              </a:rPr>
              <a:t>inicial</a:t>
            </a:r>
            <a:r>
              <a:rPr lang="pt-BR" spc="-60">
                <a:latin typeface="Verdana"/>
                <a:cs typeface="Verdana"/>
              </a:rPr>
              <a:t> </a:t>
            </a:r>
            <a:r>
              <a:rPr lang="pt-BR">
                <a:latin typeface="Verdana"/>
                <a:cs typeface="Verdana"/>
              </a:rPr>
              <a:t>de</a:t>
            </a:r>
            <a:r>
              <a:rPr lang="pt-BR" spc="-90">
                <a:latin typeface="Verdana"/>
                <a:cs typeface="Verdana"/>
              </a:rPr>
              <a:t> </a:t>
            </a:r>
            <a:r>
              <a:rPr lang="pt-BR">
                <a:latin typeface="Verdana"/>
                <a:cs typeface="Verdana"/>
              </a:rPr>
              <a:t>R$</a:t>
            </a:r>
            <a:r>
              <a:rPr lang="pt-BR" spc="-80">
                <a:latin typeface="Verdana"/>
                <a:cs typeface="Verdana"/>
              </a:rPr>
              <a:t> 1,</a:t>
            </a:r>
            <a:r>
              <a:rPr lang="pt-BR" spc="-135">
                <a:latin typeface="Verdana"/>
                <a:cs typeface="Verdana"/>
              </a:rPr>
              <a:t>2 </a:t>
            </a:r>
            <a:r>
              <a:rPr lang="pt-BR">
                <a:latin typeface="Verdana"/>
                <a:cs typeface="Verdana"/>
              </a:rPr>
              <a:t>bilhão</a:t>
            </a:r>
            <a:r>
              <a:rPr lang="pt-BR" spc="-95">
                <a:latin typeface="Verdana"/>
                <a:cs typeface="Verdana"/>
              </a:rPr>
              <a:t> </a:t>
            </a:r>
            <a:r>
              <a:rPr lang="pt-BR" spc="80">
                <a:latin typeface="Verdana"/>
                <a:cs typeface="Verdana"/>
              </a:rPr>
              <a:t>em</a:t>
            </a:r>
            <a:r>
              <a:rPr lang="pt-BR" spc="-90">
                <a:latin typeface="Verdana"/>
                <a:cs typeface="Verdana"/>
              </a:rPr>
              <a:t> </a:t>
            </a:r>
            <a:r>
              <a:rPr lang="pt-BR" spc="-20">
                <a:latin typeface="Verdana"/>
                <a:cs typeface="Verdana"/>
              </a:rPr>
              <a:t>2025</a:t>
            </a:r>
            <a:endParaRPr lang="pt-BR">
              <a:latin typeface="Verdana"/>
              <a:cs typeface="Verdana"/>
            </a:endParaRPr>
          </a:p>
          <a:p>
            <a:pPr marL="156845">
              <a:lnSpc>
                <a:spcPct val="100000"/>
              </a:lnSpc>
            </a:pPr>
            <a:endParaRPr lang="pt-BR" sz="2000" b="1" spc="-140">
              <a:solidFill>
                <a:srgbClr val="FFFFFF"/>
              </a:solidFill>
              <a:latin typeface="Verdana"/>
              <a:cs typeface="Verdana"/>
            </a:endParaRPr>
          </a:p>
          <a:p>
            <a:pPr marL="156845">
              <a:lnSpc>
                <a:spcPct val="100000"/>
              </a:lnSpc>
            </a:pPr>
            <a:r>
              <a:rPr sz="2000" b="1" spc="-140">
                <a:solidFill>
                  <a:srgbClr val="183EFF"/>
                </a:solidFill>
                <a:latin typeface="Verdana"/>
                <a:cs typeface="Verdana"/>
              </a:rPr>
              <a:t>MAIS</a:t>
            </a:r>
            <a:r>
              <a:rPr sz="2000" b="1" spc="-95">
                <a:solidFill>
                  <a:srgbClr val="183EFF"/>
                </a:solidFill>
                <a:latin typeface="Verdana"/>
                <a:cs typeface="Verdana"/>
              </a:rPr>
              <a:t> </a:t>
            </a:r>
            <a:r>
              <a:rPr sz="2000" b="1" spc="-65">
                <a:solidFill>
                  <a:srgbClr val="183EFF"/>
                </a:solidFill>
                <a:latin typeface="Verdana"/>
                <a:cs typeface="Verdana"/>
              </a:rPr>
              <a:t>INOVAÇÃO</a:t>
            </a:r>
            <a:r>
              <a:rPr sz="2000" b="1" spc="-110">
                <a:solidFill>
                  <a:srgbClr val="183EFF"/>
                </a:solidFill>
                <a:latin typeface="Verdana"/>
                <a:cs typeface="Verdana"/>
              </a:rPr>
              <a:t> </a:t>
            </a:r>
            <a:r>
              <a:rPr sz="2000" b="1">
                <a:solidFill>
                  <a:srgbClr val="183EFF"/>
                </a:solidFill>
                <a:latin typeface="Verdana"/>
                <a:cs typeface="Verdana"/>
              </a:rPr>
              <a:t>DO</a:t>
            </a:r>
            <a:r>
              <a:rPr sz="2000" b="1" spc="-110">
                <a:solidFill>
                  <a:srgbClr val="183EFF"/>
                </a:solidFill>
                <a:latin typeface="Verdana"/>
                <a:cs typeface="Verdana"/>
              </a:rPr>
              <a:t> </a:t>
            </a:r>
            <a:r>
              <a:rPr sz="2000" b="1" spc="-25">
                <a:solidFill>
                  <a:srgbClr val="183EFF"/>
                </a:solidFill>
                <a:latin typeface="Verdana"/>
                <a:cs typeface="Verdana"/>
              </a:rPr>
              <a:t>SUS</a:t>
            </a:r>
            <a:endParaRPr sz="2000">
              <a:solidFill>
                <a:srgbClr val="183EFF"/>
              </a:solidFill>
              <a:latin typeface="Verdana"/>
              <a:cs typeface="Verdana"/>
            </a:endParaRPr>
          </a:p>
          <a:p>
            <a:pPr marL="478155">
              <a:lnSpc>
                <a:spcPct val="100000"/>
              </a:lnSpc>
              <a:spcBef>
                <a:spcPts val="1730"/>
              </a:spcBef>
            </a:pPr>
            <a:r>
              <a:rPr spc="-10">
                <a:latin typeface="Verdana"/>
                <a:cs typeface="Verdana"/>
              </a:rPr>
              <a:t>Investimentos</a:t>
            </a:r>
            <a:r>
              <a:rPr spc="-135">
                <a:latin typeface="Verdana"/>
                <a:cs typeface="Verdana"/>
              </a:rPr>
              <a:t> </a:t>
            </a:r>
            <a:r>
              <a:rPr spc="80">
                <a:latin typeface="Verdana"/>
                <a:cs typeface="Verdana"/>
              </a:rPr>
              <a:t>em</a:t>
            </a:r>
            <a:r>
              <a:rPr spc="-110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transformação</a:t>
            </a:r>
            <a:r>
              <a:rPr spc="-85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digital</a:t>
            </a:r>
            <a:r>
              <a:rPr spc="-100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e</a:t>
            </a:r>
            <a:r>
              <a:rPr spc="-105">
                <a:latin typeface="Verdana"/>
                <a:cs typeface="Verdana"/>
              </a:rPr>
              <a:t> </a:t>
            </a:r>
            <a:r>
              <a:rPr spc="-10">
                <a:latin typeface="Verdana"/>
                <a:cs typeface="Verdana"/>
              </a:rPr>
              <a:t>Telessaúde</a:t>
            </a:r>
            <a:endParaRPr>
              <a:latin typeface="Verdana"/>
              <a:cs typeface="Verdana"/>
            </a:endParaRPr>
          </a:p>
          <a:p>
            <a:pPr marL="478155" marR="3766185">
              <a:lnSpc>
                <a:spcPct val="100000"/>
              </a:lnSpc>
              <a:spcBef>
                <a:spcPts val="1205"/>
              </a:spcBef>
            </a:pPr>
            <a:r>
              <a:rPr>
                <a:latin typeface="Verdana"/>
                <a:cs typeface="Verdana"/>
              </a:rPr>
              <a:t>Fortalecimento</a:t>
            </a:r>
            <a:r>
              <a:rPr spc="-20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da</a:t>
            </a:r>
            <a:r>
              <a:rPr spc="-15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Atenção</a:t>
            </a:r>
            <a:r>
              <a:rPr spc="-25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Primária</a:t>
            </a:r>
            <a:r>
              <a:rPr spc="10">
                <a:latin typeface="Verdana"/>
                <a:cs typeface="Verdana"/>
              </a:rPr>
              <a:t> </a:t>
            </a:r>
            <a:r>
              <a:rPr spc="80">
                <a:latin typeface="Verdana"/>
                <a:cs typeface="Verdana"/>
              </a:rPr>
              <a:t>em</a:t>
            </a:r>
            <a:r>
              <a:rPr spc="-10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Saúde</a:t>
            </a:r>
            <a:r>
              <a:rPr spc="-10">
                <a:latin typeface="Verdana"/>
                <a:cs typeface="Verdana"/>
              </a:rPr>
              <a:t> </a:t>
            </a:r>
            <a:r>
              <a:rPr spc="-50">
                <a:latin typeface="Verdana"/>
                <a:cs typeface="Verdana"/>
              </a:rPr>
              <a:t>e </a:t>
            </a:r>
            <a:r>
              <a:rPr>
                <a:latin typeface="Verdana"/>
                <a:cs typeface="Verdana"/>
              </a:rPr>
              <a:t>integração</a:t>
            </a:r>
            <a:r>
              <a:rPr spc="-20">
                <a:latin typeface="Verdana"/>
                <a:cs typeface="Verdana"/>
              </a:rPr>
              <a:t> </a:t>
            </a:r>
            <a:r>
              <a:rPr spc="85">
                <a:latin typeface="Verdana"/>
                <a:cs typeface="Verdana"/>
              </a:rPr>
              <a:t>com</a:t>
            </a:r>
            <a:r>
              <a:rPr spc="-30">
                <a:latin typeface="Verdana"/>
                <a:cs typeface="Verdana"/>
              </a:rPr>
              <a:t> </a:t>
            </a:r>
            <a:r>
              <a:rPr>
                <a:latin typeface="Verdana"/>
                <a:cs typeface="Verdana"/>
              </a:rPr>
              <a:t>Atenção</a:t>
            </a:r>
            <a:r>
              <a:rPr spc="-45">
                <a:latin typeface="Verdana"/>
                <a:cs typeface="Verdana"/>
              </a:rPr>
              <a:t> </a:t>
            </a:r>
            <a:r>
              <a:rPr spc="-10">
                <a:latin typeface="Verdana"/>
                <a:cs typeface="Verdana"/>
              </a:rPr>
              <a:t>Especializada</a:t>
            </a:r>
            <a:endParaRPr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19843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2">
            <a:extLst>
              <a:ext uri="{FF2B5EF4-FFF2-40B4-BE49-F238E27FC236}">
                <a16:creationId xmlns:a16="http://schemas.microsoft.com/office/drawing/2014/main" id="{51468069-3CBA-37C0-875C-5B5C3585F19F}"/>
              </a:ext>
            </a:extLst>
          </p:cNvPr>
          <p:cNvGrpSpPr/>
          <p:nvPr/>
        </p:nvGrpSpPr>
        <p:grpSpPr>
          <a:xfrm>
            <a:off x="0" y="7"/>
            <a:ext cx="12185133" cy="6858000"/>
            <a:chOff x="0" y="11"/>
            <a:chExt cx="18277700" cy="10287000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B2888FCD-5673-199C-DFD3-8FEB0B6AF9FE}"/>
                </a:ext>
              </a:extLst>
            </p:cNvPr>
            <p:cNvSpPr/>
            <p:nvPr/>
          </p:nvSpPr>
          <p:spPr>
            <a:xfrm>
              <a:off x="10537050" y="11"/>
              <a:ext cx="7740650" cy="10287000"/>
            </a:xfrm>
            <a:custGeom>
              <a:avLst/>
              <a:gdLst/>
              <a:ahLst/>
              <a:cxnLst/>
              <a:rect l="l" t="t" r="r" b="b"/>
              <a:pathLst>
                <a:path w="7740650" h="10287000">
                  <a:moveTo>
                    <a:pt x="7740396" y="0"/>
                  </a:moveTo>
                  <a:lnTo>
                    <a:pt x="6711696" y="0"/>
                  </a:lnTo>
                  <a:lnTo>
                    <a:pt x="6711696" y="2628"/>
                  </a:lnTo>
                  <a:lnTo>
                    <a:pt x="6673596" y="20243"/>
                  </a:lnTo>
                  <a:lnTo>
                    <a:pt x="6622796" y="38188"/>
                  </a:lnTo>
                  <a:lnTo>
                    <a:pt x="6584696" y="56464"/>
                  </a:lnTo>
                  <a:lnTo>
                    <a:pt x="6546596" y="75069"/>
                  </a:lnTo>
                  <a:lnTo>
                    <a:pt x="6508496" y="94005"/>
                  </a:lnTo>
                  <a:lnTo>
                    <a:pt x="6457696" y="113258"/>
                  </a:lnTo>
                  <a:lnTo>
                    <a:pt x="6419596" y="132842"/>
                  </a:lnTo>
                  <a:lnTo>
                    <a:pt x="6381496" y="152742"/>
                  </a:lnTo>
                  <a:lnTo>
                    <a:pt x="6343396" y="172961"/>
                  </a:lnTo>
                  <a:lnTo>
                    <a:pt x="6305296" y="193497"/>
                  </a:lnTo>
                  <a:lnTo>
                    <a:pt x="6254496" y="214350"/>
                  </a:lnTo>
                  <a:lnTo>
                    <a:pt x="6216396" y="235521"/>
                  </a:lnTo>
                  <a:lnTo>
                    <a:pt x="6178296" y="256997"/>
                  </a:lnTo>
                  <a:lnTo>
                    <a:pt x="6140196" y="278790"/>
                  </a:lnTo>
                  <a:lnTo>
                    <a:pt x="6102096" y="300888"/>
                  </a:lnTo>
                  <a:lnTo>
                    <a:pt x="6063996" y="323303"/>
                  </a:lnTo>
                  <a:lnTo>
                    <a:pt x="6025896" y="346011"/>
                  </a:lnTo>
                  <a:lnTo>
                    <a:pt x="5987796" y="369036"/>
                  </a:lnTo>
                  <a:lnTo>
                    <a:pt x="5949696" y="392353"/>
                  </a:lnTo>
                  <a:lnTo>
                    <a:pt x="5911596" y="415975"/>
                  </a:lnTo>
                  <a:lnTo>
                    <a:pt x="5873496" y="439902"/>
                  </a:lnTo>
                  <a:lnTo>
                    <a:pt x="5835396" y="464134"/>
                  </a:lnTo>
                  <a:lnTo>
                    <a:pt x="5797296" y="488645"/>
                  </a:lnTo>
                  <a:lnTo>
                    <a:pt x="5759196" y="513461"/>
                  </a:lnTo>
                  <a:lnTo>
                    <a:pt x="5721096" y="538568"/>
                  </a:lnTo>
                  <a:lnTo>
                    <a:pt x="5682996" y="563968"/>
                  </a:lnTo>
                  <a:lnTo>
                    <a:pt x="5664200" y="576656"/>
                  </a:lnTo>
                  <a:lnTo>
                    <a:pt x="5664200" y="0"/>
                  </a:lnTo>
                  <a:lnTo>
                    <a:pt x="3505200" y="0"/>
                  </a:lnTo>
                  <a:lnTo>
                    <a:pt x="3479800" y="10502"/>
                  </a:lnTo>
                  <a:lnTo>
                    <a:pt x="3441700" y="28257"/>
                  </a:lnTo>
                  <a:lnTo>
                    <a:pt x="3403600" y="46342"/>
                  </a:lnTo>
                  <a:lnTo>
                    <a:pt x="3352800" y="64744"/>
                  </a:lnTo>
                  <a:lnTo>
                    <a:pt x="3314700" y="83477"/>
                  </a:lnTo>
                  <a:lnTo>
                    <a:pt x="3276600" y="102527"/>
                  </a:lnTo>
                  <a:lnTo>
                    <a:pt x="3238500" y="121894"/>
                  </a:lnTo>
                  <a:lnTo>
                    <a:pt x="3187700" y="141579"/>
                  </a:lnTo>
                  <a:lnTo>
                    <a:pt x="3149600" y="161594"/>
                  </a:lnTo>
                  <a:lnTo>
                    <a:pt x="3111500" y="181914"/>
                  </a:lnTo>
                  <a:lnTo>
                    <a:pt x="3073400" y="202552"/>
                  </a:lnTo>
                  <a:lnTo>
                    <a:pt x="3035300" y="223494"/>
                  </a:lnTo>
                  <a:lnTo>
                    <a:pt x="2984500" y="244754"/>
                  </a:lnTo>
                  <a:lnTo>
                    <a:pt x="2946400" y="266319"/>
                  </a:lnTo>
                  <a:lnTo>
                    <a:pt x="2908300" y="288188"/>
                  </a:lnTo>
                  <a:lnTo>
                    <a:pt x="2870200" y="310375"/>
                  </a:lnTo>
                  <a:lnTo>
                    <a:pt x="2832100" y="332854"/>
                  </a:lnTo>
                  <a:lnTo>
                    <a:pt x="2794000" y="355638"/>
                  </a:lnTo>
                  <a:lnTo>
                    <a:pt x="2755900" y="378726"/>
                  </a:lnTo>
                  <a:lnTo>
                    <a:pt x="2717800" y="402120"/>
                  </a:lnTo>
                  <a:lnTo>
                    <a:pt x="2679700" y="425805"/>
                  </a:lnTo>
                  <a:lnTo>
                    <a:pt x="2641600" y="449783"/>
                  </a:lnTo>
                  <a:lnTo>
                    <a:pt x="2603500" y="474052"/>
                  </a:lnTo>
                  <a:lnTo>
                    <a:pt x="2565400" y="498627"/>
                  </a:lnTo>
                  <a:lnTo>
                    <a:pt x="2527300" y="523481"/>
                  </a:lnTo>
                  <a:lnTo>
                    <a:pt x="2489200" y="548627"/>
                  </a:lnTo>
                  <a:lnTo>
                    <a:pt x="2451100" y="574065"/>
                  </a:lnTo>
                  <a:lnTo>
                    <a:pt x="2413000" y="599795"/>
                  </a:lnTo>
                  <a:lnTo>
                    <a:pt x="2374900" y="625792"/>
                  </a:lnTo>
                  <a:lnTo>
                    <a:pt x="2336800" y="652094"/>
                  </a:lnTo>
                  <a:lnTo>
                    <a:pt x="2298700" y="678662"/>
                  </a:lnTo>
                  <a:lnTo>
                    <a:pt x="2273300" y="705510"/>
                  </a:lnTo>
                  <a:lnTo>
                    <a:pt x="2235200" y="732650"/>
                  </a:lnTo>
                  <a:lnTo>
                    <a:pt x="2197100" y="760056"/>
                  </a:lnTo>
                  <a:lnTo>
                    <a:pt x="2159000" y="787742"/>
                  </a:lnTo>
                  <a:lnTo>
                    <a:pt x="2120900" y="815695"/>
                  </a:lnTo>
                  <a:lnTo>
                    <a:pt x="2095500" y="843927"/>
                  </a:lnTo>
                  <a:lnTo>
                    <a:pt x="2057400" y="872426"/>
                  </a:lnTo>
                  <a:lnTo>
                    <a:pt x="2019300" y="901192"/>
                  </a:lnTo>
                  <a:lnTo>
                    <a:pt x="1981200" y="930236"/>
                  </a:lnTo>
                  <a:lnTo>
                    <a:pt x="1955800" y="959535"/>
                  </a:lnTo>
                  <a:lnTo>
                    <a:pt x="1917700" y="989101"/>
                  </a:lnTo>
                  <a:lnTo>
                    <a:pt x="1879600" y="1018933"/>
                  </a:lnTo>
                  <a:lnTo>
                    <a:pt x="1854200" y="1049020"/>
                  </a:lnTo>
                  <a:lnTo>
                    <a:pt x="1816100" y="1079373"/>
                  </a:lnTo>
                  <a:lnTo>
                    <a:pt x="1790700" y="1109980"/>
                  </a:lnTo>
                  <a:lnTo>
                    <a:pt x="1752600" y="1140841"/>
                  </a:lnTo>
                  <a:lnTo>
                    <a:pt x="1714500" y="1171956"/>
                  </a:lnTo>
                  <a:lnTo>
                    <a:pt x="1689100" y="1203325"/>
                  </a:lnTo>
                  <a:lnTo>
                    <a:pt x="1651000" y="1234948"/>
                  </a:lnTo>
                  <a:lnTo>
                    <a:pt x="1625600" y="1266812"/>
                  </a:lnTo>
                  <a:lnTo>
                    <a:pt x="1587500" y="1298930"/>
                  </a:lnTo>
                  <a:lnTo>
                    <a:pt x="1536700" y="1363916"/>
                  </a:lnTo>
                  <a:lnTo>
                    <a:pt x="1498600" y="1396771"/>
                  </a:lnTo>
                  <a:lnTo>
                    <a:pt x="1473200" y="1429867"/>
                  </a:lnTo>
                  <a:lnTo>
                    <a:pt x="1435100" y="1463192"/>
                  </a:lnTo>
                  <a:lnTo>
                    <a:pt x="1384300" y="1530578"/>
                  </a:lnTo>
                  <a:lnTo>
                    <a:pt x="1346200" y="1564627"/>
                  </a:lnTo>
                  <a:lnTo>
                    <a:pt x="1270000" y="1668157"/>
                  </a:lnTo>
                  <a:lnTo>
                    <a:pt x="1231900" y="1703133"/>
                  </a:lnTo>
                  <a:lnTo>
                    <a:pt x="1206500" y="1738337"/>
                  </a:lnTo>
                  <a:lnTo>
                    <a:pt x="1104900" y="1881365"/>
                  </a:lnTo>
                  <a:lnTo>
                    <a:pt x="1066800" y="1917687"/>
                  </a:lnTo>
                  <a:lnTo>
                    <a:pt x="1016000" y="1990953"/>
                  </a:lnTo>
                  <a:lnTo>
                    <a:pt x="889000" y="2177872"/>
                  </a:lnTo>
                  <a:lnTo>
                    <a:pt x="876300" y="2215870"/>
                  </a:lnTo>
                  <a:lnTo>
                    <a:pt x="749300" y="2408961"/>
                  </a:lnTo>
                  <a:lnTo>
                    <a:pt x="736600" y="2448166"/>
                  </a:lnTo>
                  <a:lnTo>
                    <a:pt x="660400" y="2566974"/>
                  </a:lnTo>
                  <a:lnTo>
                    <a:pt x="647700" y="2606967"/>
                  </a:lnTo>
                  <a:lnTo>
                    <a:pt x="596900" y="2687497"/>
                  </a:lnTo>
                  <a:lnTo>
                    <a:pt x="584200" y="2728049"/>
                  </a:lnTo>
                  <a:lnTo>
                    <a:pt x="558800" y="2768777"/>
                  </a:lnTo>
                  <a:lnTo>
                    <a:pt x="546100" y="2809684"/>
                  </a:lnTo>
                  <a:lnTo>
                    <a:pt x="520700" y="2850781"/>
                  </a:lnTo>
                  <a:lnTo>
                    <a:pt x="508000" y="2892056"/>
                  </a:lnTo>
                  <a:lnTo>
                    <a:pt x="482600" y="2933509"/>
                  </a:lnTo>
                  <a:lnTo>
                    <a:pt x="469900" y="2975140"/>
                  </a:lnTo>
                  <a:lnTo>
                    <a:pt x="444500" y="3016935"/>
                  </a:lnTo>
                  <a:lnTo>
                    <a:pt x="419100" y="3101060"/>
                  </a:lnTo>
                  <a:lnTo>
                    <a:pt x="393700" y="3143377"/>
                  </a:lnTo>
                  <a:lnTo>
                    <a:pt x="368300" y="3228517"/>
                  </a:lnTo>
                  <a:lnTo>
                    <a:pt x="342900" y="3271329"/>
                  </a:lnTo>
                  <a:lnTo>
                    <a:pt x="292100" y="3444214"/>
                  </a:lnTo>
                  <a:lnTo>
                    <a:pt x="266700" y="3487826"/>
                  </a:lnTo>
                  <a:lnTo>
                    <a:pt x="152400" y="3887178"/>
                  </a:lnTo>
                  <a:lnTo>
                    <a:pt x="152400" y="3932275"/>
                  </a:lnTo>
                  <a:lnTo>
                    <a:pt x="101600" y="4114038"/>
                  </a:lnTo>
                  <a:lnTo>
                    <a:pt x="101600" y="4159821"/>
                  </a:lnTo>
                  <a:lnTo>
                    <a:pt x="76200" y="4251769"/>
                  </a:lnTo>
                  <a:lnTo>
                    <a:pt x="76200" y="4297934"/>
                  </a:lnTo>
                  <a:lnTo>
                    <a:pt x="63500" y="4344225"/>
                  </a:lnTo>
                  <a:lnTo>
                    <a:pt x="63500" y="4390644"/>
                  </a:lnTo>
                  <a:lnTo>
                    <a:pt x="38100" y="4483849"/>
                  </a:lnTo>
                  <a:lnTo>
                    <a:pt x="38100" y="4577537"/>
                  </a:lnTo>
                  <a:lnTo>
                    <a:pt x="25400" y="4624552"/>
                  </a:lnTo>
                  <a:lnTo>
                    <a:pt x="25400" y="4671695"/>
                  </a:lnTo>
                  <a:lnTo>
                    <a:pt x="12700" y="4718939"/>
                  </a:lnTo>
                  <a:lnTo>
                    <a:pt x="12700" y="4861357"/>
                  </a:lnTo>
                  <a:lnTo>
                    <a:pt x="0" y="4909045"/>
                  </a:lnTo>
                  <a:lnTo>
                    <a:pt x="0" y="5582412"/>
                  </a:lnTo>
                  <a:lnTo>
                    <a:pt x="12700" y="5630100"/>
                  </a:lnTo>
                  <a:lnTo>
                    <a:pt x="12700" y="5772505"/>
                  </a:lnTo>
                  <a:lnTo>
                    <a:pt x="25400" y="5819749"/>
                  </a:lnTo>
                  <a:lnTo>
                    <a:pt x="25400" y="5866892"/>
                  </a:lnTo>
                  <a:lnTo>
                    <a:pt x="38100" y="5913907"/>
                  </a:lnTo>
                  <a:lnTo>
                    <a:pt x="38100" y="6007595"/>
                  </a:lnTo>
                  <a:lnTo>
                    <a:pt x="63500" y="6100800"/>
                  </a:lnTo>
                  <a:lnTo>
                    <a:pt x="63500" y="6147219"/>
                  </a:lnTo>
                  <a:lnTo>
                    <a:pt x="76200" y="6193510"/>
                  </a:lnTo>
                  <a:lnTo>
                    <a:pt x="76200" y="6239688"/>
                  </a:lnTo>
                  <a:lnTo>
                    <a:pt x="101600" y="6331636"/>
                  </a:lnTo>
                  <a:lnTo>
                    <a:pt x="101600" y="6377406"/>
                  </a:lnTo>
                  <a:lnTo>
                    <a:pt x="152400" y="6559182"/>
                  </a:lnTo>
                  <a:lnTo>
                    <a:pt x="152400" y="6604279"/>
                  </a:lnTo>
                  <a:lnTo>
                    <a:pt x="266700" y="7003618"/>
                  </a:lnTo>
                  <a:lnTo>
                    <a:pt x="292100" y="7047243"/>
                  </a:lnTo>
                  <a:lnTo>
                    <a:pt x="342900" y="7220115"/>
                  </a:lnTo>
                  <a:lnTo>
                    <a:pt x="368300" y="7262939"/>
                  </a:lnTo>
                  <a:lnTo>
                    <a:pt x="393700" y="7348067"/>
                  </a:lnTo>
                  <a:lnTo>
                    <a:pt x="419100" y="7390384"/>
                  </a:lnTo>
                  <a:lnTo>
                    <a:pt x="444500" y="7474509"/>
                  </a:lnTo>
                  <a:lnTo>
                    <a:pt x="469900" y="7516304"/>
                  </a:lnTo>
                  <a:lnTo>
                    <a:pt x="482600" y="7557935"/>
                  </a:lnTo>
                  <a:lnTo>
                    <a:pt x="508000" y="7599388"/>
                  </a:lnTo>
                  <a:lnTo>
                    <a:pt x="520700" y="7640663"/>
                  </a:lnTo>
                  <a:lnTo>
                    <a:pt x="546100" y="7681760"/>
                  </a:lnTo>
                  <a:lnTo>
                    <a:pt x="558800" y="7722667"/>
                  </a:lnTo>
                  <a:lnTo>
                    <a:pt x="584200" y="7763408"/>
                  </a:lnTo>
                  <a:lnTo>
                    <a:pt x="596900" y="7803947"/>
                  </a:lnTo>
                  <a:lnTo>
                    <a:pt x="647700" y="7884490"/>
                  </a:lnTo>
                  <a:lnTo>
                    <a:pt x="660400" y="7924470"/>
                  </a:lnTo>
                  <a:lnTo>
                    <a:pt x="736600" y="8043278"/>
                  </a:lnTo>
                  <a:lnTo>
                    <a:pt x="749300" y="8082496"/>
                  </a:lnTo>
                  <a:lnTo>
                    <a:pt x="876300" y="8275574"/>
                  </a:lnTo>
                  <a:lnTo>
                    <a:pt x="889000" y="8313585"/>
                  </a:lnTo>
                  <a:lnTo>
                    <a:pt x="1016000" y="8500491"/>
                  </a:lnTo>
                  <a:lnTo>
                    <a:pt x="1066800" y="8573770"/>
                  </a:lnTo>
                  <a:lnTo>
                    <a:pt x="1104900" y="8610079"/>
                  </a:lnTo>
                  <a:lnTo>
                    <a:pt x="1206500" y="8753119"/>
                  </a:lnTo>
                  <a:lnTo>
                    <a:pt x="1231900" y="8788311"/>
                  </a:lnTo>
                  <a:lnTo>
                    <a:pt x="1270000" y="8823287"/>
                  </a:lnTo>
                  <a:lnTo>
                    <a:pt x="1346200" y="8926817"/>
                  </a:lnTo>
                  <a:lnTo>
                    <a:pt x="1384300" y="8960866"/>
                  </a:lnTo>
                  <a:lnTo>
                    <a:pt x="1435100" y="9028252"/>
                  </a:lnTo>
                  <a:lnTo>
                    <a:pt x="1473200" y="9061590"/>
                  </a:lnTo>
                  <a:lnTo>
                    <a:pt x="1498600" y="9094686"/>
                  </a:lnTo>
                  <a:lnTo>
                    <a:pt x="1536700" y="9127541"/>
                  </a:lnTo>
                  <a:lnTo>
                    <a:pt x="1587500" y="9192514"/>
                  </a:lnTo>
                  <a:lnTo>
                    <a:pt x="1625600" y="9224632"/>
                  </a:lnTo>
                  <a:lnTo>
                    <a:pt x="1651000" y="9256497"/>
                  </a:lnTo>
                  <a:lnTo>
                    <a:pt x="1689100" y="9288120"/>
                  </a:lnTo>
                  <a:lnTo>
                    <a:pt x="1714500" y="9319489"/>
                  </a:lnTo>
                  <a:lnTo>
                    <a:pt x="1752600" y="9350616"/>
                  </a:lnTo>
                  <a:lnTo>
                    <a:pt x="1790700" y="9381477"/>
                  </a:lnTo>
                  <a:lnTo>
                    <a:pt x="1816100" y="9412084"/>
                  </a:lnTo>
                  <a:lnTo>
                    <a:pt x="1854200" y="9442425"/>
                  </a:lnTo>
                  <a:lnTo>
                    <a:pt x="1879600" y="9472524"/>
                  </a:lnTo>
                  <a:lnTo>
                    <a:pt x="1917700" y="9502343"/>
                  </a:lnTo>
                  <a:lnTo>
                    <a:pt x="1955800" y="9531909"/>
                  </a:lnTo>
                  <a:lnTo>
                    <a:pt x="1981200" y="9561220"/>
                  </a:lnTo>
                  <a:lnTo>
                    <a:pt x="2019300" y="9590253"/>
                  </a:lnTo>
                  <a:lnTo>
                    <a:pt x="2057400" y="9619018"/>
                  </a:lnTo>
                  <a:lnTo>
                    <a:pt x="2095500" y="9647517"/>
                  </a:lnTo>
                  <a:lnTo>
                    <a:pt x="2120900" y="9675749"/>
                  </a:lnTo>
                  <a:lnTo>
                    <a:pt x="2159000" y="9703702"/>
                  </a:lnTo>
                  <a:lnTo>
                    <a:pt x="2197100" y="9731388"/>
                  </a:lnTo>
                  <a:lnTo>
                    <a:pt x="2235200" y="9758794"/>
                  </a:lnTo>
                  <a:lnTo>
                    <a:pt x="2273300" y="9785934"/>
                  </a:lnTo>
                  <a:lnTo>
                    <a:pt x="2298700" y="9812782"/>
                  </a:lnTo>
                  <a:lnTo>
                    <a:pt x="2336800" y="9839363"/>
                  </a:lnTo>
                  <a:lnTo>
                    <a:pt x="2374900" y="9865652"/>
                  </a:lnTo>
                  <a:lnTo>
                    <a:pt x="2413000" y="9891662"/>
                  </a:lnTo>
                  <a:lnTo>
                    <a:pt x="2451100" y="9917379"/>
                  </a:lnTo>
                  <a:lnTo>
                    <a:pt x="2489200" y="9942817"/>
                  </a:lnTo>
                  <a:lnTo>
                    <a:pt x="2527300" y="9967963"/>
                  </a:lnTo>
                  <a:lnTo>
                    <a:pt x="2565400" y="9992830"/>
                  </a:lnTo>
                  <a:lnTo>
                    <a:pt x="2603500" y="10017392"/>
                  </a:lnTo>
                  <a:lnTo>
                    <a:pt x="2641600" y="10041661"/>
                  </a:lnTo>
                  <a:lnTo>
                    <a:pt x="2679700" y="10065652"/>
                  </a:lnTo>
                  <a:lnTo>
                    <a:pt x="2717800" y="10089337"/>
                  </a:lnTo>
                  <a:lnTo>
                    <a:pt x="2755900" y="10112718"/>
                  </a:lnTo>
                  <a:lnTo>
                    <a:pt x="2794000" y="10135806"/>
                  </a:lnTo>
                  <a:lnTo>
                    <a:pt x="2832100" y="10158590"/>
                  </a:lnTo>
                  <a:lnTo>
                    <a:pt x="2870200" y="10181082"/>
                  </a:lnTo>
                  <a:lnTo>
                    <a:pt x="2908300" y="10203256"/>
                  </a:lnTo>
                  <a:lnTo>
                    <a:pt x="2946400" y="10225126"/>
                  </a:lnTo>
                  <a:lnTo>
                    <a:pt x="2984500" y="10246690"/>
                  </a:lnTo>
                  <a:lnTo>
                    <a:pt x="3035300" y="10267950"/>
                  </a:lnTo>
                  <a:lnTo>
                    <a:pt x="3060700" y="10286987"/>
                  </a:lnTo>
                  <a:lnTo>
                    <a:pt x="5664200" y="10286987"/>
                  </a:lnTo>
                  <a:lnTo>
                    <a:pt x="5664200" y="9714509"/>
                  </a:lnTo>
                  <a:lnTo>
                    <a:pt x="5682996" y="9727184"/>
                  </a:lnTo>
                  <a:lnTo>
                    <a:pt x="5721096" y="9752584"/>
                  </a:lnTo>
                  <a:lnTo>
                    <a:pt x="5759196" y="9777692"/>
                  </a:lnTo>
                  <a:lnTo>
                    <a:pt x="5797296" y="9802508"/>
                  </a:lnTo>
                  <a:lnTo>
                    <a:pt x="5835396" y="9827019"/>
                  </a:lnTo>
                  <a:lnTo>
                    <a:pt x="5873496" y="9851250"/>
                  </a:lnTo>
                  <a:lnTo>
                    <a:pt x="5911596" y="9875164"/>
                  </a:lnTo>
                  <a:lnTo>
                    <a:pt x="5949696" y="9898799"/>
                  </a:lnTo>
                  <a:lnTo>
                    <a:pt x="5987796" y="9922116"/>
                  </a:lnTo>
                  <a:lnTo>
                    <a:pt x="6025896" y="9945141"/>
                  </a:lnTo>
                  <a:lnTo>
                    <a:pt x="6063996" y="9967849"/>
                  </a:lnTo>
                  <a:lnTo>
                    <a:pt x="6102096" y="9990264"/>
                  </a:lnTo>
                  <a:lnTo>
                    <a:pt x="6140196" y="10012362"/>
                  </a:lnTo>
                  <a:lnTo>
                    <a:pt x="6178296" y="10034156"/>
                  </a:lnTo>
                  <a:lnTo>
                    <a:pt x="6216396" y="10055631"/>
                  </a:lnTo>
                  <a:lnTo>
                    <a:pt x="6254496" y="10076802"/>
                  </a:lnTo>
                  <a:lnTo>
                    <a:pt x="6305296" y="10097656"/>
                  </a:lnTo>
                  <a:lnTo>
                    <a:pt x="6343396" y="10118192"/>
                  </a:lnTo>
                  <a:lnTo>
                    <a:pt x="6381496" y="10138410"/>
                  </a:lnTo>
                  <a:lnTo>
                    <a:pt x="6419596" y="10158311"/>
                  </a:lnTo>
                  <a:lnTo>
                    <a:pt x="6457696" y="10177894"/>
                  </a:lnTo>
                  <a:lnTo>
                    <a:pt x="6508496" y="10197147"/>
                  </a:lnTo>
                  <a:lnTo>
                    <a:pt x="6546596" y="10216070"/>
                  </a:lnTo>
                  <a:lnTo>
                    <a:pt x="6584696" y="10234676"/>
                  </a:lnTo>
                  <a:lnTo>
                    <a:pt x="6622796" y="10252964"/>
                  </a:lnTo>
                  <a:lnTo>
                    <a:pt x="6673596" y="10270909"/>
                  </a:lnTo>
                  <a:lnTo>
                    <a:pt x="6711696" y="10286987"/>
                  </a:lnTo>
                  <a:lnTo>
                    <a:pt x="7740396" y="10286987"/>
                  </a:lnTo>
                  <a:lnTo>
                    <a:pt x="7740396" y="0"/>
                  </a:lnTo>
                  <a:close/>
                </a:path>
              </a:pathLst>
            </a:custGeom>
            <a:solidFill>
              <a:srgbClr val="FDE7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F666BE45-E3BB-0236-E9FC-2E36F5C9CA4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79173"/>
              <a:ext cx="10534649" cy="6048359"/>
            </a:xfrm>
            <a:prstGeom prst="rect">
              <a:avLst/>
            </a:prstGeom>
          </p:spPr>
        </p:pic>
      </p:grpSp>
      <p:sp>
        <p:nvSpPr>
          <p:cNvPr id="10" name="object 6">
            <a:extLst>
              <a:ext uri="{FF2B5EF4-FFF2-40B4-BE49-F238E27FC236}">
                <a16:creationId xmlns:a16="http://schemas.microsoft.com/office/drawing/2014/main" id="{E01F360A-23CB-CA17-9B98-ED748961910C}"/>
              </a:ext>
            </a:extLst>
          </p:cNvPr>
          <p:cNvSpPr txBox="1"/>
          <p:nvPr/>
        </p:nvSpPr>
        <p:spPr>
          <a:xfrm>
            <a:off x="7102528" y="1348291"/>
            <a:ext cx="5017347" cy="4768185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289151" marR="3387" indent="-289151" algn="r">
              <a:spcBef>
                <a:spcPts val="76"/>
              </a:spcBef>
              <a:buAutoNum type="arabicPeriod"/>
              <a:tabLst>
                <a:tab pos="289151" algn="l"/>
              </a:tabLst>
            </a:pPr>
            <a:r>
              <a:rPr sz="1900">
                <a:latin typeface="Old Standard TT"/>
                <a:cs typeface="Old Standard TT"/>
              </a:rPr>
              <a:t>Visa </a:t>
            </a:r>
            <a:r>
              <a:rPr sz="1900" b="1" err="1">
                <a:latin typeface="Old Standard TT"/>
                <a:cs typeface="Old Standard TT"/>
              </a:rPr>
              <a:t>ampliar</a:t>
            </a:r>
            <a:r>
              <a:rPr sz="1900" b="1" spc="7">
                <a:latin typeface="Old Standard TT"/>
                <a:cs typeface="Old Standard TT"/>
              </a:rPr>
              <a:t> </a:t>
            </a:r>
            <a:r>
              <a:rPr sz="1900" b="1">
                <a:latin typeface="Old Standard TT"/>
                <a:cs typeface="Old Standard TT"/>
              </a:rPr>
              <a:t>e</a:t>
            </a:r>
            <a:r>
              <a:rPr sz="1900" b="1" spc="7">
                <a:latin typeface="Old Standard TT"/>
                <a:cs typeface="Old Standard TT"/>
              </a:rPr>
              <a:t> </a:t>
            </a:r>
            <a:r>
              <a:rPr sz="1900" b="1" err="1">
                <a:latin typeface="Old Standard TT"/>
                <a:cs typeface="Old Standard TT"/>
              </a:rPr>
              <a:t>tornar</a:t>
            </a:r>
            <a:r>
              <a:rPr sz="1900" b="1" spc="7">
                <a:latin typeface="Old Standard TT"/>
                <a:cs typeface="Old Standard TT"/>
              </a:rPr>
              <a:t> </a:t>
            </a:r>
            <a:r>
              <a:rPr sz="1900" b="1" err="1">
                <a:latin typeface="Old Standard TT"/>
                <a:cs typeface="Old Standard TT"/>
              </a:rPr>
              <a:t>mais</a:t>
            </a:r>
            <a:r>
              <a:rPr sz="1900" b="1" spc="7">
                <a:latin typeface="Old Standard TT"/>
                <a:cs typeface="Old Standard TT"/>
              </a:rPr>
              <a:t> </a:t>
            </a:r>
            <a:r>
              <a:rPr sz="1900" b="1" spc="-7" err="1">
                <a:latin typeface="Old Standard TT"/>
                <a:cs typeface="Old Standard TT"/>
              </a:rPr>
              <a:t>rápidos</a:t>
            </a:r>
            <a:endParaRPr sz="1900">
              <a:latin typeface="Old Standard TT"/>
              <a:cs typeface="Old Standard TT"/>
            </a:endParaRPr>
          </a:p>
          <a:p>
            <a:pPr marR="3387" algn="r">
              <a:spcBef>
                <a:spcPts val="70"/>
              </a:spcBef>
            </a:pPr>
            <a:r>
              <a:rPr sz="1900">
                <a:latin typeface="Old Standard TT"/>
                <a:cs typeface="Old Standard TT"/>
              </a:rPr>
              <a:t>o</a:t>
            </a:r>
            <a:r>
              <a:rPr sz="1900" spc="3">
                <a:latin typeface="Old Standard TT"/>
                <a:cs typeface="Old Standard TT"/>
              </a:rPr>
              <a:t> </a:t>
            </a:r>
            <a:r>
              <a:rPr sz="1900" err="1">
                <a:latin typeface="Old Standard TT"/>
                <a:cs typeface="Old Standard TT"/>
              </a:rPr>
              <a:t>acesso</a:t>
            </a:r>
            <a:r>
              <a:rPr sz="1900" spc="13">
                <a:latin typeface="Old Standard TT"/>
                <a:cs typeface="Old Standard TT"/>
              </a:rPr>
              <a:t> </a:t>
            </a:r>
            <a:r>
              <a:rPr sz="1900">
                <a:latin typeface="Old Standard TT"/>
                <a:cs typeface="Old Standard TT"/>
              </a:rPr>
              <a:t>dos</a:t>
            </a:r>
            <a:r>
              <a:rPr sz="1900" spc="10">
                <a:latin typeface="Old Standard TT"/>
                <a:cs typeface="Old Standard TT"/>
              </a:rPr>
              <a:t> </a:t>
            </a:r>
            <a:r>
              <a:rPr sz="1900" err="1">
                <a:latin typeface="Old Standard TT"/>
                <a:cs typeface="Old Standard TT"/>
              </a:rPr>
              <a:t>pacientes</a:t>
            </a:r>
            <a:r>
              <a:rPr sz="1900" spc="13">
                <a:latin typeface="Old Standard TT"/>
                <a:cs typeface="Old Standard TT"/>
              </a:rPr>
              <a:t> </a:t>
            </a:r>
            <a:r>
              <a:rPr sz="1900">
                <a:latin typeface="Old Standard TT"/>
                <a:cs typeface="Old Standard TT"/>
              </a:rPr>
              <a:t>a</a:t>
            </a:r>
            <a:r>
              <a:rPr sz="1900" spc="10">
                <a:latin typeface="Old Standard TT"/>
                <a:cs typeface="Old Standard TT"/>
              </a:rPr>
              <a:t> </a:t>
            </a:r>
            <a:r>
              <a:rPr sz="1900" b="1" spc="-7" err="1">
                <a:latin typeface="Old Standard TT"/>
                <a:cs typeface="Old Standard TT"/>
              </a:rPr>
              <a:t>consultas</a:t>
            </a:r>
            <a:endParaRPr sz="1900">
              <a:latin typeface="Old Standard TT"/>
              <a:cs typeface="Old Standard TT"/>
            </a:endParaRPr>
          </a:p>
          <a:p>
            <a:pPr marR="3387" algn="r">
              <a:spcBef>
                <a:spcPts val="70"/>
              </a:spcBef>
            </a:pPr>
            <a:r>
              <a:rPr sz="1900" b="1" err="1">
                <a:latin typeface="Old Standard TT"/>
                <a:cs typeface="Old Standard TT"/>
              </a:rPr>
              <a:t>ambulatoriais</a:t>
            </a:r>
            <a:r>
              <a:rPr sz="1900" b="1" spc="10">
                <a:latin typeface="Old Standard TT"/>
                <a:cs typeface="Old Standard TT"/>
              </a:rPr>
              <a:t> </a:t>
            </a:r>
            <a:r>
              <a:rPr sz="1900" b="1">
                <a:latin typeface="Old Standard TT"/>
                <a:cs typeface="Old Standard TT"/>
              </a:rPr>
              <a:t>e</a:t>
            </a:r>
            <a:r>
              <a:rPr sz="1900" b="1" spc="7">
                <a:latin typeface="Old Standard TT"/>
                <a:cs typeface="Old Standard TT"/>
              </a:rPr>
              <a:t> </a:t>
            </a:r>
            <a:r>
              <a:rPr sz="1900" b="1" spc="-7" err="1">
                <a:latin typeface="Old Standard TT"/>
                <a:cs typeface="Old Standard TT"/>
              </a:rPr>
              <a:t>exames</a:t>
            </a:r>
            <a:endParaRPr sz="1900">
              <a:latin typeface="Old Standard TT"/>
              <a:cs typeface="Old Standard TT"/>
            </a:endParaRPr>
          </a:p>
          <a:p>
            <a:pPr marR="3387" algn="r">
              <a:spcBef>
                <a:spcPts val="70"/>
              </a:spcBef>
            </a:pPr>
            <a:r>
              <a:rPr sz="1900" b="1" spc="-7" err="1">
                <a:latin typeface="Old Standard TT"/>
                <a:cs typeface="Old Standard TT"/>
              </a:rPr>
              <a:t>especializados</a:t>
            </a:r>
            <a:r>
              <a:rPr sz="1900" b="1" spc="-7">
                <a:latin typeface="Old Standard TT"/>
                <a:cs typeface="Old Standard TT"/>
              </a:rPr>
              <a:t>.</a:t>
            </a:r>
            <a:endParaRPr sz="1900">
              <a:latin typeface="Old Standard TT"/>
              <a:cs typeface="Old Standard TT"/>
            </a:endParaRPr>
          </a:p>
          <a:p>
            <a:pPr marL="284918" marR="3387" indent="-276874" algn="r">
              <a:lnSpc>
                <a:spcPct val="103099"/>
              </a:lnSpc>
              <a:spcBef>
                <a:spcPts val="2057"/>
              </a:spcBef>
              <a:buAutoNum type="arabicPeriod" startAt="2"/>
              <a:tabLst>
                <a:tab pos="296348" algn="l"/>
              </a:tabLst>
            </a:pPr>
            <a:r>
              <a:rPr sz="1900">
                <a:latin typeface="Old Standard TT"/>
                <a:cs typeface="Old Standard TT"/>
              </a:rPr>
              <a:t>O</a:t>
            </a:r>
            <a:r>
              <a:rPr sz="1900" spc="10">
                <a:latin typeface="Old Standard TT"/>
                <a:cs typeface="Old Standard TT"/>
              </a:rPr>
              <a:t> </a:t>
            </a:r>
            <a:r>
              <a:rPr sz="1900" err="1">
                <a:latin typeface="Old Standard TT"/>
                <a:cs typeface="Old Standard TT"/>
              </a:rPr>
              <a:t>paciente</a:t>
            </a:r>
            <a:r>
              <a:rPr sz="1900" spc="20">
                <a:latin typeface="Old Standard TT"/>
                <a:cs typeface="Old Standard TT"/>
              </a:rPr>
              <a:t> </a:t>
            </a:r>
            <a:r>
              <a:rPr sz="1900" err="1">
                <a:latin typeface="Old Standard TT"/>
                <a:cs typeface="Old Standard TT"/>
              </a:rPr>
              <a:t>será</a:t>
            </a:r>
            <a:r>
              <a:rPr sz="1900" spc="17">
                <a:latin typeface="Old Standard TT"/>
                <a:cs typeface="Old Standard TT"/>
              </a:rPr>
              <a:t> </a:t>
            </a:r>
            <a:r>
              <a:rPr sz="1900" err="1">
                <a:latin typeface="Old Standard TT"/>
                <a:cs typeface="Old Standard TT"/>
              </a:rPr>
              <a:t>encaminhado</a:t>
            </a:r>
            <a:r>
              <a:rPr sz="1900" spc="17">
                <a:latin typeface="Old Standard TT"/>
                <a:cs typeface="Old Standard TT"/>
              </a:rPr>
              <a:t> </a:t>
            </a:r>
            <a:r>
              <a:rPr sz="1900">
                <a:latin typeface="Old Standard TT"/>
                <a:cs typeface="Old Standard TT"/>
              </a:rPr>
              <a:t>a</a:t>
            </a:r>
            <a:r>
              <a:rPr sz="1900" spc="20">
                <a:latin typeface="Old Standard TT"/>
                <a:cs typeface="Old Standard TT"/>
              </a:rPr>
              <a:t> </a:t>
            </a:r>
            <a:r>
              <a:rPr sz="1900">
                <a:latin typeface="Old Standard TT"/>
                <a:cs typeface="Old Standard TT"/>
              </a:rPr>
              <a:t>um</a:t>
            </a:r>
            <a:r>
              <a:rPr sz="1900" spc="17">
                <a:latin typeface="Old Standard TT"/>
                <a:cs typeface="Old Standard TT"/>
              </a:rPr>
              <a:t> </a:t>
            </a:r>
            <a:r>
              <a:rPr sz="1900" err="1">
                <a:latin typeface="Old Standard TT"/>
                <a:cs typeface="Old Standard TT"/>
              </a:rPr>
              <a:t>serviço</a:t>
            </a:r>
            <a:r>
              <a:rPr sz="1900" spc="20">
                <a:latin typeface="Old Standard TT"/>
                <a:cs typeface="Old Standard TT"/>
              </a:rPr>
              <a:t> </a:t>
            </a:r>
            <a:r>
              <a:rPr sz="1900" spc="-17">
                <a:latin typeface="Old Standard TT"/>
                <a:cs typeface="Old Standard TT"/>
              </a:rPr>
              <a:t>de 	</a:t>
            </a:r>
            <a:r>
              <a:rPr sz="1900" err="1">
                <a:latin typeface="Old Standard TT"/>
                <a:cs typeface="Old Standard TT"/>
              </a:rPr>
              <a:t>saúde</a:t>
            </a:r>
            <a:r>
              <a:rPr sz="1900" spc="7">
                <a:latin typeface="Old Standard TT"/>
                <a:cs typeface="Old Standard TT"/>
              </a:rPr>
              <a:t> </a:t>
            </a:r>
            <a:r>
              <a:rPr sz="1900">
                <a:latin typeface="Old Standard TT"/>
                <a:cs typeface="Old Standard TT"/>
              </a:rPr>
              <a:t>que</a:t>
            </a:r>
            <a:r>
              <a:rPr sz="1900" spc="7">
                <a:latin typeface="Old Standard TT"/>
                <a:cs typeface="Old Standard TT"/>
              </a:rPr>
              <a:t> </a:t>
            </a:r>
            <a:r>
              <a:rPr sz="1900" b="1" err="1">
                <a:latin typeface="Old Standard TT"/>
                <a:cs typeface="Old Standard TT"/>
              </a:rPr>
              <a:t>realiza</a:t>
            </a:r>
            <a:r>
              <a:rPr sz="1900" b="1" spc="10">
                <a:latin typeface="Old Standard TT"/>
                <a:cs typeface="Old Standard TT"/>
              </a:rPr>
              <a:t> </a:t>
            </a:r>
            <a:r>
              <a:rPr sz="1900" b="1">
                <a:latin typeface="Old Standard TT"/>
                <a:cs typeface="Old Standard TT"/>
              </a:rPr>
              <a:t>as</a:t>
            </a:r>
            <a:r>
              <a:rPr sz="1900" b="1" spc="7">
                <a:latin typeface="Old Standard TT"/>
                <a:cs typeface="Old Standard TT"/>
              </a:rPr>
              <a:t> </a:t>
            </a:r>
            <a:r>
              <a:rPr sz="1900" b="1" err="1">
                <a:latin typeface="Old Standard TT"/>
                <a:cs typeface="Old Standard TT"/>
              </a:rPr>
              <a:t>consultas</a:t>
            </a:r>
            <a:r>
              <a:rPr sz="1900" b="1" spc="7">
                <a:latin typeface="Old Standard TT"/>
                <a:cs typeface="Old Standard TT"/>
              </a:rPr>
              <a:t> </a:t>
            </a:r>
            <a:r>
              <a:rPr sz="1900" b="1">
                <a:latin typeface="Old Standard TT"/>
                <a:cs typeface="Old Standard TT"/>
              </a:rPr>
              <a:t>e</a:t>
            </a:r>
            <a:r>
              <a:rPr sz="1900" b="1" spc="7">
                <a:latin typeface="Old Standard TT"/>
                <a:cs typeface="Old Standard TT"/>
              </a:rPr>
              <a:t> </a:t>
            </a:r>
            <a:r>
              <a:rPr sz="1900" b="1" spc="-7" err="1">
                <a:latin typeface="Old Standard TT"/>
                <a:cs typeface="Old Standard TT"/>
              </a:rPr>
              <a:t>exames</a:t>
            </a:r>
            <a:r>
              <a:rPr sz="1900" b="1" spc="-7">
                <a:latin typeface="Old Standard TT"/>
                <a:cs typeface="Old Standard TT"/>
              </a:rPr>
              <a:t> 	</a:t>
            </a:r>
            <a:r>
              <a:rPr sz="1900" b="1" err="1">
                <a:latin typeface="Old Standard TT"/>
                <a:cs typeface="Old Standard TT"/>
              </a:rPr>
              <a:t>diagnósticos</a:t>
            </a:r>
            <a:r>
              <a:rPr sz="1900" b="1">
                <a:latin typeface="Old Standard TT"/>
                <a:cs typeface="Old Standard TT"/>
              </a:rPr>
              <a:t> </a:t>
            </a:r>
            <a:r>
              <a:rPr sz="1900" b="1" err="1">
                <a:latin typeface="Old Standard TT"/>
                <a:cs typeface="Old Standard TT"/>
              </a:rPr>
              <a:t>necessários</a:t>
            </a:r>
            <a:r>
              <a:rPr sz="1900" b="1" spc="10">
                <a:latin typeface="Old Standard TT"/>
                <a:cs typeface="Old Standard TT"/>
              </a:rPr>
              <a:t> </a:t>
            </a:r>
            <a:r>
              <a:rPr sz="1900" b="1">
                <a:latin typeface="Old Standard TT"/>
                <a:cs typeface="Old Standard TT"/>
              </a:rPr>
              <a:t>num</a:t>
            </a:r>
            <a:r>
              <a:rPr sz="1900" b="1" spc="7">
                <a:latin typeface="Old Standard TT"/>
                <a:cs typeface="Old Standard TT"/>
              </a:rPr>
              <a:t> </a:t>
            </a:r>
            <a:r>
              <a:rPr sz="1900" b="1" err="1">
                <a:latin typeface="Old Standard TT"/>
                <a:cs typeface="Old Standard TT"/>
              </a:rPr>
              <a:t>período</a:t>
            </a:r>
            <a:r>
              <a:rPr sz="1900" b="1" spc="7">
                <a:latin typeface="Old Standard TT"/>
                <a:cs typeface="Old Standard TT"/>
              </a:rPr>
              <a:t> </a:t>
            </a:r>
            <a:r>
              <a:rPr sz="1900" b="1">
                <a:latin typeface="Old Standard TT"/>
                <a:cs typeface="Old Standard TT"/>
              </a:rPr>
              <a:t>de</a:t>
            </a:r>
            <a:r>
              <a:rPr sz="1900" b="1" spc="10">
                <a:latin typeface="Old Standard TT"/>
                <a:cs typeface="Old Standard TT"/>
              </a:rPr>
              <a:t> </a:t>
            </a:r>
            <a:r>
              <a:rPr sz="1900" b="1" spc="-17" err="1">
                <a:latin typeface="Old Standard TT"/>
                <a:cs typeface="Old Standard TT"/>
              </a:rPr>
              <a:t>até</a:t>
            </a:r>
            <a:r>
              <a:rPr sz="1900" b="1" spc="-17">
                <a:latin typeface="Old Standard TT"/>
                <a:cs typeface="Old Standard TT"/>
              </a:rPr>
              <a:t> 	</a:t>
            </a:r>
            <a:r>
              <a:rPr sz="1900" b="1">
                <a:latin typeface="Old Standard TT"/>
                <a:cs typeface="Old Standard TT"/>
              </a:rPr>
              <a:t>30</a:t>
            </a:r>
            <a:r>
              <a:rPr sz="1900" b="1" spc="10">
                <a:latin typeface="Old Standard TT"/>
                <a:cs typeface="Old Standard TT"/>
              </a:rPr>
              <a:t> </a:t>
            </a:r>
            <a:r>
              <a:rPr sz="1900" b="1" err="1">
                <a:latin typeface="Old Standard TT"/>
                <a:cs typeface="Old Standard TT"/>
              </a:rPr>
              <a:t>ou</a:t>
            </a:r>
            <a:r>
              <a:rPr sz="1900" b="1" spc="7">
                <a:latin typeface="Old Standard TT"/>
                <a:cs typeface="Old Standard TT"/>
              </a:rPr>
              <a:t> </a:t>
            </a:r>
            <a:r>
              <a:rPr sz="1900" b="1">
                <a:latin typeface="Old Standard TT"/>
                <a:cs typeface="Old Standard TT"/>
              </a:rPr>
              <a:t>60</a:t>
            </a:r>
            <a:r>
              <a:rPr sz="1900" b="1" spc="10">
                <a:latin typeface="Old Standard TT"/>
                <a:cs typeface="Old Standard TT"/>
              </a:rPr>
              <a:t> </a:t>
            </a:r>
            <a:r>
              <a:rPr sz="1900" b="1" err="1">
                <a:latin typeface="Old Standard TT"/>
                <a:cs typeface="Old Standard TT"/>
              </a:rPr>
              <a:t>dias</a:t>
            </a:r>
            <a:r>
              <a:rPr sz="1900">
                <a:latin typeface="Old Standard TT"/>
                <a:cs typeface="Old Standard TT"/>
              </a:rPr>
              <a:t>,</a:t>
            </a:r>
            <a:r>
              <a:rPr sz="1900" spc="7">
                <a:latin typeface="Old Standard TT"/>
                <a:cs typeface="Old Standard TT"/>
              </a:rPr>
              <a:t> </a:t>
            </a:r>
            <a:r>
              <a:rPr sz="1900" err="1">
                <a:latin typeface="Old Standard TT"/>
                <a:cs typeface="Old Standard TT"/>
              </a:rPr>
              <a:t>conforme</a:t>
            </a:r>
            <a:r>
              <a:rPr sz="1900" spc="10">
                <a:latin typeface="Old Standard TT"/>
                <a:cs typeface="Old Standard TT"/>
              </a:rPr>
              <a:t> </a:t>
            </a:r>
            <a:r>
              <a:rPr sz="1900">
                <a:latin typeface="Old Standard TT"/>
                <a:cs typeface="Old Standard TT"/>
              </a:rPr>
              <a:t>a</a:t>
            </a:r>
            <a:r>
              <a:rPr sz="1900" spc="7">
                <a:latin typeface="Old Standard TT"/>
                <a:cs typeface="Old Standard TT"/>
              </a:rPr>
              <a:t> </a:t>
            </a:r>
            <a:r>
              <a:rPr sz="1900" spc="-7" err="1">
                <a:latin typeface="Old Standard TT"/>
                <a:cs typeface="Old Standard TT"/>
              </a:rPr>
              <a:t>situação</a:t>
            </a:r>
            <a:r>
              <a:rPr sz="1900" spc="-7">
                <a:latin typeface="Old Standard TT"/>
                <a:cs typeface="Old Standard TT"/>
              </a:rPr>
              <a:t>.</a:t>
            </a:r>
            <a:endParaRPr sz="1900">
              <a:latin typeface="Old Standard TT"/>
              <a:cs typeface="Old Standard TT"/>
            </a:endParaRPr>
          </a:p>
          <a:p>
            <a:pPr marL="1332297" marR="3387" indent="-275603" algn="r">
              <a:lnSpc>
                <a:spcPct val="103099"/>
              </a:lnSpc>
              <a:spcBef>
                <a:spcPts val="2053"/>
              </a:spcBef>
              <a:buFont typeface="Old Standard TT"/>
              <a:buAutoNum type="arabicPeriod" startAt="2"/>
              <a:tabLst>
                <a:tab pos="1521113" algn="l"/>
              </a:tabLst>
            </a:pPr>
            <a:r>
              <a:rPr sz="1900" b="1">
                <a:latin typeface="Old Standard TT"/>
                <a:cs typeface="Old Standard TT"/>
              </a:rPr>
              <a:t>O</a:t>
            </a:r>
            <a:r>
              <a:rPr sz="1900" b="1" spc="-10">
                <a:latin typeface="Old Standard TT"/>
                <a:cs typeface="Old Standard TT"/>
              </a:rPr>
              <a:t> </a:t>
            </a:r>
            <a:r>
              <a:rPr sz="1900" b="1" err="1">
                <a:latin typeface="Old Standard TT"/>
                <a:cs typeface="Old Standard TT"/>
              </a:rPr>
              <a:t>paciente</a:t>
            </a:r>
            <a:r>
              <a:rPr sz="1900" b="1" spc="-7">
                <a:latin typeface="Old Standard TT"/>
                <a:cs typeface="Old Standard TT"/>
              </a:rPr>
              <a:t> </a:t>
            </a:r>
            <a:r>
              <a:rPr sz="1900" b="1" err="1">
                <a:latin typeface="Old Standard TT"/>
                <a:cs typeface="Old Standard TT"/>
              </a:rPr>
              <a:t>terá</a:t>
            </a:r>
            <a:r>
              <a:rPr sz="1900" b="1" spc="-10">
                <a:latin typeface="Old Standard TT"/>
                <a:cs typeface="Old Standard TT"/>
              </a:rPr>
              <a:t> </a:t>
            </a:r>
            <a:r>
              <a:rPr sz="1900" b="1" err="1">
                <a:latin typeface="Old Standard TT"/>
                <a:cs typeface="Old Standard TT"/>
              </a:rPr>
              <a:t>uma</a:t>
            </a:r>
            <a:r>
              <a:rPr sz="1900" b="1" spc="-7">
                <a:latin typeface="Old Standard TT"/>
                <a:cs typeface="Old Standard TT"/>
              </a:rPr>
              <a:t> </a:t>
            </a:r>
            <a:r>
              <a:rPr sz="1900" b="1">
                <a:latin typeface="Old Standard TT"/>
                <a:cs typeface="Old Standard TT"/>
              </a:rPr>
              <a:t>fila</a:t>
            </a:r>
            <a:r>
              <a:rPr sz="1900" b="1" spc="-10">
                <a:latin typeface="Old Standard TT"/>
                <a:cs typeface="Old Standard TT"/>
              </a:rPr>
              <a:t> </a:t>
            </a:r>
            <a:r>
              <a:rPr sz="1900" b="1" err="1">
                <a:latin typeface="Old Standard TT"/>
                <a:cs typeface="Old Standard TT"/>
              </a:rPr>
              <a:t>única</a:t>
            </a:r>
            <a:r>
              <a:rPr sz="1900" b="1">
                <a:latin typeface="Old Standard TT"/>
                <a:cs typeface="Old Standard TT"/>
              </a:rPr>
              <a:t>,</a:t>
            </a:r>
            <a:r>
              <a:rPr sz="1900" b="1" spc="-7">
                <a:latin typeface="Old Standard TT"/>
                <a:cs typeface="Old Standard TT"/>
              </a:rPr>
              <a:t> </a:t>
            </a:r>
            <a:r>
              <a:rPr sz="1900" spc="-17">
                <a:latin typeface="Old Standard TT"/>
                <a:cs typeface="Old Standard TT"/>
              </a:rPr>
              <a:t>um 	</a:t>
            </a:r>
            <a:r>
              <a:rPr sz="1900" b="1" err="1">
                <a:latin typeface="Old Standard TT"/>
                <a:cs typeface="Old Standard TT"/>
              </a:rPr>
              <a:t>agendamento</a:t>
            </a:r>
            <a:r>
              <a:rPr sz="1900" b="1" spc="-13">
                <a:latin typeface="Old Standard TT"/>
                <a:cs typeface="Old Standard TT"/>
              </a:rPr>
              <a:t> </a:t>
            </a:r>
            <a:r>
              <a:rPr sz="1900" b="1" err="1">
                <a:latin typeface="Old Standard TT"/>
                <a:cs typeface="Old Standard TT"/>
              </a:rPr>
              <a:t>único</a:t>
            </a:r>
            <a:r>
              <a:rPr sz="1900" b="1" spc="-10">
                <a:latin typeface="Old Standard TT"/>
                <a:cs typeface="Old Standard TT"/>
              </a:rPr>
              <a:t> </a:t>
            </a:r>
            <a:r>
              <a:rPr sz="1900">
                <a:latin typeface="Old Standard TT"/>
                <a:cs typeface="Old Standard TT"/>
              </a:rPr>
              <a:t>e</a:t>
            </a:r>
            <a:r>
              <a:rPr sz="1900" spc="-10">
                <a:latin typeface="Old Standard TT"/>
                <a:cs typeface="Old Standard TT"/>
              </a:rPr>
              <a:t> </a:t>
            </a:r>
            <a:r>
              <a:rPr sz="1900">
                <a:latin typeface="Old Standard TT"/>
                <a:cs typeface="Old Standard TT"/>
              </a:rPr>
              <a:t>um</a:t>
            </a:r>
            <a:r>
              <a:rPr sz="1900" spc="-13">
                <a:latin typeface="Old Standard TT"/>
                <a:cs typeface="Old Standard TT"/>
              </a:rPr>
              <a:t> </a:t>
            </a:r>
            <a:r>
              <a:rPr sz="1900" b="1" spc="-7" err="1">
                <a:latin typeface="Old Standard TT"/>
                <a:cs typeface="Old Standard TT"/>
              </a:rPr>
              <a:t>retorno</a:t>
            </a:r>
            <a:r>
              <a:rPr sz="1900" b="1" spc="-7">
                <a:latin typeface="Old Standard TT"/>
                <a:cs typeface="Old Standard TT"/>
              </a:rPr>
              <a:t> 	</a:t>
            </a:r>
            <a:r>
              <a:rPr sz="1900" b="1" err="1">
                <a:latin typeface="Old Standard TT"/>
                <a:cs typeface="Old Standard TT"/>
              </a:rPr>
              <a:t>garantido</a:t>
            </a:r>
            <a:r>
              <a:rPr sz="1900" b="1" spc="3">
                <a:latin typeface="Old Standard TT"/>
                <a:cs typeface="Old Standard TT"/>
              </a:rPr>
              <a:t> </a:t>
            </a:r>
            <a:r>
              <a:rPr sz="1900">
                <a:latin typeface="Old Standard TT"/>
                <a:cs typeface="Old Standard TT"/>
              </a:rPr>
              <a:t>para</a:t>
            </a:r>
            <a:r>
              <a:rPr sz="1900" spc="10">
                <a:latin typeface="Old Standard TT"/>
                <a:cs typeface="Old Standard TT"/>
              </a:rPr>
              <a:t> </a:t>
            </a:r>
            <a:r>
              <a:rPr sz="1900">
                <a:latin typeface="Old Standard TT"/>
                <a:cs typeface="Old Standard TT"/>
              </a:rPr>
              <a:t>a</a:t>
            </a:r>
            <a:r>
              <a:rPr sz="1900" spc="13">
                <a:latin typeface="Old Standard TT"/>
                <a:cs typeface="Old Standard TT"/>
              </a:rPr>
              <a:t> </a:t>
            </a:r>
            <a:r>
              <a:rPr sz="1900">
                <a:latin typeface="Old Standard TT"/>
                <a:cs typeface="Old Standard TT"/>
              </a:rPr>
              <a:t>USF</a:t>
            </a:r>
            <a:r>
              <a:rPr sz="1900" spc="10">
                <a:latin typeface="Old Standard TT"/>
                <a:cs typeface="Old Standard TT"/>
              </a:rPr>
              <a:t> </a:t>
            </a:r>
            <a:r>
              <a:rPr sz="1900" spc="-13">
                <a:latin typeface="Old Standard TT"/>
                <a:cs typeface="Old Standard TT"/>
              </a:rPr>
              <a:t>para 	</a:t>
            </a:r>
            <a:r>
              <a:rPr sz="1900" err="1">
                <a:latin typeface="Old Standard TT"/>
                <a:cs typeface="Old Standard TT"/>
              </a:rPr>
              <a:t>acompanhamento</a:t>
            </a:r>
            <a:r>
              <a:rPr sz="1900" spc="-10">
                <a:latin typeface="Old Standard TT"/>
                <a:cs typeface="Old Standard TT"/>
              </a:rPr>
              <a:t> </a:t>
            </a:r>
            <a:r>
              <a:rPr sz="1900">
                <a:latin typeface="Old Standard TT"/>
                <a:cs typeface="Old Standard TT"/>
              </a:rPr>
              <a:t>do</a:t>
            </a:r>
            <a:r>
              <a:rPr sz="1900" spc="-10">
                <a:latin typeface="Old Standard TT"/>
                <a:cs typeface="Old Standard TT"/>
              </a:rPr>
              <a:t> </a:t>
            </a:r>
            <a:r>
              <a:rPr sz="1900" spc="-7" err="1">
                <a:latin typeface="Old Standard TT"/>
                <a:cs typeface="Old Standard TT"/>
              </a:rPr>
              <a:t>caso</a:t>
            </a:r>
            <a:r>
              <a:rPr sz="1900" spc="-7">
                <a:latin typeface="Old Standard TT"/>
                <a:cs typeface="Old Standard TT"/>
              </a:rPr>
              <a:t>.</a:t>
            </a:r>
            <a:endParaRPr sz="1900">
              <a:latin typeface="Old Standard TT"/>
              <a:cs typeface="Old Standard TT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6F70135-2A11-E8F1-D51E-D0EEC9FAE2C5}"/>
              </a:ext>
            </a:extLst>
          </p:cNvPr>
          <p:cNvSpPr/>
          <p:nvPr/>
        </p:nvSpPr>
        <p:spPr>
          <a:xfrm>
            <a:off x="936421" y="242772"/>
            <a:ext cx="7764522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83EFF"/>
                </a:solidFill>
                <a:latin typeface="Montserrat ExtraBold"/>
                <a:ea typeface="Segoe UI Black"/>
                <a:cs typeface="Arial"/>
              </a:rPr>
              <a:t>O QUE É O PMAE?</a:t>
            </a:r>
            <a:endParaRPr lang="pt-BR" sz="4000">
              <a:solidFill>
                <a:srgbClr val="183EFF"/>
              </a:solidFill>
              <a:latin typeface="Montserrat ExtraBold" pitchFamily="2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30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7895066" y="6287393"/>
            <a:ext cx="1248936" cy="512956"/>
          </a:xfrm>
          <a:custGeom>
            <a:avLst/>
            <a:gdLst/>
            <a:ahLst/>
            <a:cxnLst/>
            <a:rect l="l" t="t" r="r" b="b"/>
            <a:pathLst>
              <a:path w="5937229" h="763911">
                <a:moveTo>
                  <a:pt x="0" y="0"/>
                </a:moveTo>
                <a:lnTo>
                  <a:pt x="5937229" y="0"/>
                </a:lnTo>
                <a:lnTo>
                  <a:pt x="5937229" y="763911"/>
                </a:lnTo>
                <a:lnTo>
                  <a:pt x="0" y="7639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" r="-263586" b="-2638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4" name="Imagem 3" descr="Diagrama&#10;&#10;O conteúdo gerado por IA pode estar incorreto.">
            <a:extLst>
              <a:ext uri="{FF2B5EF4-FFF2-40B4-BE49-F238E27FC236}">
                <a16:creationId xmlns:a16="http://schemas.microsoft.com/office/drawing/2014/main" id="{05CC9ACE-77ED-B151-73E3-2C7F2D15D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" y="-2318"/>
            <a:ext cx="12191998" cy="6857999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4076329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7895066" y="6287393"/>
            <a:ext cx="1248936" cy="512956"/>
          </a:xfrm>
          <a:custGeom>
            <a:avLst/>
            <a:gdLst/>
            <a:ahLst/>
            <a:cxnLst/>
            <a:rect l="l" t="t" r="r" b="b"/>
            <a:pathLst>
              <a:path w="5937229" h="763911">
                <a:moveTo>
                  <a:pt x="0" y="0"/>
                </a:moveTo>
                <a:lnTo>
                  <a:pt x="5937229" y="0"/>
                </a:lnTo>
                <a:lnTo>
                  <a:pt x="5937229" y="763911"/>
                </a:lnTo>
                <a:lnTo>
                  <a:pt x="0" y="763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" r="-263586" b="-2638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" name="Imagem 1" descr="Diagrama&#10;&#10;O conteúdo gerado por IA pode estar incorreto.">
            <a:extLst>
              <a:ext uri="{FF2B5EF4-FFF2-40B4-BE49-F238E27FC236}">
                <a16:creationId xmlns:a16="http://schemas.microsoft.com/office/drawing/2014/main" id="{0416A070-26AD-AB31-DA62-D783AC8BC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085" y="-1598"/>
            <a:ext cx="12401550" cy="6962775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2765448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14</a:t>
            </a:fld>
            <a:endParaRPr lang="pt-BR"/>
          </a:p>
        </p:txBody>
      </p:sp>
      <p:sp>
        <p:nvSpPr>
          <p:cNvPr id="9" name="Freeform 2"/>
          <p:cNvSpPr/>
          <p:nvPr/>
        </p:nvSpPr>
        <p:spPr>
          <a:xfrm>
            <a:off x="609689" y="114658"/>
            <a:ext cx="4561706" cy="1292260"/>
          </a:xfrm>
          <a:custGeom>
            <a:avLst/>
            <a:gdLst/>
            <a:ahLst/>
            <a:cxnLst/>
            <a:rect l="l" t="t" r="r" b="b"/>
            <a:pathLst>
              <a:path w="14724273" h="4536865">
                <a:moveTo>
                  <a:pt x="0" y="0"/>
                </a:moveTo>
                <a:lnTo>
                  <a:pt x="14724273" y="0"/>
                </a:lnTo>
                <a:lnTo>
                  <a:pt x="14724273" y="4536865"/>
                </a:lnTo>
                <a:lnTo>
                  <a:pt x="0" y="45368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0BD5D07-6BE6-6FCA-97C2-23D361054AB3}"/>
              </a:ext>
            </a:extLst>
          </p:cNvPr>
          <p:cNvGrpSpPr/>
          <p:nvPr/>
        </p:nvGrpSpPr>
        <p:grpSpPr>
          <a:xfrm>
            <a:off x="782038" y="4501900"/>
            <a:ext cx="3228226" cy="2009458"/>
            <a:chOff x="782038" y="4501900"/>
            <a:chExt cx="3228226" cy="2009458"/>
          </a:xfrm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7052D703-EDF5-B665-EA2D-1C7100A031C5}"/>
                </a:ext>
              </a:extLst>
            </p:cNvPr>
            <p:cNvSpPr/>
            <p:nvPr/>
          </p:nvSpPr>
          <p:spPr>
            <a:xfrm>
              <a:off x="1150709" y="4765766"/>
              <a:ext cx="2859555" cy="1745592"/>
            </a:xfrm>
            <a:prstGeom prst="roundRect">
              <a:avLst/>
            </a:prstGeom>
            <a:solidFill>
              <a:srgbClr val="183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,Sans-Serif"/>
                <a:buChar char="•"/>
              </a:pPr>
              <a:r>
                <a:rPr lang="pt-BR" sz="1400">
                  <a:latin typeface="Calibri Light"/>
                  <a:ea typeface="Calibri Light"/>
                  <a:cs typeface="Calibri Light"/>
                </a:rPr>
                <a:t>Transição de cuidados para a APS;</a:t>
              </a:r>
              <a:endParaRPr lang="pt-BR" sz="1400">
                <a:solidFill>
                  <a:srgbClr val="000000"/>
                </a:solidFill>
                <a:latin typeface="Calibri Light"/>
                <a:ea typeface="Calibri Light"/>
                <a:cs typeface="Calibri Ligh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pt-BR" sz="1400">
                  <a:latin typeface="Calibri Light"/>
                  <a:ea typeface="Calibri Light"/>
                  <a:cs typeface="Calibri Light"/>
                </a:rPr>
                <a:t>Compartilhamento de informações clínicas via Registro Eletrônico de Saúde.</a:t>
              </a:r>
              <a:endParaRPr lang="pt-BR"/>
            </a:p>
          </p:txBody>
        </p:sp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2715F619-2937-3B6A-BD1D-827937F80FAB}"/>
                </a:ext>
              </a:extLst>
            </p:cNvPr>
            <p:cNvSpPr/>
            <p:nvPr/>
          </p:nvSpPr>
          <p:spPr>
            <a:xfrm>
              <a:off x="782038" y="4501900"/>
              <a:ext cx="2021211" cy="539755"/>
            </a:xfrm>
            <a:prstGeom prst="roundRect">
              <a:avLst/>
            </a:prstGeom>
            <a:solidFill>
              <a:srgbClr val="03C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b="1">
                  <a:solidFill>
                    <a:schemeClr val="bg1"/>
                  </a:solidFill>
                  <a:latin typeface="Calibri Light"/>
                  <a:ea typeface="Calibri"/>
                  <a:cs typeface="Calibri"/>
                </a:rPr>
                <a:t>INTEGRAÇÃO COM A APS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A2ED3A5-8199-E251-7AF0-958DF6346376}"/>
              </a:ext>
            </a:extLst>
          </p:cNvPr>
          <p:cNvGrpSpPr/>
          <p:nvPr/>
        </p:nvGrpSpPr>
        <p:grpSpPr>
          <a:xfrm>
            <a:off x="4125313" y="2044450"/>
            <a:ext cx="3228226" cy="2009458"/>
            <a:chOff x="4125313" y="2044450"/>
            <a:chExt cx="3228226" cy="2009458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F3E77E72-02CE-037C-CD64-A7C971709825}"/>
                </a:ext>
              </a:extLst>
            </p:cNvPr>
            <p:cNvSpPr/>
            <p:nvPr/>
          </p:nvSpPr>
          <p:spPr>
            <a:xfrm>
              <a:off x="4493984" y="2308316"/>
              <a:ext cx="2859555" cy="1745592"/>
            </a:xfrm>
            <a:prstGeom prst="roundRect">
              <a:avLst/>
            </a:prstGeom>
            <a:solidFill>
              <a:srgbClr val="183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/>
                <a:buChar char="•"/>
              </a:pPr>
              <a:r>
                <a:rPr lang="pt-BR" sz="1600">
                  <a:latin typeface="Calibri Light"/>
                  <a:ea typeface="Calibri" panose="020F0502020204030204"/>
                  <a:cs typeface="Calibri" panose="020F0502020204030204"/>
                </a:rPr>
                <a:t>Organizar o acesso por linhas de cuidado;</a:t>
              </a:r>
              <a:endParaRPr lang="pt-BR" sz="1600">
                <a:ea typeface="Calibri"/>
                <a:cs typeface="Calibri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pt-BR" sz="1600">
                  <a:latin typeface="Calibri Light"/>
                  <a:ea typeface="Calibri" panose="020F0502020204030204"/>
                  <a:cs typeface="Calibri" panose="020F0502020204030204"/>
                </a:rPr>
                <a:t>Ampliar oferta conforme necessidade;</a:t>
              </a:r>
              <a:endParaRPr lang="pt-BR" sz="1600">
                <a:ea typeface="Calibri"/>
                <a:cs typeface="Calibri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pt-BR" sz="1600">
                  <a:latin typeface="Calibri Light"/>
                  <a:ea typeface="Calibri" panose="020F0502020204030204"/>
                  <a:cs typeface="Calibri" panose="020F0502020204030204"/>
                </a:rPr>
                <a:t>Gerir filas de espera.</a:t>
              </a:r>
            </a:p>
          </p:txBody>
        </p:sp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17BB6B3D-A875-2C93-5690-E8EB09C71166}"/>
                </a:ext>
              </a:extLst>
            </p:cNvPr>
            <p:cNvSpPr/>
            <p:nvPr/>
          </p:nvSpPr>
          <p:spPr>
            <a:xfrm>
              <a:off x="4125313" y="2044450"/>
              <a:ext cx="2021211" cy="539755"/>
            </a:xfrm>
            <a:prstGeom prst="roundRect">
              <a:avLst/>
            </a:prstGeom>
            <a:solidFill>
              <a:srgbClr val="03C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b="1">
                  <a:solidFill>
                    <a:schemeClr val="bg1"/>
                  </a:solidFill>
                  <a:latin typeface="Calibri Light"/>
                  <a:ea typeface="Calibri"/>
                  <a:cs typeface="Calibri"/>
                </a:rPr>
                <a:t>REGULAÇÃO DO SISTEMA</a:t>
              </a: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90F55177-5C41-B82D-20A0-90FE015E8891}"/>
              </a:ext>
            </a:extLst>
          </p:cNvPr>
          <p:cNvGrpSpPr/>
          <p:nvPr/>
        </p:nvGrpSpPr>
        <p:grpSpPr>
          <a:xfrm>
            <a:off x="7954363" y="2044450"/>
            <a:ext cx="3228226" cy="2009458"/>
            <a:chOff x="7954363" y="2044450"/>
            <a:chExt cx="3228226" cy="2009458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5E8224E2-595A-B358-26C9-1BCEF897591A}"/>
                </a:ext>
              </a:extLst>
            </p:cNvPr>
            <p:cNvSpPr/>
            <p:nvPr/>
          </p:nvSpPr>
          <p:spPr>
            <a:xfrm>
              <a:off x="8323034" y="2308316"/>
              <a:ext cx="2859555" cy="1745592"/>
            </a:xfrm>
            <a:prstGeom prst="roundRect">
              <a:avLst/>
            </a:prstGeom>
            <a:solidFill>
              <a:srgbClr val="183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/>
                <a:buChar char="•"/>
              </a:pPr>
              <a:r>
                <a:rPr lang="pt-BR" sz="1600">
                  <a:latin typeface="Calibri Light"/>
                  <a:ea typeface="Calibri Light"/>
                  <a:cs typeface="Calibri Light"/>
                </a:rPr>
                <a:t>Coordenação e navegação do cuidado: Priorizar risco, monitorar tempo, evitar absenteísmo e repetição, manutenção de contato.</a:t>
              </a:r>
            </a:p>
          </p:txBody>
        </p:sp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F325382D-9366-C895-F01E-8E65D0DFAF97}"/>
                </a:ext>
              </a:extLst>
            </p:cNvPr>
            <p:cNvSpPr/>
            <p:nvPr/>
          </p:nvSpPr>
          <p:spPr>
            <a:xfrm>
              <a:off x="7954363" y="2044450"/>
              <a:ext cx="2021211" cy="539755"/>
            </a:xfrm>
            <a:prstGeom prst="roundRect">
              <a:avLst/>
            </a:prstGeom>
            <a:solidFill>
              <a:srgbClr val="E5231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b="1">
                  <a:solidFill>
                    <a:schemeClr val="bg1"/>
                  </a:solidFill>
                  <a:latin typeface="Calibri Light"/>
                  <a:ea typeface="Calibri"/>
                  <a:cs typeface="Calibri"/>
                </a:rPr>
                <a:t>GESTÃO DO CUIDADO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4599320-DC26-2C2C-3E67-E4BD75302984}"/>
              </a:ext>
            </a:extLst>
          </p:cNvPr>
          <p:cNvGrpSpPr/>
          <p:nvPr/>
        </p:nvGrpSpPr>
        <p:grpSpPr>
          <a:xfrm>
            <a:off x="629638" y="2044450"/>
            <a:ext cx="3228226" cy="2009458"/>
            <a:chOff x="629638" y="2044450"/>
            <a:chExt cx="3228226" cy="2009458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E3EA9AD6-AADF-333F-9281-B17C664360DF}"/>
                </a:ext>
              </a:extLst>
            </p:cNvPr>
            <p:cNvSpPr/>
            <p:nvPr/>
          </p:nvSpPr>
          <p:spPr>
            <a:xfrm>
              <a:off x="998309" y="2308316"/>
              <a:ext cx="2859555" cy="1745592"/>
            </a:xfrm>
            <a:prstGeom prst="roundRect">
              <a:avLst/>
            </a:prstGeom>
            <a:solidFill>
              <a:srgbClr val="183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/>
                <a:buChar char="•"/>
              </a:pPr>
              <a:r>
                <a:rPr lang="pt-BR" sz="1600">
                  <a:latin typeface="Calibri Light"/>
                  <a:ea typeface="Calibri" panose="020F0502020204030204"/>
                  <a:cs typeface="Calibri" panose="020F0502020204030204"/>
                </a:rPr>
                <a:t>Serviços oferecidos informados;</a:t>
              </a:r>
            </a:p>
            <a:p>
              <a:pPr marL="285750" indent="-285750">
                <a:buFont typeface="Arial"/>
                <a:buChar char="•"/>
              </a:pPr>
              <a:r>
                <a:rPr lang="pt-BR" sz="1600">
                  <a:latin typeface="Calibri Light"/>
                  <a:ea typeface="Calibri" panose="020F0502020204030204"/>
                  <a:cs typeface="Calibri" panose="020F0502020204030204"/>
                </a:rPr>
                <a:t>Tempo de espera;</a:t>
              </a:r>
            </a:p>
            <a:p>
              <a:pPr marL="285750" indent="-285750">
                <a:buFont typeface="Arial"/>
                <a:buChar char="•"/>
              </a:pPr>
              <a:r>
                <a:rPr lang="pt-BR" sz="1600">
                  <a:latin typeface="Calibri Light"/>
                  <a:ea typeface="Calibri" panose="020F0502020204030204"/>
                  <a:cs typeface="Calibri" panose="020F0502020204030204"/>
                </a:rPr>
                <a:t>Número de pessoas na fila.</a:t>
              </a:r>
            </a:p>
          </p:txBody>
        </p:sp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11675467-53FF-5CC1-1AEB-E6515EEF52DE}"/>
                </a:ext>
              </a:extLst>
            </p:cNvPr>
            <p:cNvSpPr/>
            <p:nvPr/>
          </p:nvSpPr>
          <p:spPr>
            <a:xfrm>
              <a:off x="629638" y="2044450"/>
              <a:ext cx="2021211" cy="539755"/>
            </a:xfrm>
            <a:prstGeom prst="roundRect">
              <a:avLst/>
            </a:prstGeom>
            <a:solidFill>
              <a:srgbClr val="FFD62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b="1">
                  <a:solidFill>
                    <a:schemeClr val="bg1"/>
                  </a:solidFill>
                  <a:latin typeface="Calibri Light"/>
                  <a:ea typeface="Calibri"/>
                  <a:cs typeface="Calibri"/>
                </a:rPr>
                <a:t>GESTÃO DE FILAS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8364B7C-1C08-6BE0-B3B5-7E985241E7A7}"/>
              </a:ext>
            </a:extLst>
          </p:cNvPr>
          <p:cNvGrpSpPr/>
          <p:nvPr/>
        </p:nvGrpSpPr>
        <p:grpSpPr>
          <a:xfrm>
            <a:off x="4477738" y="4501900"/>
            <a:ext cx="3228226" cy="2009458"/>
            <a:chOff x="4477738" y="4501900"/>
            <a:chExt cx="3228226" cy="2009458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9A3F4043-B2BE-DF7A-CAF6-34FBFEB9B36B}"/>
                </a:ext>
              </a:extLst>
            </p:cNvPr>
            <p:cNvSpPr/>
            <p:nvPr/>
          </p:nvSpPr>
          <p:spPr>
            <a:xfrm>
              <a:off x="4846409" y="4765766"/>
              <a:ext cx="2859555" cy="1745592"/>
            </a:xfrm>
            <a:prstGeom prst="roundRect">
              <a:avLst/>
            </a:prstGeom>
            <a:solidFill>
              <a:srgbClr val="183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/>
                <a:buChar char="•"/>
              </a:pPr>
              <a:r>
                <a:rPr lang="pt-BR" sz="1200">
                  <a:latin typeface="Calibri Light"/>
                  <a:ea typeface="Calibri" panose="020F0502020204030204"/>
                  <a:cs typeface="Calibri" panose="020F0502020204030204"/>
                </a:rPr>
                <a:t>Teleconsultas: Público e privado;</a:t>
              </a:r>
            </a:p>
            <a:p>
              <a:pPr marL="285750" indent="-285750">
                <a:buFont typeface="Arial"/>
                <a:buChar char="•"/>
              </a:pPr>
              <a:r>
                <a:rPr lang="pt-BR" sz="1200">
                  <a:latin typeface="Calibri Light"/>
                  <a:ea typeface="Calibri" panose="020F0502020204030204"/>
                  <a:cs typeface="Calibri" panose="020F0502020204030204"/>
                </a:rPr>
                <a:t>Teleconsultoria: Encaminhamentos mediado compartilhados.</a:t>
              </a:r>
            </a:p>
            <a:p>
              <a:pPr marL="285750" indent="-285750">
                <a:buFont typeface="Arial"/>
                <a:buChar char="•"/>
              </a:pPr>
              <a:r>
                <a:rPr lang="pt-BR" sz="1200">
                  <a:latin typeface="Calibri Light"/>
                  <a:ea typeface="Calibri" panose="020F0502020204030204"/>
                  <a:cs typeface="Calibri" panose="020F0502020204030204"/>
                </a:rPr>
                <a:t>Ênfase em regiões de vazios assistências e áreas de difícil acesso.</a:t>
              </a:r>
            </a:p>
          </p:txBody>
        </p:sp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662281E6-5CE9-C2B7-8F85-ED802E49CE4F}"/>
                </a:ext>
              </a:extLst>
            </p:cNvPr>
            <p:cNvSpPr/>
            <p:nvPr/>
          </p:nvSpPr>
          <p:spPr>
            <a:xfrm>
              <a:off x="4477738" y="4501900"/>
              <a:ext cx="2021211" cy="539755"/>
            </a:xfrm>
            <a:prstGeom prst="roundRect">
              <a:avLst/>
            </a:prstGeom>
            <a:solidFill>
              <a:srgbClr val="E5231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b="1">
                  <a:solidFill>
                    <a:schemeClr val="bg1"/>
                  </a:solidFill>
                  <a:latin typeface="Calibri Light"/>
                  <a:ea typeface="Calibri"/>
                  <a:cs typeface="Calibri"/>
                </a:rPr>
                <a:t>TELESSAÚDE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04C0E07-4661-EADC-C9C6-D087E928FDA2}"/>
              </a:ext>
            </a:extLst>
          </p:cNvPr>
          <p:cNvGrpSpPr/>
          <p:nvPr/>
        </p:nvGrpSpPr>
        <p:grpSpPr>
          <a:xfrm>
            <a:off x="7954363" y="4597150"/>
            <a:ext cx="3228226" cy="2009458"/>
            <a:chOff x="7954363" y="4597150"/>
            <a:chExt cx="3228226" cy="2009458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E232B982-508C-6590-BC06-E2D0A794B519}"/>
                </a:ext>
              </a:extLst>
            </p:cNvPr>
            <p:cNvSpPr/>
            <p:nvPr/>
          </p:nvSpPr>
          <p:spPr>
            <a:xfrm>
              <a:off x="8323034" y="4861016"/>
              <a:ext cx="2859555" cy="1745592"/>
            </a:xfrm>
            <a:prstGeom prst="roundRect">
              <a:avLst/>
            </a:prstGeom>
            <a:solidFill>
              <a:srgbClr val="183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/>
                <a:buChar char="•"/>
              </a:pPr>
              <a:r>
                <a:rPr lang="pt-BR">
                  <a:latin typeface="Calibri Light"/>
                  <a:ea typeface="Calibri" panose="020F0502020204030204"/>
                  <a:cs typeface="Calibri" panose="020F0502020204030204"/>
                </a:rPr>
                <a:t>Pagamento de consultas e exames com tempo definido.</a:t>
              </a:r>
            </a:p>
          </p:txBody>
        </p:sp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A87D218D-CE43-BBB0-C151-6A2B131A0F20}"/>
                </a:ext>
              </a:extLst>
            </p:cNvPr>
            <p:cNvSpPr/>
            <p:nvPr/>
          </p:nvSpPr>
          <p:spPr>
            <a:xfrm>
              <a:off x="7954363" y="4597150"/>
              <a:ext cx="2021211" cy="539755"/>
            </a:xfrm>
            <a:prstGeom prst="roundRect">
              <a:avLst/>
            </a:prstGeom>
            <a:solidFill>
              <a:srgbClr val="FFD62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>
                  <a:solidFill>
                    <a:schemeClr val="bg1"/>
                  </a:solidFill>
                  <a:latin typeface="Calibri Light"/>
                  <a:ea typeface="Calibri"/>
                  <a:cs typeface="Calibri"/>
                </a:rPr>
                <a:t>OFERTA DE CUIDADO INTEGRADO</a:t>
              </a:r>
            </a:p>
          </p:txBody>
        </p:sp>
      </p:grpSp>
      <p:sp>
        <p:nvSpPr>
          <p:cNvPr id="25" name="Retângulo 24">
            <a:extLst>
              <a:ext uri="{FF2B5EF4-FFF2-40B4-BE49-F238E27FC236}">
                <a16:creationId xmlns:a16="http://schemas.microsoft.com/office/drawing/2014/main" id="{C31E79D6-B169-3CBB-CB92-D578AC9B3014}"/>
              </a:ext>
            </a:extLst>
          </p:cNvPr>
          <p:cNvSpPr/>
          <p:nvPr/>
        </p:nvSpPr>
        <p:spPr>
          <a:xfrm>
            <a:off x="5270296" y="404697"/>
            <a:ext cx="7764522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83EFF"/>
                </a:solidFill>
                <a:latin typeface="Montserrat ExtraBold"/>
                <a:ea typeface="Segoe UI Black"/>
                <a:cs typeface="Arial"/>
              </a:rPr>
              <a:t>COMPONENTES</a:t>
            </a:r>
            <a:endParaRPr lang="pt-BR" sz="4000">
              <a:solidFill>
                <a:srgbClr val="183EFF"/>
              </a:solidFill>
              <a:latin typeface="Montserrat ExtraBold" pitchFamily="2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3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ject 2">
            <a:extLst>
              <a:ext uri="{FF2B5EF4-FFF2-40B4-BE49-F238E27FC236}">
                <a16:creationId xmlns:a16="http://schemas.microsoft.com/office/drawing/2014/main" id="{D1A1C352-5859-5C54-C11F-9AE51BA3D9F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334002"/>
            <a:ext cx="1647444" cy="1523998"/>
          </a:xfrm>
          <a:prstGeom prst="rect">
            <a:avLst/>
          </a:prstGeom>
        </p:spPr>
      </p:pic>
      <p:sp>
        <p:nvSpPr>
          <p:cNvPr id="55" name="Freeform 13">
            <a:extLst>
              <a:ext uri="{FF2B5EF4-FFF2-40B4-BE49-F238E27FC236}">
                <a16:creationId xmlns:a16="http://schemas.microsoft.com/office/drawing/2014/main" id="{45DBD5C8-0F3E-ABB5-7BDE-B4114618A11D}"/>
              </a:ext>
            </a:extLst>
          </p:cNvPr>
          <p:cNvSpPr/>
          <p:nvPr/>
        </p:nvSpPr>
        <p:spPr>
          <a:xfrm>
            <a:off x="841652" y="975311"/>
            <a:ext cx="4471245" cy="1720261"/>
          </a:xfrm>
          <a:custGeom>
            <a:avLst/>
            <a:gdLst/>
            <a:ahLst/>
            <a:cxnLst/>
            <a:rect l="l" t="t" r="r" b="b"/>
            <a:pathLst>
              <a:path w="9115458" h="522779">
                <a:moveTo>
                  <a:pt x="0" y="0"/>
                </a:moveTo>
                <a:lnTo>
                  <a:pt x="9115458" y="0"/>
                </a:lnTo>
                <a:lnTo>
                  <a:pt x="9115458" y="522778"/>
                </a:lnTo>
                <a:lnTo>
                  <a:pt x="0" y="522778"/>
                </a:lnTo>
                <a:lnTo>
                  <a:pt x="0" y="0"/>
                </a:lnTo>
                <a:close/>
              </a:path>
            </a:pathLst>
          </a:custGeom>
          <a:solidFill>
            <a:srgbClr val="FFC6C6"/>
          </a:solidFill>
        </p:spPr>
        <p:txBody>
          <a:bodyPr anchor="ctr" anchorCtr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Avaliação de risco cirúrgico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Avaliação cardiológica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Avaliação diagnóstica inicial - SCC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Progressão da avaliação diagnóstica I - SCC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Progressão da avaliação diagnóstica II - SCC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Avaliação diagnóstica - Insuficiência Cardíaca</a:t>
            </a:r>
          </a:p>
        </p:txBody>
      </p:sp>
      <p:sp>
        <p:nvSpPr>
          <p:cNvPr id="56" name="Fluxograma: Processo Alternativo 55">
            <a:extLst>
              <a:ext uri="{FF2B5EF4-FFF2-40B4-BE49-F238E27FC236}">
                <a16:creationId xmlns:a16="http://schemas.microsoft.com/office/drawing/2014/main" id="{DD80683E-8467-8C27-2C60-9A77221A3DD8}"/>
              </a:ext>
            </a:extLst>
          </p:cNvPr>
          <p:cNvSpPr/>
          <p:nvPr/>
        </p:nvSpPr>
        <p:spPr>
          <a:xfrm rot="16200000">
            <a:off x="-379938" y="1604459"/>
            <a:ext cx="1950902" cy="471389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ea typeface="Intro Pro Bold"/>
                <a:cs typeface="Arial" panose="020B0604020202020204" pitchFamily="34" charset="0"/>
                <a:sym typeface="Intro Pro Bold"/>
              </a:rPr>
              <a:t>CARDIOLOGIA</a:t>
            </a:r>
            <a:endParaRPr lang="pt-BR" sz="1400"/>
          </a:p>
        </p:txBody>
      </p:sp>
      <p:sp>
        <p:nvSpPr>
          <p:cNvPr id="57" name="Fluxograma: Processo Alternativo 56">
            <a:extLst>
              <a:ext uri="{FF2B5EF4-FFF2-40B4-BE49-F238E27FC236}">
                <a16:creationId xmlns:a16="http://schemas.microsoft.com/office/drawing/2014/main" id="{17577B73-BD3C-6009-D1E6-1EF9E1932188}"/>
              </a:ext>
            </a:extLst>
          </p:cNvPr>
          <p:cNvSpPr/>
          <p:nvPr/>
        </p:nvSpPr>
        <p:spPr>
          <a:xfrm rot="16200000">
            <a:off x="-448531" y="3676298"/>
            <a:ext cx="2073117" cy="47138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Intro Pro Bold"/>
              </a:rPr>
              <a:t>ORTOPEDIA</a:t>
            </a:r>
            <a:endParaRPr lang="pt-BR" sz="1400"/>
          </a:p>
        </p:txBody>
      </p:sp>
      <p:sp>
        <p:nvSpPr>
          <p:cNvPr id="58" name="Freeform 13">
            <a:extLst>
              <a:ext uri="{FF2B5EF4-FFF2-40B4-BE49-F238E27FC236}">
                <a16:creationId xmlns:a16="http://schemas.microsoft.com/office/drawing/2014/main" id="{C4FDFBCE-92F7-EB53-11A9-6F5DD69ADD52}"/>
              </a:ext>
            </a:extLst>
          </p:cNvPr>
          <p:cNvSpPr/>
          <p:nvPr/>
        </p:nvSpPr>
        <p:spPr>
          <a:xfrm>
            <a:off x="831208" y="2940857"/>
            <a:ext cx="4474102" cy="1950904"/>
          </a:xfrm>
          <a:custGeom>
            <a:avLst/>
            <a:gdLst/>
            <a:ahLst/>
            <a:cxnLst/>
            <a:rect l="l" t="t" r="r" b="b"/>
            <a:pathLst>
              <a:path w="9115458" h="522779">
                <a:moveTo>
                  <a:pt x="0" y="0"/>
                </a:moveTo>
                <a:lnTo>
                  <a:pt x="9115458" y="0"/>
                </a:lnTo>
                <a:lnTo>
                  <a:pt x="9115458" y="522778"/>
                </a:lnTo>
                <a:lnTo>
                  <a:pt x="0" y="522778"/>
                </a:lnTo>
                <a:lnTo>
                  <a:pt x="0" y="0"/>
                </a:lnTo>
                <a:close/>
              </a:path>
            </a:pathLst>
          </a:custGeom>
          <a:solidFill>
            <a:srgbClr val="A3DBFF"/>
          </a:solidFill>
        </p:spPr>
        <p:txBody>
          <a:bodyPr anchor="ctr" anchorCtr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Avaliação diagnóstica em ortopedia com recursos de radiologia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Avaliação diagnóstica em ortopedia com recursos de radiologia e ultrassonografia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Avaliação diagnóstica em ortopedia com recursos de radiologia e tomografia computadorizada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Avaliação diagnóstica em ortopedia com recursos de radiologia e ressonância magnética</a:t>
            </a:r>
          </a:p>
        </p:txBody>
      </p:sp>
      <p:sp>
        <p:nvSpPr>
          <p:cNvPr id="59" name="Freeform 13">
            <a:extLst>
              <a:ext uri="{FF2B5EF4-FFF2-40B4-BE49-F238E27FC236}">
                <a16:creationId xmlns:a16="http://schemas.microsoft.com/office/drawing/2014/main" id="{D2C7B5B6-E343-ED8B-A18D-04C29AD6D543}"/>
              </a:ext>
            </a:extLst>
          </p:cNvPr>
          <p:cNvSpPr/>
          <p:nvPr/>
        </p:nvSpPr>
        <p:spPr>
          <a:xfrm>
            <a:off x="831208" y="5137046"/>
            <a:ext cx="4474102" cy="1252732"/>
          </a:xfrm>
          <a:custGeom>
            <a:avLst/>
            <a:gdLst/>
            <a:ahLst/>
            <a:cxnLst/>
            <a:rect l="l" t="t" r="r" b="b"/>
            <a:pathLst>
              <a:path w="9115458" h="522779">
                <a:moveTo>
                  <a:pt x="0" y="0"/>
                </a:moveTo>
                <a:lnTo>
                  <a:pt x="9115458" y="0"/>
                </a:lnTo>
                <a:lnTo>
                  <a:pt x="9115458" y="522778"/>
                </a:lnTo>
                <a:lnTo>
                  <a:pt x="0" y="522778"/>
                </a:lnTo>
                <a:lnTo>
                  <a:pt x="0" y="0"/>
                </a:lnTo>
                <a:close/>
              </a:path>
            </a:pathLst>
          </a:custGeom>
          <a:solidFill>
            <a:srgbClr val="AAE571"/>
          </a:solidFill>
        </p:spPr>
        <p:txBody>
          <a:bodyPr anchor="ctr" anchorCtr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Avaliação inicial diagnóstica de déficit auditivo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Progressão da avaliação diagnóstica de déficit auditivo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Avaliação diagnóstica de nasofaringe e de orofaringe</a:t>
            </a:r>
          </a:p>
        </p:txBody>
      </p:sp>
      <p:sp>
        <p:nvSpPr>
          <p:cNvPr id="60" name="Fluxograma: Processo Alternativo 59">
            <a:extLst>
              <a:ext uri="{FF2B5EF4-FFF2-40B4-BE49-F238E27FC236}">
                <a16:creationId xmlns:a16="http://schemas.microsoft.com/office/drawing/2014/main" id="{5678F9BA-1247-B4BB-6F98-B7AB61CB9C65}"/>
              </a:ext>
            </a:extLst>
          </p:cNvPr>
          <p:cNvSpPr/>
          <p:nvPr/>
        </p:nvSpPr>
        <p:spPr>
          <a:xfrm rot="16200000">
            <a:off x="-143515" y="5507606"/>
            <a:ext cx="1469840" cy="47138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Intro Pro Bold"/>
              </a:rPr>
              <a:t>OTORRINO</a:t>
            </a:r>
            <a:endParaRPr lang="pt-BR" sz="1400"/>
          </a:p>
        </p:txBody>
      </p:sp>
      <p:sp>
        <p:nvSpPr>
          <p:cNvPr id="61" name="Freeform 13">
            <a:extLst>
              <a:ext uri="{FF2B5EF4-FFF2-40B4-BE49-F238E27FC236}">
                <a16:creationId xmlns:a16="http://schemas.microsoft.com/office/drawing/2014/main" id="{5DDAA99D-4F9D-E2D8-9D54-ADE336E0630F}"/>
              </a:ext>
            </a:extLst>
          </p:cNvPr>
          <p:cNvSpPr/>
          <p:nvPr/>
        </p:nvSpPr>
        <p:spPr>
          <a:xfrm>
            <a:off x="6194609" y="1539996"/>
            <a:ext cx="5736182" cy="2294320"/>
          </a:xfrm>
          <a:custGeom>
            <a:avLst/>
            <a:gdLst/>
            <a:ahLst/>
            <a:cxnLst/>
            <a:rect l="l" t="t" r="r" b="b"/>
            <a:pathLst>
              <a:path w="9115458" h="522779">
                <a:moveTo>
                  <a:pt x="0" y="0"/>
                </a:moveTo>
                <a:lnTo>
                  <a:pt x="9115458" y="0"/>
                </a:lnTo>
                <a:lnTo>
                  <a:pt x="9115458" y="522778"/>
                </a:lnTo>
                <a:lnTo>
                  <a:pt x="0" y="5227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txBody>
          <a:bodyPr lIns="91440" tIns="45720" rIns="91440" bIns="45720" anchor="ctr" anchorCtr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,Sans-Serif" panose="05000000000000000000" pitchFamily="2" charset="2"/>
              <a:buChar char="§"/>
            </a:pPr>
            <a:r>
              <a:rPr lang="pt-BR" sz="1400">
                <a:latin typeface="Arial"/>
                <a:cs typeface="Arial"/>
              </a:rPr>
              <a:t>Avaliação diagnóstica de câncer gástrico</a:t>
            </a:r>
            <a:endParaRPr lang="en-US" sz="1400">
              <a:latin typeface="Arial"/>
              <a:cs typeface="Arial"/>
            </a:endParaRPr>
          </a:p>
          <a:p>
            <a:pPr marL="285750" indent="-285750">
              <a:buFont typeface="Wingdings,Sans-Serif" panose="05000000000000000000" pitchFamily="2" charset="2"/>
              <a:buChar char="§"/>
            </a:pPr>
            <a:r>
              <a:rPr lang="pt-BR" sz="1400">
                <a:latin typeface="Arial"/>
                <a:cs typeface="Arial"/>
              </a:rPr>
              <a:t>Avaliação diagnóstica inicial de câncer de mama</a:t>
            </a:r>
            <a:endParaRPr lang="en-US" sz="1400">
              <a:latin typeface="Arial"/>
              <a:cs typeface="Arial"/>
            </a:endParaRPr>
          </a:p>
          <a:p>
            <a:pPr marL="285750" indent="-285750">
              <a:buFont typeface="Wingdings,Sans-Serif" panose="05000000000000000000" pitchFamily="2" charset="2"/>
              <a:buChar char="§"/>
            </a:pPr>
            <a:r>
              <a:rPr lang="pt-BR" sz="1400">
                <a:latin typeface="Arial"/>
                <a:cs typeface="Arial"/>
              </a:rPr>
              <a:t>Progressão da avaliação diagnóstica do câncer de mama I</a:t>
            </a:r>
            <a:endParaRPr lang="en-US" sz="1400">
              <a:latin typeface="Arial"/>
              <a:cs typeface="Arial"/>
            </a:endParaRPr>
          </a:p>
          <a:p>
            <a:pPr marL="285750" indent="-285750">
              <a:buFont typeface="Wingdings,Sans-Serif" panose="05000000000000000000" pitchFamily="2" charset="2"/>
              <a:buChar char="§"/>
            </a:pPr>
            <a:r>
              <a:rPr lang="pt-BR" sz="1400">
                <a:latin typeface="Arial"/>
                <a:cs typeface="Arial"/>
              </a:rPr>
              <a:t>Progressão da avaliação diagnóstica do câncer de mama II</a:t>
            </a:r>
            <a:endParaRPr lang="en-US" sz="1400">
              <a:latin typeface="Arial"/>
              <a:cs typeface="Arial"/>
            </a:endParaRPr>
          </a:p>
          <a:p>
            <a:pPr marL="285750" indent="-285750">
              <a:buFont typeface="Wingdings,Sans-Serif" panose="05000000000000000000" pitchFamily="2" charset="2"/>
              <a:buChar char="§"/>
            </a:pPr>
            <a:r>
              <a:rPr lang="pt-BR" sz="1400">
                <a:latin typeface="Arial"/>
                <a:cs typeface="Arial"/>
              </a:rPr>
              <a:t>Investigação diagnóstica de câncer de colo do útero</a:t>
            </a:r>
            <a:endParaRPr lang="en-US" sz="140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>
                <a:latin typeface="Arial"/>
                <a:cs typeface="Arial"/>
              </a:rPr>
              <a:t>Avaliação diagnóstica e terapêutica de câncer de colo do útero I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,Sans-Serif" panose="05000000000000000000" pitchFamily="2" charset="2"/>
              <a:buChar char="§"/>
            </a:pPr>
            <a:r>
              <a:rPr lang="pt-BR" sz="1400">
                <a:latin typeface="Arial"/>
                <a:cs typeface="Arial"/>
              </a:rPr>
              <a:t>Avaliação diagnóstica e terapêutica de câncer de colo do útero II</a:t>
            </a:r>
            <a:endParaRPr lang="en-US" sz="1400">
              <a:latin typeface="Arial"/>
              <a:cs typeface="Arial"/>
            </a:endParaRPr>
          </a:p>
          <a:p>
            <a:pPr marL="285750" indent="-285750">
              <a:buFont typeface="Wingdings,Sans-Serif" panose="05000000000000000000" pitchFamily="2" charset="2"/>
              <a:buChar char="§"/>
            </a:pPr>
            <a:r>
              <a:rPr lang="pt-BR" sz="1400">
                <a:latin typeface="Arial"/>
                <a:cs typeface="Arial"/>
              </a:rPr>
              <a:t>Avaliação diagnóstica de câncer colorretal</a:t>
            </a:r>
            <a:endParaRPr lang="en-US" sz="1400">
              <a:latin typeface="Arial"/>
              <a:cs typeface="Arial"/>
            </a:endParaRPr>
          </a:p>
          <a:p>
            <a:pPr marL="285750" indent="-285750">
              <a:buFont typeface="Wingdings,Sans-Serif" panose="05000000000000000000" pitchFamily="2" charset="2"/>
              <a:buChar char="§"/>
            </a:pPr>
            <a:r>
              <a:rPr lang="pt-BR" sz="1400">
                <a:latin typeface="Arial"/>
                <a:cs typeface="Arial"/>
              </a:rPr>
              <a:t>Progressão de avaliação diagnóstica do câncer de próstata</a:t>
            </a:r>
            <a:endParaRPr lang="pt-BR"/>
          </a:p>
        </p:txBody>
      </p:sp>
      <p:sp>
        <p:nvSpPr>
          <p:cNvPr id="62" name="Fluxograma: Processo Alternativo 61">
            <a:extLst>
              <a:ext uri="{FF2B5EF4-FFF2-40B4-BE49-F238E27FC236}">
                <a16:creationId xmlns:a16="http://schemas.microsoft.com/office/drawing/2014/main" id="{7DE18F25-6287-3FDD-893D-FF937CC158D3}"/>
              </a:ext>
            </a:extLst>
          </p:cNvPr>
          <p:cNvSpPr/>
          <p:nvPr/>
        </p:nvSpPr>
        <p:spPr>
          <a:xfrm rot="16200000">
            <a:off x="4754846" y="2449038"/>
            <a:ext cx="2387249" cy="471389"/>
          </a:xfrm>
          <a:prstGeom prst="flowChartAlternateProcess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ea typeface="Intro Pro Bold"/>
                <a:cs typeface="Arial" panose="020B0604020202020204" pitchFamily="34" charset="0"/>
                <a:sym typeface="Intro Pro Bold"/>
              </a:rPr>
              <a:t>ONCOLOGIA</a:t>
            </a:r>
            <a:endParaRPr lang="pt-BR" sz="1400"/>
          </a:p>
        </p:txBody>
      </p:sp>
      <p:sp>
        <p:nvSpPr>
          <p:cNvPr id="63" name="Freeform 13">
            <a:extLst>
              <a:ext uri="{FF2B5EF4-FFF2-40B4-BE49-F238E27FC236}">
                <a16:creationId xmlns:a16="http://schemas.microsoft.com/office/drawing/2014/main" id="{BBBE0F81-8DAA-7723-8918-068E4480F17F}"/>
              </a:ext>
            </a:extLst>
          </p:cNvPr>
          <p:cNvSpPr/>
          <p:nvPr/>
        </p:nvSpPr>
        <p:spPr>
          <a:xfrm>
            <a:off x="6182918" y="4219094"/>
            <a:ext cx="5736182" cy="1760369"/>
          </a:xfrm>
          <a:custGeom>
            <a:avLst/>
            <a:gdLst/>
            <a:ahLst/>
            <a:cxnLst/>
            <a:rect l="l" t="t" r="r" b="b"/>
            <a:pathLst>
              <a:path w="9115458" h="522779">
                <a:moveTo>
                  <a:pt x="0" y="0"/>
                </a:moveTo>
                <a:lnTo>
                  <a:pt x="9115458" y="0"/>
                </a:lnTo>
                <a:lnTo>
                  <a:pt x="9115458" y="522778"/>
                </a:lnTo>
                <a:lnTo>
                  <a:pt x="0" y="5227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anchor="ctr" anchorCtr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Avaliação inicial em oftalmologia - 0 a 8 anos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Avaliação de estrabismo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Avaliação inicial em oftalmologia - a partir de 9 anos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Avaliação de retinopatia diabética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Avaliação inicial para oncologia oftalmológica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Avaliação diagnóstica em neuro oftalmologia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Exames oftalmológicos sob sedação</a:t>
            </a:r>
          </a:p>
        </p:txBody>
      </p:sp>
      <p:sp>
        <p:nvSpPr>
          <p:cNvPr id="64" name="Fluxograma: Processo Alternativo 63">
            <a:extLst>
              <a:ext uri="{FF2B5EF4-FFF2-40B4-BE49-F238E27FC236}">
                <a16:creationId xmlns:a16="http://schemas.microsoft.com/office/drawing/2014/main" id="{138F2B46-0252-FBB8-EA1E-1594A005579D}"/>
              </a:ext>
            </a:extLst>
          </p:cNvPr>
          <p:cNvSpPr/>
          <p:nvPr/>
        </p:nvSpPr>
        <p:spPr>
          <a:xfrm rot="16200000">
            <a:off x="4997540" y="4874999"/>
            <a:ext cx="1880975" cy="471389"/>
          </a:xfrm>
          <a:prstGeom prst="flowChartAlternateProcess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ea typeface="Intro Pro Bold"/>
                <a:cs typeface="Arial" panose="020B0604020202020204" pitchFamily="34" charset="0"/>
                <a:sym typeface="Intro Pro Bold"/>
              </a:rPr>
              <a:t>OFTALMO</a:t>
            </a:r>
            <a:endParaRPr lang="pt-BR" sz="1400"/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BF8741ED-F1FA-6CD8-31E9-E8E144DE5271}"/>
              </a:ext>
            </a:extLst>
          </p:cNvPr>
          <p:cNvSpPr/>
          <p:nvPr/>
        </p:nvSpPr>
        <p:spPr>
          <a:xfrm>
            <a:off x="710848" y="2103"/>
            <a:ext cx="9211111" cy="89255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800">
                <a:solidFill>
                  <a:srgbClr val="013FFE"/>
                </a:solidFill>
                <a:latin typeface="Arial Black"/>
                <a:ea typeface="Segoe UI Black"/>
                <a:cs typeface="Arial"/>
              </a:rPr>
              <a:t>PROGRAMA MAIS ACESSO A ESPECIALISTAS</a:t>
            </a:r>
          </a:p>
          <a:p>
            <a:pPr algn="r"/>
            <a:r>
              <a:rPr lang="pt-BR" sz="2400">
                <a:solidFill>
                  <a:srgbClr val="013FFE"/>
                </a:solidFill>
                <a:latin typeface="Arial Black"/>
                <a:cs typeface="Arial"/>
              </a:rPr>
              <a:t>Mais Cuidados Especializados: </a:t>
            </a:r>
            <a:r>
              <a:rPr lang="pt-BR" sz="2400">
                <a:solidFill>
                  <a:srgbClr val="013FFE"/>
                </a:solidFill>
                <a:latin typeface="Arial Black"/>
                <a:ea typeface="Segoe UI Black"/>
                <a:cs typeface="Arial"/>
              </a:rPr>
              <a:t>Grupos Prioritários</a:t>
            </a:r>
          </a:p>
        </p:txBody>
      </p:sp>
    </p:spTree>
    <p:extLst>
      <p:ext uri="{BB962C8B-B14F-4D97-AF65-F5344CB8AC3E}">
        <p14:creationId xmlns:p14="http://schemas.microsoft.com/office/powerpoint/2010/main" val="896965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tângulo 69">
            <a:extLst>
              <a:ext uri="{FF2B5EF4-FFF2-40B4-BE49-F238E27FC236}">
                <a16:creationId xmlns:a16="http://schemas.microsoft.com/office/drawing/2014/main" id="{3AFA3F7F-16A3-CB70-177C-309E63CF2299}"/>
              </a:ext>
            </a:extLst>
          </p:cNvPr>
          <p:cNvSpPr/>
          <p:nvPr/>
        </p:nvSpPr>
        <p:spPr>
          <a:xfrm>
            <a:off x="936421" y="242772"/>
            <a:ext cx="7764522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83EFF"/>
                </a:solidFill>
                <a:latin typeface="Montserrat ExtraBold"/>
                <a:ea typeface="Segoe UI Black"/>
                <a:cs typeface="Arial"/>
              </a:rPr>
              <a:t>LINHA DO TEMPO</a:t>
            </a:r>
            <a:endParaRPr lang="pt-BR" sz="4000">
              <a:solidFill>
                <a:srgbClr val="183EFF"/>
              </a:solidFill>
              <a:latin typeface="Montserrat ExtraBold" pitchFamily="2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62">
            <a:extLst>
              <a:ext uri="{FF2B5EF4-FFF2-40B4-BE49-F238E27FC236}">
                <a16:creationId xmlns:a16="http://schemas.microsoft.com/office/drawing/2014/main" id="{A82A28E6-D589-E6F2-811F-057DC22AE9FA}"/>
              </a:ext>
            </a:extLst>
          </p:cNvPr>
          <p:cNvSpPr txBox="1"/>
          <p:nvPr/>
        </p:nvSpPr>
        <p:spPr>
          <a:xfrm>
            <a:off x="254415" y="2351500"/>
            <a:ext cx="307880" cy="206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84"/>
              </a:lnSpc>
              <a:spcBef>
                <a:spcPct val="0"/>
              </a:spcBef>
            </a:pPr>
            <a:r>
              <a:rPr lang="en-US" sz="120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88342BD7-1E90-8340-C7AF-E8D828380431}"/>
              </a:ext>
            </a:extLst>
          </p:cNvPr>
          <p:cNvSpPr txBox="1"/>
          <p:nvPr/>
        </p:nvSpPr>
        <p:spPr>
          <a:xfrm>
            <a:off x="449036" y="2755857"/>
            <a:ext cx="181962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rgbClr val="000000"/>
                </a:solidFill>
                <a:latin typeface="Seaford"/>
                <a:ea typeface="Roboto"/>
                <a:cs typeface="Roboto"/>
              </a:rPr>
              <a:t>PUBLICAÇÃO DA </a:t>
            </a:r>
            <a:r>
              <a:rPr lang="pt-BR" sz="1200" b="1">
                <a:latin typeface="Seaford"/>
                <a:ea typeface="Roboto"/>
                <a:cs typeface="Roboto"/>
              </a:rPr>
              <a:t>PORTARIA N°3492</a:t>
            </a:r>
            <a:r>
              <a:rPr lang="pt-BR" sz="1200" b="1">
                <a:solidFill>
                  <a:srgbClr val="000000"/>
                </a:solidFill>
                <a:latin typeface="Seaford"/>
                <a:ea typeface="Roboto"/>
                <a:cs typeface="Roboto"/>
              </a:rPr>
              <a:t> </a:t>
            </a:r>
            <a:r>
              <a:rPr lang="pt-BR" sz="1200">
                <a:solidFill>
                  <a:srgbClr val="000000"/>
                </a:solidFill>
                <a:latin typeface="Seaford"/>
                <a:ea typeface="Roboto"/>
                <a:cs typeface="Roboto"/>
              </a:rPr>
              <a:t>QUE INSTITUI O PMAE</a:t>
            </a:r>
            <a:endParaRPr lang="pt-BR" sz="12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TextBox 54">
            <a:extLst>
              <a:ext uri="{FF2B5EF4-FFF2-40B4-BE49-F238E27FC236}">
                <a16:creationId xmlns:a16="http://schemas.microsoft.com/office/drawing/2014/main" id="{AB5BE081-09B5-ABBC-B540-7FA566466C22}"/>
              </a:ext>
            </a:extLst>
          </p:cNvPr>
          <p:cNvSpPr txBox="1"/>
          <p:nvPr/>
        </p:nvSpPr>
        <p:spPr>
          <a:xfrm>
            <a:off x="1074237" y="3957080"/>
            <a:ext cx="183750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</a:pPr>
            <a:r>
              <a:rPr lang="pt-BR" sz="1200">
                <a:solidFill>
                  <a:srgbClr val="000000"/>
                </a:solidFill>
                <a:latin typeface="Seaford"/>
                <a:ea typeface="Roboto"/>
                <a:cs typeface="Roboto"/>
              </a:rPr>
              <a:t>PUBLICAÇÕES DA PORTARIA DOS SUBGRUPOS DE OCI’S </a:t>
            </a:r>
            <a:endParaRPr lang="pt-BR" sz="12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Box 62">
            <a:extLst>
              <a:ext uri="{FF2B5EF4-FFF2-40B4-BE49-F238E27FC236}">
                <a16:creationId xmlns:a16="http://schemas.microsoft.com/office/drawing/2014/main" id="{D3D5D0E0-6C27-5FF1-4017-F435E5218F11}"/>
              </a:ext>
            </a:extLst>
          </p:cNvPr>
          <p:cNvSpPr txBox="1"/>
          <p:nvPr/>
        </p:nvSpPr>
        <p:spPr>
          <a:xfrm>
            <a:off x="2400046" y="2421683"/>
            <a:ext cx="247723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84"/>
              </a:lnSpc>
              <a:spcBef>
                <a:spcPct val="0"/>
              </a:spcBef>
            </a:pPr>
            <a:r>
              <a:rPr lang="en-US" sz="120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7" name="TextBox 53">
            <a:extLst>
              <a:ext uri="{FF2B5EF4-FFF2-40B4-BE49-F238E27FC236}">
                <a16:creationId xmlns:a16="http://schemas.microsoft.com/office/drawing/2014/main" id="{E12D39B0-1B64-9718-9892-F3DDC8431005}"/>
              </a:ext>
            </a:extLst>
          </p:cNvPr>
          <p:cNvSpPr txBox="1"/>
          <p:nvPr/>
        </p:nvSpPr>
        <p:spPr>
          <a:xfrm>
            <a:off x="2668381" y="2749815"/>
            <a:ext cx="219250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rgbClr val="000000"/>
                </a:solidFill>
                <a:latin typeface="Seaford"/>
                <a:ea typeface="Roboto"/>
                <a:cs typeface="Roboto"/>
              </a:rPr>
              <a:t>INÍCIO DO ENVIO DOS </a:t>
            </a:r>
            <a:r>
              <a:rPr lang="pt-BR" sz="1200" err="1">
                <a:solidFill>
                  <a:srgbClr val="000000"/>
                </a:solidFill>
                <a:latin typeface="Seaford"/>
                <a:ea typeface="Roboto"/>
                <a:cs typeface="Roboto"/>
              </a:rPr>
              <a:t>PARs</a:t>
            </a:r>
            <a:endParaRPr lang="pt-BR" sz="1200">
              <a:solidFill>
                <a:srgbClr val="000000"/>
              </a:solidFill>
              <a:latin typeface="Seaford"/>
              <a:ea typeface="Roboto"/>
              <a:cs typeface="Robot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rgbClr val="000000"/>
                </a:solidFill>
                <a:latin typeface="Seaford"/>
                <a:ea typeface="Roboto"/>
                <a:cs typeface="Roboto"/>
              </a:rPr>
              <a:t>I ENCONTRO AMAZÔNIA LEGAL</a:t>
            </a:r>
            <a:endParaRPr lang="pt-BR" sz="1200">
              <a:latin typeface="Seaford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200">
              <a:latin typeface="Seaford"/>
              <a:ea typeface="Roboto"/>
              <a:cs typeface="Roboto"/>
            </a:endParaRPr>
          </a:p>
        </p:txBody>
      </p:sp>
      <p:sp>
        <p:nvSpPr>
          <p:cNvPr id="8" name="TextBox 54">
            <a:extLst>
              <a:ext uri="{FF2B5EF4-FFF2-40B4-BE49-F238E27FC236}">
                <a16:creationId xmlns:a16="http://schemas.microsoft.com/office/drawing/2014/main" id="{7F13BD5B-9009-FB43-663A-D67D0160281E}"/>
              </a:ext>
            </a:extLst>
          </p:cNvPr>
          <p:cNvSpPr txBox="1"/>
          <p:nvPr/>
        </p:nvSpPr>
        <p:spPr>
          <a:xfrm>
            <a:off x="3365220" y="3937842"/>
            <a:ext cx="240088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</a:pPr>
            <a:r>
              <a:rPr lang="pt-BR" sz="1200">
                <a:solidFill>
                  <a:srgbClr val="000000"/>
                </a:solidFill>
                <a:latin typeface="Seaford"/>
                <a:ea typeface="Roboto"/>
                <a:cs typeface="Roboto"/>
              </a:rPr>
              <a:t>OFICINA DE FORMAÇÃO DOS APOIADORES DO PMAE</a:t>
            </a:r>
            <a:endParaRPr lang="pt-BR" sz="120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pt-BR" sz="1200">
                <a:solidFill>
                  <a:srgbClr val="000000"/>
                </a:solidFill>
                <a:latin typeface="Seaford"/>
                <a:ea typeface="Roboto"/>
                <a:cs typeface="Roboto"/>
              </a:rPr>
              <a:t>II ENCONTRO AMAZÔNIA LEGAL</a:t>
            </a:r>
          </a:p>
        </p:txBody>
      </p:sp>
      <p:sp>
        <p:nvSpPr>
          <p:cNvPr id="9" name="TextBox 62">
            <a:extLst>
              <a:ext uri="{FF2B5EF4-FFF2-40B4-BE49-F238E27FC236}">
                <a16:creationId xmlns:a16="http://schemas.microsoft.com/office/drawing/2014/main" id="{534AC33A-5F14-BB36-F41A-0F7DA3AA7ACF}"/>
              </a:ext>
            </a:extLst>
          </p:cNvPr>
          <p:cNvSpPr txBox="1"/>
          <p:nvPr/>
        </p:nvSpPr>
        <p:spPr>
          <a:xfrm>
            <a:off x="4786309" y="2421683"/>
            <a:ext cx="247723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84"/>
              </a:lnSpc>
              <a:spcBef>
                <a:spcPct val="0"/>
              </a:spcBef>
            </a:pPr>
            <a:r>
              <a:rPr lang="en-US" sz="120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10" name="TextBox 53">
            <a:extLst>
              <a:ext uri="{FF2B5EF4-FFF2-40B4-BE49-F238E27FC236}">
                <a16:creationId xmlns:a16="http://schemas.microsoft.com/office/drawing/2014/main" id="{BE335BF2-1C46-4E35-0632-ECCDF5B9A071}"/>
              </a:ext>
            </a:extLst>
          </p:cNvPr>
          <p:cNvSpPr txBox="1"/>
          <p:nvPr/>
        </p:nvSpPr>
        <p:spPr>
          <a:xfrm>
            <a:off x="5082047" y="2706886"/>
            <a:ext cx="2511439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rgbClr val="000000"/>
                </a:solidFill>
                <a:latin typeface="Seaford"/>
                <a:ea typeface="Roboto"/>
                <a:cs typeface="Roboto"/>
              </a:rPr>
              <a:t>WEBINÁRIO LANÇAMENTO PROTOCOLO ONCOLOGIA</a:t>
            </a:r>
            <a:endParaRPr lang="pt-BR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Seaford"/>
                <a:ea typeface="Roboto"/>
                <a:cs typeface="Roboto"/>
              </a:rPr>
              <a:t>INCORPORAÇÃO DAS </a:t>
            </a:r>
            <a:r>
              <a:rPr lang="pt-BR" sz="1200" err="1">
                <a:latin typeface="Seaford"/>
                <a:ea typeface="Roboto"/>
                <a:cs typeface="Roboto"/>
              </a:rPr>
              <a:t>OCIs</a:t>
            </a:r>
            <a:r>
              <a:rPr lang="pt-BR" sz="1200">
                <a:latin typeface="Seaford"/>
                <a:ea typeface="Roboto"/>
                <a:cs typeface="Roboto"/>
              </a:rPr>
              <a:t> NO PEC VERSÃO 5.3</a:t>
            </a:r>
          </a:p>
          <a:p>
            <a:endParaRPr lang="pt-BR" sz="1200">
              <a:latin typeface="Seaford"/>
              <a:ea typeface="Roboto"/>
              <a:cs typeface="Robot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050">
              <a:latin typeface="Seaford"/>
              <a:ea typeface="Roboto"/>
              <a:cs typeface="Robot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050">
              <a:latin typeface="Seaford"/>
              <a:ea typeface="Roboto"/>
              <a:cs typeface="Roboto"/>
            </a:endParaRPr>
          </a:p>
        </p:txBody>
      </p:sp>
      <p:sp>
        <p:nvSpPr>
          <p:cNvPr id="11" name="TextBox 54">
            <a:extLst>
              <a:ext uri="{FF2B5EF4-FFF2-40B4-BE49-F238E27FC236}">
                <a16:creationId xmlns:a16="http://schemas.microsoft.com/office/drawing/2014/main" id="{6BA617CF-6FFB-B043-A50B-3FA14CD83FF6}"/>
              </a:ext>
            </a:extLst>
          </p:cNvPr>
          <p:cNvSpPr txBox="1"/>
          <p:nvPr/>
        </p:nvSpPr>
        <p:spPr>
          <a:xfrm>
            <a:off x="6021240" y="4055293"/>
            <a:ext cx="192153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</a:pPr>
            <a:r>
              <a:rPr lang="pt-BR" sz="1200">
                <a:solidFill>
                  <a:srgbClr val="000000"/>
                </a:solidFill>
                <a:latin typeface="Seaford"/>
                <a:ea typeface="Roboto"/>
                <a:cs typeface="Roboto"/>
              </a:rPr>
              <a:t>PUBLICAÇÃO DAS PORTARIAS DE APROVAÇÃO DOS PAR</a:t>
            </a:r>
            <a:endParaRPr lang="pt-BR" sz="1200">
              <a:latin typeface="Seaford"/>
            </a:endParaRPr>
          </a:p>
        </p:txBody>
      </p:sp>
      <p:sp>
        <p:nvSpPr>
          <p:cNvPr id="12" name="TextBox 62">
            <a:extLst>
              <a:ext uri="{FF2B5EF4-FFF2-40B4-BE49-F238E27FC236}">
                <a16:creationId xmlns:a16="http://schemas.microsoft.com/office/drawing/2014/main" id="{E82F457C-287F-1274-A7D6-D91525AECCBE}"/>
              </a:ext>
            </a:extLst>
          </p:cNvPr>
          <p:cNvSpPr txBox="1"/>
          <p:nvPr/>
        </p:nvSpPr>
        <p:spPr>
          <a:xfrm>
            <a:off x="7555481" y="2381577"/>
            <a:ext cx="247723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84"/>
              </a:lnSpc>
              <a:spcBef>
                <a:spcPct val="0"/>
              </a:spcBef>
            </a:pPr>
            <a:r>
              <a:rPr lang="en-US" sz="120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13" name="TextBox 53">
            <a:extLst>
              <a:ext uri="{FF2B5EF4-FFF2-40B4-BE49-F238E27FC236}">
                <a16:creationId xmlns:a16="http://schemas.microsoft.com/office/drawing/2014/main" id="{32C18C58-4F82-601E-E31E-3B34983479B8}"/>
              </a:ext>
            </a:extLst>
          </p:cNvPr>
          <p:cNvSpPr txBox="1"/>
          <p:nvPr/>
        </p:nvSpPr>
        <p:spPr>
          <a:xfrm>
            <a:off x="7789380" y="2751249"/>
            <a:ext cx="2280836" cy="877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</a:pPr>
            <a:r>
              <a:rPr lang="pt-BR" sz="1200">
                <a:solidFill>
                  <a:srgbClr val="000000"/>
                </a:solidFill>
                <a:latin typeface="Seaford"/>
                <a:ea typeface="Roboto"/>
                <a:cs typeface="Roboto"/>
              </a:rPr>
              <a:t>IMPLEMENTAÇÃO DOS NGR</a:t>
            </a:r>
          </a:p>
          <a:p>
            <a:pPr marL="171450" indent="-171450">
              <a:buFont typeface="Arial"/>
              <a:buChar char="•"/>
            </a:pPr>
            <a:r>
              <a:rPr lang="pt-BR" sz="1200">
                <a:solidFill>
                  <a:srgbClr val="000000"/>
                </a:solidFill>
                <a:latin typeface="Seaford"/>
                <a:ea typeface="Roboto"/>
                <a:cs typeface="Roboto"/>
              </a:rPr>
              <a:t>INÍCIO </a:t>
            </a:r>
            <a:r>
              <a:rPr lang="pt-BR" sz="1200">
                <a:latin typeface="Seaford"/>
                <a:ea typeface="Roboto"/>
                <a:cs typeface="Roboto"/>
              </a:rPr>
              <a:t>DA  EXECUÇÃO DAS </a:t>
            </a:r>
            <a:r>
              <a:rPr lang="pt-BR" sz="1200" err="1">
                <a:latin typeface="Seaford"/>
                <a:ea typeface="Roboto"/>
                <a:cs typeface="Roboto"/>
              </a:rPr>
              <a:t>OCIs</a:t>
            </a:r>
            <a:endParaRPr lang="pt-BR" sz="1200" err="1">
              <a:solidFill>
                <a:srgbClr val="000000"/>
              </a:solidFill>
              <a:latin typeface="Seaford"/>
              <a:ea typeface="Roboto"/>
              <a:cs typeface="Robot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050">
              <a:latin typeface="Seaford"/>
              <a:ea typeface="Roboto"/>
              <a:cs typeface="Robot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050">
              <a:latin typeface="Seaford"/>
              <a:ea typeface="Roboto"/>
              <a:cs typeface="Roboto"/>
            </a:endParaRPr>
          </a:p>
        </p:txBody>
      </p:sp>
      <p:sp>
        <p:nvSpPr>
          <p:cNvPr id="14" name="TextBox 54">
            <a:extLst>
              <a:ext uri="{FF2B5EF4-FFF2-40B4-BE49-F238E27FC236}">
                <a16:creationId xmlns:a16="http://schemas.microsoft.com/office/drawing/2014/main" id="{900899FA-4389-D131-F235-6917298C8D60}"/>
              </a:ext>
            </a:extLst>
          </p:cNvPr>
          <p:cNvSpPr txBox="1"/>
          <p:nvPr/>
        </p:nvSpPr>
        <p:spPr>
          <a:xfrm>
            <a:off x="9153569" y="3937842"/>
            <a:ext cx="277145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</a:pPr>
            <a:r>
              <a:rPr lang="pt-BR" sz="1200" dirty="0">
                <a:solidFill>
                  <a:srgbClr val="000000"/>
                </a:solidFill>
                <a:latin typeface="Seaford"/>
                <a:ea typeface="Roboto"/>
                <a:cs typeface="Roboto"/>
              </a:rPr>
              <a:t>OFICINAS DE ATIVAÇÃO DO PMAE; </a:t>
            </a:r>
            <a:endParaRPr lang="pt-BR" sz="1200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pt-BR" sz="1200">
                <a:solidFill>
                  <a:srgbClr val="000000"/>
                </a:solidFill>
                <a:latin typeface="Seaford"/>
                <a:ea typeface="Roboto"/>
                <a:cs typeface="Roboto"/>
              </a:rPr>
              <a:t>WEBINÁRIO DE LANÇAMENTO PROTOCOLO CARDIOLOGIA</a:t>
            </a:r>
            <a:endParaRPr lang="pt-BR" sz="12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E90B2C12-58F4-60A5-F7D5-3BDC8159F4FF}"/>
              </a:ext>
            </a:extLst>
          </p:cNvPr>
          <p:cNvSpPr/>
          <p:nvPr/>
        </p:nvSpPr>
        <p:spPr>
          <a:xfrm>
            <a:off x="309728" y="3568892"/>
            <a:ext cx="7110850" cy="298195"/>
          </a:xfrm>
          <a:prstGeom prst="roundRect">
            <a:avLst/>
          </a:prstGeom>
          <a:solidFill>
            <a:srgbClr val="03D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>
                <a:latin typeface="Montserrat"/>
                <a:ea typeface="Roboto"/>
                <a:cs typeface="Roboto"/>
              </a:rPr>
              <a:t>2024</a:t>
            </a:r>
            <a:endParaRPr lang="pt-BR" sz="1400">
              <a:latin typeface="Montserrat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67C21234-0FE4-BDFA-AB8A-60DFC580495B}"/>
              </a:ext>
            </a:extLst>
          </p:cNvPr>
          <p:cNvSpPr/>
          <p:nvPr/>
        </p:nvSpPr>
        <p:spPr>
          <a:xfrm>
            <a:off x="7589273" y="3568892"/>
            <a:ext cx="4333030" cy="294982"/>
          </a:xfrm>
          <a:prstGeom prst="roundRect">
            <a:avLst/>
          </a:prstGeom>
          <a:solidFill>
            <a:srgbClr val="03D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>
                <a:latin typeface="Montserrat"/>
                <a:ea typeface="Roboto"/>
                <a:cs typeface="Roboto"/>
              </a:rPr>
              <a:t>2025</a:t>
            </a:r>
            <a:endParaRPr lang="pt-BR" sz="1200">
              <a:latin typeface="Montserrat"/>
            </a:endParaRPr>
          </a:p>
        </p:txBody>
      </p:sp>
      <p:sp>
        <p:nvSpPr>
          <p:cNvPr id="17" name="TextBox 53">
            <a:extLst>
              <a:ext uri="{FF2B5EF4-FFF2-40B4-BE49-F238E27FC236}">
                <a16:creationId xmlns:a16="http://schemas.microsoft.com/office/drawing/2014/main" id="{E8E5852A-D90C-BB52-9478-C86A6442D616}"/>
              </a:ext>
            </a:extLst>
          </p:cNvPr>
          <p:cNvSpPr txBox="1"/>
          <p:nvPr/>
        </p:nvSpPr>
        <p:spPr>
          <a:xfrm>
            <a:off x="10265801" y="2564110"/>
            <a:ext cx="1923828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</a:pPr>
            <a:r>
              <a:rPr lang="pt-BR" sz="1200">
                <a:solidFill>
                  <a:srgbClr val="000000"/>
                </a:solidFill>
                <a:latin typeface="Seaford"/>
                <a:ea typeface="Roboto"/>
                <a:cs typeface="Roboto"/>
              </a:rPr>
              <a:t>WEBINÁRIO DE EXPERIÊNCIAS EXITOSAS E PROTOCOLO ORTOPEDIA</a:t>
            </a:r>
            <a:endParaRPr lang="pt-BR">
              <a:ea typeface="Roboto"/>
              <a:cs typeface="Robot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050">
              <a:latin typeface="Seaford"/>
              <a:ea typeface="Roboto"/>
              <a:cs typeface="Robot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050">
              <a:latin typeface="Seaford"/>
              <a:ea typeface="Roboto"/>
              <a:cs typeface="Roboto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1C9A145-6BDC-6D63-3D81-CDA2F0B82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16" y="2255614"/>
            <a:ext cx="398978" cy="1305730"/>
          </a:xfrm>
          <a:prstGeom prst="rect">
            <a:avLst/>
          </a:prstGeom>
        </p:spPr>
      </p:pic>
      <p:sp>
        <p:nvSpPr>
          <p:cNvPr id="19" name="CaixaDeTexto 56">
            <a:extLst>
              <a:ext uri="{FF2B5EF4-FFF2-40B4-BE49-F238E27FC236}">
                <a16:creationId xmlns:a16="http://schemas.microsoft.com/office/drawing/2014/main" id="{8ED17792-27C4-2921-C50B-DD23434F9BB4}"/>
              </a:ext>
            </a:extLst>
          </p:cNvPr>
          <p:cNvSpPr txBox="1"/>
          <p:nvPr/>
        </p:nvSpPr>
        <p:spPr>
          <a:xfrm>
            <a:off x="152400" y="1891048"/>
            <a:ext cx="101528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 b="1">
                <a:solidFill>
                  <a:srgbClr val="595959"/>
                </a:solidFill>
                <a:latin typeface="Seaford"/>
              </a:rPr>
              <a:t>ABRIL</a:t>
            </a:r>
            <a:r>
              <a:rPr lang="pt-BR">
                <a:latin typeface="Seaford"/>
              </a:rPr>
              <a:t>​</a:t>
            </a:r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AAC8D61E-3559-4DAC-1B72-CBCAB020A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089" y="2277079"/>
            <a:ext cx="398978" cy="1305730"/>
          </a:xfrm>
          <a:prstGeom prst="rect">
            <a:avLst/>
          </a:prstGeom>
        </p:spPr>
      </p:pic>
      <p:sp>
        <p:nvSpPr>
          <p:cNvPr id="21" name="CaixaDeTexto 58">
            <a:extLst>
              <a:ext uri="{FF2B5EF4-FFF2-40B4-BE49-F238E27FC236}">
                <a16:creationId xmlns:a16="http://schemas.microsoft.com/office/drawing/2014/main" id="{8AAE182A-1B86-5A59-31C8-86DA9384A3AA}"/>
              </a:ext>
            </a:extLst>
          </p:cNvPr>
          <p:cNvSpPr txBox="1"/>
          <p:nvPr/>
        </p:nvSpPr>
        <p:spPr>
          <a:xfrm>
            <a:off x="2363273" y="1891049"/>
            <a:ext cx="143384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 b="1">
                <a:solidFill>
                  <a:srgbClr val="595959"/>
                </a:solidFill>
                <a:latin typeface="Seaford"/>
              </a:rPr>
              <a:t>AGOSTO</a:t>
            </a:r>
            <a:endParaRPr lang="pt-BR">
              <a:latin typeface="Seaford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AEE3198A-C210-7AFF-1006-56757F672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878" y="2277079"/>
            <a:ext cx="398978" cy="1305730"/>
          </a:xfrm>
          <a:prstGeom prst="rect">
            <a:avLst/>
          </a:prstGeom>
        </p:spPr>
      </p:pic>
      <p:sp>
        <p:nvSpPr>
          <p:cNvPr id="23" name="CaixaDeTexto 60">
            <a:extLst>
              <a:ext uri="{FF2B5EF4-FFF2-40B4-BE49-F238E27FC236}">
                <a16:creationId xmlns:a16="http://schemas.microsoft.com/office/drawing/2014/main" id="{7F70D27E-80B3-AE1F-577A-B3A472091543}"/>
              </a:ext>
            </a:extLst>
          </p:cNvPr>
          <p:cNvSpPr txBox="1"/>
          <p:nvPr/>
        </p:nvSpPr>
        <p:spPr>
          <a:xfrm>
            <a:off x="4788794" y="1869585"/>
            <a:ext cx="154117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 b="1">
                <a:solidFill>
                  <a:srgbClr val="595959"/>
                </a:solidFill>
                <a:latin typeface="Seaford"/>
              </a:rPr>
              <a:t>NOVEMBRO</a:t>
            </a:r>
            <a:endParaRPr lang="pt-BR">
              <a:latin typeface="Seaford"/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5FBC2CB2-471E-1AE7-4102-F354F7A1F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977" y="2277079"/>
            <a:ext cx="398978" cy="1305730"/>
          </a:xfrm>
          <a:prstGeom prst="rect">
            <a:avLst/>
          </a:prstGeom>
        </p:spPr>
      </p:pic>
      <p:sp>
        <p:nvSpPr>
          <p:cNvPr id="25" name="CaixaDeTexto 64">
            <a:extLst>
              <a:ext uri="{FF2B5EF4-FFF2-40B4-BE49-F238E27FC236}">
                <a16:creationId xmlns:a16="http://schemas.microsoft.com/office/drawing/2014/main" id="{4AAA4743-44A6-E266-F5E6-2D5A52112CEB}"/>
              </a:ext>
            </a:extLst>
          </p:cNvPr>
          <p:cNvSpPr txBox="1"/>
          <p:nvPr/>
        </p:nvSpPr>
        <p:spPr>
          <a:xfrm>
            <a:off x="7471892" y="1869585"/>
            <a:ext cx="154117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 b="1">
                <a:solidFill>
                  <a:srgbClr val="595959"/>
                </a:solidFill>
                <a:latin typeface="Seaford"/>
              </a:rPr>
              <a:t>JANEIRO</a:t>
            </a:r>
            <a:endParaRPr lang="pt-BR">
              <a:latin typeface="Seaford"/>
            </a:endParaRP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92260E04-9948-23E7-FF19-D404D6429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8962" y="2277079"/>
            <a:ext cx="398978" cy="1305730"/>
          </a:xfrm>
          <a:prstGeom prst="rect">
            <a:avLst/>
          </a:prstGeom>
        </p:spPr>
      </p:pic>
      <p:sp>
        <p:nvSpPr>
          <p:cNvPr id="27" name="CaixaDeTexto 66">
            <a:extLst>
              <a:ext uri="{FF2B5EF4-FFF2-40B4-BE49-F238E27FC236}">
                <a16:creationId xmlns:a16="http://schemas.microsoft.com/office/drawing/2014/main" id="{8A0EB6C1-8048-1717-521E-D6222449A29C}"/>
              </a:ext>
            </a:extLst>
          </p:cNvPr>
          <p:cNvSpPr txBox="1"/>
          <p:nvPr/>
        </p:nvSpPr>
        <p:spPr>
          <a:xfrm>
            <a:off x="9887563" y="1890461"/>
            <a:ext cx="204221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 b="1" dirty="0">
                <a:solidFill>
                  <a:srgbClr val="595959"/>
                </a:solidFill>
                <a:latin typeface="Seaford"/>
              </a:rPr>
              <a:t>MARÇO/ABRIL</a:t>
            </a:r>
            <a:endParaRPr lang="pt-BR" dirty="0">
              <a:latin typeface="Seaford"/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A1A96A0C-01A2-B96A-6252-26D1B98E3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77159" y="3854741"/>
            <a:ext cx="398978" cy="1305730"/>
          </a:xfrm>
          <a:prstGeom prst="rect">
            <a:avLst/>
          </a:prstGeom>
        </p:spPr>
      </p:pic>
      <p:sp>
        <p:nvSpPr>
          <p:cNvPr id="29" name="CaixaDeTexto 68">
            <a:extLst>
              <a:ext uri="{FF2B5EF4-FFF2-40B4-BE49-F238E27FC236}">
                <a16:creationId xmlns:a16="http://schemas.microsoft.com/office/drawing/2014/main" id="{B75C5A8A-80CE-1AB5-D5DE-318153C5D983}"/>
              </a:ext>
            </a:extLst>
          </p:cNvPr>
          <p:cNvSpPr txBox="1"/>
          <p:nvPr/>
        </p:nvSpPr>
        <p:spPr>
          <a:xfrm>
            <a:off x="774879" y="5132232"/>
            <a:ext cx="101528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 b="1">
                <a:solidFill>
                  <a:srgbClr val="595959"/>
                </a:solidFill>
                <a:latin typeface="Seaford"/>
              </a:rPr>
              <a:t>JUNHO</a:t>
            </a:r>
            <a:endParaRPr lang="pt-BR">
              <a:latin typeface="Seaford"/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03CEB3C3-BBA2-4C4E-9468-09C1AD7F9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041694" y="3833276"/>
            <a:ext cx="398978" cy="1305730"/>
          </a:xfrm>
          <a:prstGeom prst="rect">
            <a:avLst/>
          </a:prstGeom>
        </p:spPr>
      </p:pic>
      <p:sp>
        <p:nvSpPr>
          <p:cNvPr id="31" name="CaixaDeTexto 70">
            <a:extLst>
              <a:ext uri="{FF2B5EF4-FFF2-40B4-BE49-F238E27FC236}">
                <a16:creationId xmlns:a16="http://schemas.microsoft.com/office/drawing/2014/main" id="{E3167423-49B8-2301-1A72-C7FDADDEBD09}"/>
              </a:ext>
            </a:extLst>
          </p:cNvPr>
          <p:cNvSpPr txBox="1"/>
          <p:nvPr/>
        </p:nvSpPr>
        <p:spPr>
          <a:xfrm>
            <a:off x="3050146" y="5132231"/>
            <a:ext cx="1519708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 b="1">
                <a:solidFill>
                  <a:srgbClr val="595959"/>
                </a:solidFill>
                <a:latin typeface="Seaford"/>
              </a:rPr>
              <a:t>SETEMBRO</a:t>
            </a:r>
            <a:endParaRPr lang="pt-BR">
              <a:solidFill>
                <a:srgbClr val="595959"/>
              </a:solidFill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07BEDFF7-393E-2849-F93C-6DF754146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24792" y="3854741"/>
            <a:ext cx="398978" cy="1305730"/>
          </a:xfrm>
          <a:prstGeom prst="rect">
            <a:avLst/>
          </a:prstGeom>
        </p:spPr>
      </p:pic>
      <p:sp>
        <p:nvSpPr>
          <p:cNvPr id="33" name="CaixaDeTexto 72">
            <a:extLst>
              <a:ext uri="{FF2B5EF4-FFF2-40B4-BE49-F238E27FC236}">
                <a16:creationId xmlns:a16="http://schemas.microsoft.com/office/drawing/2014/main" id="{106ACC99-4E44-D0AE-E4E4-E5B2B68A12E5}"/>
              </a:ext>
            </a:extLst>
          </p:cNvPr>
          <p:cNvSpPr txBox="1"/>
          <p:nvPr/>
        </p:nvSpPr>
        <p:spPr>
          <a:xfrm>
            <a:off x="5733244" y="5153696"/>
            <a:ext cx="1519708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 b="1">
                <a:solidFill>
                  <a:srgbClr val="595959"/>
                </a:solidFill>
                <a:latin typeface="Seaford"/>
              </a:rPr>
              <a:t>DEZEMBRO </a:t>
            </a:r>
            <a:endParaRPr lang="pt-BR">
              <a:solidFill>
                <a:srgbClr val="595959"/>
              </a:solidFill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4F0455A0-ED19-677D-1639-258C4D09A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772792" y="3876205"/>
            <a:ext cx="398978" cy="1305730"/>
          </a:xfrm>
          <a:prstGeom prst="rect">
            <a:avLst/>
          </a:prstGeom>
        </p:spPr>
      </p:pic>
      <p:sp>
        <p:nvSpPr>
          <p:cNvPr id="35" name="CaixaDeTexto 74">
            <a:extLst>
              <a:ext uri="{FF2B5EF4-FFF2-40B4-BE49-F238E27FC236}">
                <a16:creationId xmlns:a16="http://schemas.microsoft.com/office/drawing/2014/main" id="{AF509139-806D-7BFF-A10B-574D23B48C0C}"/>
              </a:ext>
            </a:extLst>
          </p:cNvPr>
          <p:cNvSpPr txBox="1"/>
          <p:nvPr/>
        </p:nvSpPr>
        <p:spPr>
          <a:xfrm>
            <a:off x="8781244" y="5175160"/>
            <a:ext cx="1519708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 b="1">
                <a:solidFill>
                  <a:srgbClr val="595959"/>
                </a:solidFill>
                <a:latin typeface="Seaford"/>
              </a:rPr>
              <a:t>FEVEREIRO</a:t>
            </a:r>
            <a:endParaRPr lang="pt-BR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844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írculo&#10;&#10;O conteúdo gerado por IA pode estar incorreto.">
            <a:extLst>
              <a:ext uri="{FF2B5EF4-FFF2-40B4-BE49-F238E27FC236}">
                <a16:creationId xmlns:a16="http://schemas.microsoft.com/office/drawing/2014/main" id="{F55DB76D-10D4-5D51-9359-37E3A1FC1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591" y="3090"/>
            <a:ext cx="13346543" cy="749299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id="{E3A8420D-A086-996E-57F9-6FF50DB0F178}"/>
              </a:ext>
            </a:extLst>
          </p:cNvPr>
          <p:cNvSpPr txBox="1"/>
          <p:nvPr/>
        </p:nvSpPr>
        <p:spPr>
          <a:xfrm>
            <a:off x="1536952" y="1626945"/>
            <a:ext cx="1608667" cy="45525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8467" marR="3387" indent="159181">
              <a:lnSpc>
                <a:spcPts val="1700"/>
              </a:lnSpc>
              <a:spcBef>
                <a:spcPts val="150"/>
              </a:spcBef>
            </a:pPr>
            <a:r>
              <a:rPr sz="1433" b="1">
                <a:latin typeface="Old Standard TT"/>
                <a:cs typeface="Old Standard TT"/>
              </a:rPr>
              <a:t>PREFEITOS</a:t>
            </a:r>
            <a:r>
              <a:rPr sz="1433" b="1" spc="-17">
                <a:latin typeface="Old Standard TT"/>
                <a:cs typeface="Old Standard TT"/>
              </a:rPr>
              <a:t> </a:t>
            </a:r>
            <a:r>
              <a:rPr sz="1433" b="1" spc="-33">
                <a:latin typeface="Old Standard TT"/>
                <a:cs typeface="Old Standard TT"/>
              </a:rPr>
              <a:t>E </a:t>
            </a:r>
            <a:r>
              <a:rPr sz="1433" b="1" spc="-7">
                <a:latin typeface="Old Standard TT"/>
                <a:cs typeface="Old Standard TT"/>
              </a:rPr>
              <a:t>GOVERNADORES</a:t>
            </a:r>
            <a:endParaRPr sz="1433">
              <a:latin typeface="Old Standard TT"/>
              <a:cs typeface="Old Standard TT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C5F48123-EB92-3E0F-9896-A87F048C99C3}"/>
              </a:ext>
            </a:extLst>
          </p:cNvPr>
          <p:cNvSpPr txBox="1"/>
          <p:nvPr/>
        </p:nvSpPr>
        <p:spPr>
          <a:xfrm>
            <a:off x="1119882" y="2530233"/>
            <a:ext cx="2255943" cy="2447679"/>
          </a:xfrm>
          <a:prstGeom prst="rect">
            <a:avLst/>
          </a:prstGeom>
          <a:ln>
            <a:noFill/>
          </a:ln>
        </p:spPr>
        <p:txBody>
          <a:bodyPr vert="horz" wrap="square" lIns="0" tIns="11007" rIns="0" bIns="0" rtlCol="0" anchor="t">
            <a:spAutoFit/>
          </a:bodyPr>
          <a:lstStyle/>
          <a:p>
            <a:pPr algn="ctr">
              <a:lnSpc>
                <a:spcPts val="2110"/>
              </a:lnSpc>
              <a:spcBef>
                <a:spcPts val="87"/>
              </a:spcBef>
            </a:pPr>
            <a:r>
              <a:rPr sz="1750" spc="-17">
                <a:latin typeface="Old Standard TT"/>
                <a:cs typeface="Old Standard TT"/>
              </a:rPr>
              <a:t>PAR</a:t>
            </a:r>
            <a:endParaRPr sz="1750">
              <a:latin typeface="Old Standard TT"/>
              <a:cs typeface="Old Standard TT"/>
            </a:endParaRPr>
          </a:p>
          <a:p>
            <a:pPr marL="8255" marR="3175" algn="ctr">
              <a:lnSpc>
                <a:spcPts val="2100"/>
              </a:lnSpc>
              <a:spcBef>
                <a:spcPts val="77"/>
              </a:spcBef>
            </a:pPr>
            <a:r>
              <a:rPr sz="1750" err="1">
                <a:latin typeface="Old Standard TT"/>
                <a:cs typeface="Old Standard TT"/>
              </a:rPr>
              <a:t>Protocolos</a:t>
            </a:r>
            <a:r>
              <a:rPr sz="1750" spc="23">
                <a:latin typeface="Old Standard TT"/>
                <a:cs typeface="Old Standard TT"/>
              </a:rPr>
              <a:t> </a:t>
            </a:r>
            <a:r>
              <a:rPr sz="1750">
                <a:latin typeface="Old Standard TT"/>
                <a:cs typeface="Old Standard TT"/>
              </a:rPr>
              <a:t>de</a:t>
            </a:r>
            <a:r>
              <a:rPr sz="1750" spc="27">
                <a:latin typeface="Old Standard TT"/>
                <a:cs typeface="Old Standard TT"/>
              </a:rPr>
              <a:t> </a:t>
            </a:r>
            <a:r>
              <a:rPr sz="1750" err="1">
                <a:latin typeface="Old Standard TT"/>
                <a:cs typeface="Old Standard TT"/>
              </a:rPr>
              <a:t>Acesso</a:t>
            </a:r>
            <a:r>
              <a:rPr sz="1750" spc="30">
                <a:latin typeface="Old Standard TT"/>
                <a:cs typeface="Old Standard TT"/>
              </a:rPr>
              <a:t> </a:t>
            </a:r>
            <a:r>
              <a:rPr sz="1750" spc="-33">
                <a:latin typeface="Old Standard TT"/>
                <a:cs typeface="Old Standard TT"/>
              </a:rPr>
              <a:t>e </a:t>
            </a:r>
            <a:r>
              <a:rPr sz="1750" err="1">
                <a:latin typeface="Old Standard TT"/>
                <a:cs typeface="Old Standard TT"/>
              </a:rPr>
              <a:t>Gestão</a:t>
            </a:r>
            <a:r>
              <a:rPr sz="1750" spc="13">
                <a:latin typeface="Old Standard TT"/>
                <a:cs typeface="Old Standard TT"/>
              </a:rPr>
              <a:t> </a:t>
            </a:r>
            <a:r>
              <a:rPr sz="1750">
                <a:latin typeface="Old Standard TT"/>
                <a:cs typeface="Old Standard TT"/>
              </a:rPr>
              <a:t>de</a:t>
            </a:r>
            <a:r>
              <a:rPr sz="1750" spc="13">
                <a:latin typeface="Old Standard TT"/>
                <a:cs typeface="Old Standard TT"/>
              </a:rPr>
              <a:t> </a:t>
            </a:r>
            <a:r>
              <a:rPr sz="1750" spc="-13" err="1">
                <a:latin typeface="Old Standard TT"/>
                <a:cs typeface="Old Standard TT"/>
              </a:rPr>
              <a:t>filas</a:t>
            </a:r>
            <a:r>
              <a:rPr sz="1750" spc="-13">
                <a:latin typeface="Old Standard TT"/>
                <a:cs typeface="Old Standard TT"/>
              </a:rPr>
              <a:t> </a:t>
            </a:r>
            <a:r>
              <a:rPr sz="1750" err="1">
                <a:latin typeface="Old Standard TT"/>
                <a:cs typeface="Old Standard TT"/>
              </a:rPr>
              <a:t>Implantação</a:t>
            </a:r>
            <a:r>
              <a:rPr sz="1750" spc="73">
                <a:latin typeface="Old Standard TT"/>
                <a:cs typeface="Old Standard TT"/>
              </a:rPr>
              <a:t> </a:t>
            </a:r>
            <a:r>
              <a:rPr sz="1750" spc="-17">
                <a:latin typeface="Old Standard TT"/>
                <a:cs typeface="Old Standard TT"/>
              </a:rPr>
              <a:t>de </a:t>
            </a:r>
            <a:r>
              <a:rPr sz="1750" spc="-7" err="1">
                <a:latin typeface="Old Standard TT"/>
                <a:cs typeface="Old Standard TT"/>
              </a:rPr>
              <a:t>Telessaúde</a:t>
            </a:r>
            <a:endParaRPr sz="1750" err="1">
              <a:latin typeface="Old Standard TT"/>
              <a:cs typeface="Old Standard TT"/>
            </a:endParaRPr>
          </a:p>
          <a:p>
            <a:pPr marL="118110" marR="113030" algn="ctr">
              <a:lnSpc>
                <a:spcPts val="2100"/>
              </a:lnSpc>
            </a:pPr>
            <a:r>
              <a:rPr sz="1750">
                <a:latin typeface="Old Standard TT"/>
                <a:cs typeface="Old Standard TT"/>
              </a:rPr>
              <a:t>Uso</a:t>
            </a:r>
            <a:r>
              <a:rPr sz="1750" spc="33">
                <a:latin typeface="Old Standard TT"/>
                <a:cs typeface="Old Standard TT"/>
              </a:rPr>
              <a:t> </a:t>
            </a:r>
            <a:r>
              <a:rPr sz="1750">
                <a:latin typeface="Old Standard TT"/>
                <a:cs typeface="Old Standard TT"/>
              </a:rPr>
              <a:t>de</a:t>
            </a:r>
            <a:r>
              <a:rPr sz="1750" spc="33">
                <a:latin typeface="Old Standard TT"/>
                <a:cs typeface="Old Standard TT"/>
              </a:rPr>
              <a:t> </a:t>
            </a:r>
            <a:r>
              <a:rPr sz="1750" spc="-17">
                <a:latin typeface="Old Standard TT"/>
                <a:cs typeface="Old Standard TT"/>
              </a:rPr>
              <a:t>PEC </a:t>
            </a:r>
            <a:r>
              <a:rPr sz="1750">
                <a:latin typeface="Old Standard TT"/>
                <a:cs typeface="Old Standard TT"/>
              </a:rPr>
              <a:t>Qualificação</a:t>
            </a:r>
            <a:r>
              <a:rPr sz="1750" spc="80">
                <a:latin typeface="Old Standard TT"/>
                <a:cs typeface="Old Standard TT"/>
              </a:rPr>
              <a:t> </a:t>
            </a:r>
            <a:r>
              <a:rPr sz="1750" spc="-17">
                <a:latin typeface="Old Standard TT"/>
                <a:cs typeface="Old Standard TT"/>
              </a:rPr>
              <a:t>dos </a:t>
            </a:r>
            <a:r>
              <a:rPr sz="1750" spc="-7">
                <a:latin typeface="Old Standard TT"/>
                <a:cs typeface="Old Standard TT"/>
              </a:rPr>
              <a:t>contratos </a:t>
            </a:r>
            <a:endParaRPr lang="pt-BR" sz="1750">
              <a:latin typeface="Old Standard TT"/>
              <a:cs typeface="Old Standard TT"/>
            </a:endParaRPr>
          </a:p>
          <a:p>
            <a:pPr marL="118110" marR="113030" algn="ctr">
              <a:lnSpc>
                <a:spcPts val="2100"/>
              </a:lnSpc>
            </a:pPr>
            <a:r>
              <a:rPr sz="1750" err="1">
                <a:latin typeface="Old Standard TT"/>
                <a:cs typeface="Old Standard TT"/>
              </a:rPr>
              <a:t>Governança</a:t>
            </a:r>
            <a:r>
              <a:rPr sz="1750" spc="60">
                <a:latin typeface="Old Standard TT"/>
                <a:cs typeface="Old Standard TT"/>
              </a:rPr>
              <a:t> </a:t>
            </a:r>
            <a:r>
              <a:rPr sz="1750" spc="-7">
                <a:latin typeface="Old Standard TT"/>
                <a:cs typeface="Old Standard TT"/>
              </a:rPr>
              <a:t>regional</a:t>
            </a:r>
            <a:endParaRPr sz="1750">
              <a:latin typeface="Old Standard TT"/>
              <a:cs typeface="Old Standard TT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F6A2FD82-ED0C-62DF-FC5A-6C047831B420}"/>
              </a:ext>
            </a:extLst>
          </p:cNvPr>
          <p:cNvSpPr txBox="1"/>
          <p:nvPr/>
        </p:nvSpPr>
        <p:spPr>
          <a:xfrm>
            <a:off x="5267935" y="1622995"/>
            <a:ext cx="1760220" cy="45525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98800" marR="3387" indent="-390756">
              <a:lnSpc>
                <a:spcPts val="1700"/>
              </a:lnSpc>
              <a:spcBef>
                <a:spcPts val="150"/>
              </a:spcBef>
            </a:pPr>
            <a:r>
              <a:rPr sz="1433" b="1">
                <a:latin typeface="Old Standard TT"/>
                <a:cs typeface="Old Standard TT"/>
              </a:rPr>
              <a:t>PRESTADORES</a:t>
            </a:r>
            <a:r>
              <a:rPr sz="1433" b="1" spc="-23">
                <a:latin typeface="Old Standard TT"/>
                <a:cs typeface="Old Standard TT"/>
              </a:rPr>
              <a:t> </a:t>
            </a:r>
            <a:r>
              <a:rPr sz="1433" b="1" spc="-17">
                <a:latin typeface="Old Standard TT"/>
                <a:cs typeface="Old Standard TT"/>
              </a:rPr>
              <a:t>DE </a:t>
            </a:r>
            <a:r>
              <a:rPr sz="1433" b="1" spc="-7">
                <a:latin typeface="Old Standard TT"/>
                <a:cs typeface="Old Standard TT"/>
              </a:rPr>
              <a:t>SERVIÇOS</a:t>
            </a:r>
            <a:endParaRPr sz="1433">
              <a:latin typeface="Old Standard TT"/>
              <a:cs typeface="Old Standard TT"/>
            </a:endParaRP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DA62B03A-611E-FE83-E393-2891BBF17972}"/>
              </a:ext>
            </a:extLst>
          </p:cNvPr>
          <p:cNvSpPr txBox="1"/>
          <p:nvPr/>
        </p:nvSpPr>
        <p:spPr>
          <a:xfrm>
            <a:off x="5068100" y="2665315"/>
            <a:ext cx="2067137" cy="2176664"/>
          </a:xfrm>
          <a:prstGeom prst="rect">
            <a:avLst/>
          </a:prstGeom>
          <a:ln>
            <a:noFill/>
          </a:ln>
        </p:spPr>
        <p:txBody>
          <a:bodyPr vert="horz" wrap="square" lIns="0" tIns="22013" rIns="0" bIns="0" rtlCol="0">
            <a:spAutoFit/>
          </a:bodyPr>
          <a:lstStyle/>
          <a:p>
            <a:pPr marL="62656" marR="57576" algn="ctr">
              <a:lnSpc>
                <a:spcPts val="2100"/>
              </a:lnSpc>
              <a:spcBef>
                <a:spcPts val="173"/>
              </a:spcBef>
            </a:pPr>
            <a:r>
              <a:rPr sz="1767" err="1">
                <a:latin typeface="Old Standard TT"/>
                <a:cs typeface="Old Standard TT"/>
              </a:rPr>
              <a:t>Registro</a:t>
            </a:r>
            <a:r>
              <a:rPr sz="1767" spc="20">
                <a:latin typeface="Old Standard TT"/>
                <a:cs typeface="Old Standard TT"/>
              </a:rPr>
              <a:t> </a:t>
            </a:r>
            <a:r>
              <a:rPr sz="1767" err="1">
                <a:latin typeface="Old Standard TT"/>
                <a:cs typeface="Old Standard TT"/>
              </a:rPr>
              <a:t>em</a:t>
            </a:r>
            <a:r>
              <a:rPr sz="1767" spc="17">
                <a:latin typeface="Old Standard TT"/>
                <a:cs typeface="Old Standard TT"/>
              </a:rPr>
              <a:t> </a:t>
            </a:r>
            <a:r>
              <a:rPr sz="1767" spc="-17">
                <a:latin typeface="Old Standard TT"/>
                <a:cs typeface="Old Standard TT"/>
              </a:rPr>
              <a:t>PEC </a:t>
            </a:r>
            <a:r>
              <a:rPr sz="1767" err="1">
                <a:latin typeface="Old Standard TT"/>
                <a:cs typeface="Old Standard TT"/>
              </a:rPr>
              <a:t>Gestão</a:t>
            </a:r>
            <a:r>
              <a:rPr sz="1767" spc="23">
                <a:latin typeface="Old Standard TT"/>
                <a:cs typeface="Old Standard TT"/>
              </a:rPr>
              <a:t> </a:t>
            </a:r>
            <a:r>
              <a:rPr sz="1767">
                <a:latin typeface="Old Standard TT"/>
                <a:cs typeface="Old Standard TT"/>
              </a:rPr>
              <a:t>do</a:t>
            </a:r>
            <a:r>
              <a:rPr sz="1767" spc="20">
                <a:latin typeface="Old Standard TT"/>
                <a:cs typeface="Old Standard TT"/>
              </a:rPr>
              <a:t> </a:t>
            </a:r>
            <a:r>
              <a:rPr sz="1767" err="1">
                <a:latin typeface="Old Standard TT"/>
                <a:cs typeface="Old Standard TT"/>
              </a:rPr>
              <a:t>cuidado</a:t>
            </a:r>
            <a:r>
              <a:rPr sz="1767" spc="23">
                <a:latin typeface="Old Standard TT"/>
                <a:cs typeface="Old Standard TT"/>
              </a:rPr>
              <a:t> </a:t>
            </a:r>
            <a:r>
              <a:rPr sz="1767" spc="-33">
                <a:latin typeface="Old Standard TT"/>
                <a:cs typeface="Old Standard TT"/>
              </a:rPr>
              <a:t>e </a:t>
            </a:r>
            <a:r>
              <a:rPr sz="1767" err="1">
                <a:latin typeface="Old Standard TT"/>
                <a:cs typeface="Old Standard TT"/>
              </a:rPr>
              <a:t>Busca</a:t>
            </a:r>
            <a:r>
              <a:rPr sz="1767" spc="37">
                <a:latin typeface="Old Standard TT"/>
                <a:cs typeface="Old Standard TT"/>
              </a:rPr>
              <a:t> </a:t>
            </a:r>
            <a:r>
              <a:rPr sz="1767" err="1">
                <a:latin typeface="Old Standard TT"/>
                <a:cs typeface="Old Standard TT"/>
              </a:rPr>
              <a:t>ativa</a:t>
            </a:r>
            <a:r>
              <a:rPr sz="1767" spc="47">
                <a:latin typeface="Old Standard TT"/>
                <a:cs typeface="Old Standard TT"/>
              </a:rPr>
              <a:t> </a:t>
            </a:r>
            <a:r>
              <a:rPr sz="1767" spc="-17">
                <a:latin typeface="Old Standard TT"/>
                <a:cs typeface="Old Standard TT"/>
              </a:rPr>
              <a:t>de </a:t>
            </a:r>
            <a:r>
              <a:rPr sz="1767" spc="-7" err="1">
                <a:latin typeface="Old Standard TT"/>
                <a:cs typeface="Old Standard TT"/>
              </a:rPr>
              <a:t>pacientes</a:t>
            </a:r>
            <a:endParaRPr sz="1767" err="1">
              <a:latin typeface="Old Standard TT"/>
              <a:cs typeface="Old Standard TT"/>
            </a:endParaRPr>
          </a:p>
          <a:p>
            <a:pPr marL="8044" marR="3387" algn="ctr">
              <a:lnSpc>
                <a:spcPts val="2100"/>
              </a:lnSpc>
            </a:pPr>
            <a:r>
              <a:rPr sz="1767" err="1">
                <a:latin typeface="Old Standard TT"/>
                <a:cs typeface="Old Standard TT"/>
              </a:rPr>
              <a:t>Conclusão</a:t>
            </a:r>
            <a:r>
              <a:rPr sz="1767" spc="33">
                <a:latin typeface="Old Standard TT"/>
                <a:cs typeface="Old Standard TT"/>
              </a:rPr>
              <a:t> </a:t>
            </a:r>
            <a:r>
              <a:rPr sz="1767">
                <a:latin typeface="Old Standard TT"/>
                <a:cs typeface="Old Standard TT"/>
              </a:rPr>
              <a:t>da</a:t>
            </a:r>
            <a:r>
              <a:rPr sz="1767" spc="33">
                <a:latin typeface="Old Standard TT"/>
                <a:cs typeface="Old Standard TT"/>
              </a:rPr>
              <a:t> </a:t>
            </a:r>
            <a:r>
              <a:rPr sz="1767">
                <a:latin typeface="Old Standard TT"/>
                <a:cs typeface="Old Standard TT"/>
              </a:rPr>
              <a:t>OCI</a:t>
            </a:r>
            <a:r>
              <a:rPr sz="1767" spc="33">
                <a:latin typeface="Old Standard TT"/>
                <a:cs typeface="Old Standard TT"/>
              </a:rPr>
              <a:t> </a:t>
            </a:r>
            <a:r>
              <a:rPr sz="1767" spc="-17">
                <a:latin typeface="Old Standard TT"/>
                <a:cs typeface="Old Standard TT"/>
              </a:rPr>
              <a:t>no </a:t>
            </a:r>
            <a:r>
              <a:rPr sz="1767">
                <a:latin typeface="Old Standard TT"/>
                <a:cs typeface="Old Standard TT"/>
              </a:rPr>
              <a:t>tempo</a:t>
            </a:r>
            <a:r>
              <a:rPr sz="1767" spc="13">
                <a:latin typeface="Old Standard TT"/>
                <a:cs typeface="Old Standard TT"/>
              </a:rPr>
              <a:t> </a:t>
            </a:r>
            <a:r>
              <a:rPr sz="1767" spc="-7" err="1">
                <a:latin typeface="Old Standard TT"/>
                <a:cs typeface="Old Standard TT"/>
              </a:rPr>
              <a:t>determinado</a:t>
            </a:r>
            <a:r>
              <a:rPr sz="1767" spc="-7">
                <a:latin typeface="Old Standard TT"/>
                <a:cs typeface="Old Standard TT"/>
              </a:rPr>
              <a:t> </a:t>
            </a:r>
            <a:r>
              <a:rPr sz="1767" err="1">
                <a:latin typeface="Old Standard TT"/>
                <a:cs typeface="Old Standard TT"/>
              </a:rPr>
              <a:t>Uso</a:t>
            </a:r>
            <a:r>
              <a:rPr sz="1767" spc="40">
                <a:latin typeface="Old Standard TT"/>
                <a:cs typeface="Old Standard TT"/>
              </a:rPr>
              <a:t> </a:t>
            </a:r>
            <a:r>
              <a:rPr sz="1767">
                <a:latin typeface="Old Standard TT"/>
                <a:cs typeface="Old Standard TT"/>
              </a:rPr>
              <a:t>do</a:t>
            </a:r>
            <a:r>
              <a:rPr sz="1767" spc="37">
                <a:latin typeface="Old Standard TT"/>
                <a:cs typeface="Old Standard TT"/>
              </a:rPr>
              <a:t> </a:t>
            </a:r>
            <a:r>
              <a:rPr sz="1767" spc="-7" err="1">
                <a:latin typeface="Old Standard TT"/>
                <a:cs typeface="Old Standard TT"/>
              </a:rPr>
              <a:t>Telessaúde</a:t>
            </a:r>
            <a:endParaRPr sz="1767" err="1">
              <a:latin typeface="Old Standard TT"/>
              <a:cs typeface="Old Standard TT"/>
            </a:endParaRP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B8D82DC0-3576-97C6-AB25-6F231EEE0560}"/>
              </a:ext>
            </a:extLst>
          </p:cNvPr>
          <p:cNvSpPr txBox="1"/>
          <p:nvPr/>
        </p:nvSpPr>
        <p:spPr>
          <a:xfrm>
            <a:off x="9195515" y="1627367"/>
            <a:ext cx="1317413" cy="450849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0437" marR="3387" indent="-72394">
              <a:spcBef>
                <a:spcPts val="76"/>
              </a:spcBef>
            </a:pPr>
            <a:r>
              <a:rPr sz="1433" b="1" spc="-7">
                <a:latin typeface="Old Standard TT"/>
                <a:cs typeface="Old Standard TT"/>
              </a:rPr>
              <a:t>RESULTADOS ESPERADOS</a:t>
            </a:r>
            <a:endParaRPr sz="1433">
              <a:latin typeface="Old Standard TT"/>
              <a:cs typeface="Old Standard TT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0152D8E0-DBE8-8B25-DC73-B97029ED7936}"/>
              </a:ext>
            </a:extLst>
          </p:cNvPr>
          <p:cNvSpPr txBox="1"/>
          <p:nvPr/>
        </p:nvSpPr>
        <p:spPr>
          <a:xfrm>
            <a:off x="8827446" y="2665314"/>
            <a:ext cx="2440093" cy="1894535"/>
          </a:xfrm>
          <a:prstGeom prst="rect">
            <a:avLst/>
          </a:prstGeom>
          <a:ln>
            <a:noFill/>
          </a:ln>
        </p:spPr>
        <p:txBody>
          <a:bodyPr vert="horz" wrap="square" lIns="0" tIns="22013" rIns="0" bIns="0" rtlCol="0">
            <a:spAutoFit/>
          </a:bodyPr>
          <a:lstStyle/>
          <a:p>
            <a:pPr marL="8467" marR="3387" algn="ctr">
              <a:lnSpc>
                <a:spcPts val="2100"/>
              </a:lnSpc>
              <a:spcBef>
                <a:spcPts val="173"/>
              </a:spcBef>
            </a:pPr>
            <a:r>
              <a:rPr sz="1767">
                <a:latin typeface="Old Standard TT"/>
                <a:cs typeface="Old Standard TT"/>
              </a:rPr>
              <a:t>Ampliação</a:t>
            </a:r>
            <a:r>
              <a:rPr sz="1767" spc="30">
                <a:latin typeface="Old Standard TT"/>
                <a:cs typeface="Old Standard TT"/>
              </a:rPr>
              <a:t> </a:t>
            </a:r>
            <a:r>
              <a:rPr sz="1767">
                <a:latin typeface="Old Standard TT"/>
                <a:cs typeface="Old Standard TT"/>
              </a:rPr>
              <a:t>do</a:t>
            </a:r>
            <a:r>
              <a:rPr sz="1767" spc="37">
                <a:latin typeface="Old Standard TT"/>
                <a:cs typeface="Old Standard TT"/>
              </a:rPr>
              <a:t> </a:t>
            </a:r>
            <a:r>
              <a:rPr sz="1767" err="1">
                <a:latin typeface="Old Standard TT"/>
                <a:cs typeface="Old Standard TT"/>
              </a:rPr>
              <a:t>acesso</a:t>
            </a:r>
            <a:r>
              <a:rPr sz="1767" spc="37">
                <a:latin typeface="Old Standard TT"/>
                <a:cs typeface="Old Standard TT"/>
              </a:rPr>
              <a:t> </a:t>
            </a:r>
            <a:r>
              <a:rPr sz="1767" spc="-33">
                <a:latin typeface="Old Standard TT"/>
                <a:cs typeface="Old Standard TT"/>
              </a:rPr>
              <a:t>a </a:t>
            </a:r>
            <a:r>
              <a:rPr sz="1767" err="1">
                <a:latin typeface="Old Standard TT"/>
                <a:cs typeface="Old Standard TT"/>
              </a:rPr>
              <a:t>consultas</a:t>
            </a:r>
            <a:r>
              <a:rPr sz="1767" spc="23">
                <a:latin typeface="Old Standard TT"/>
                <a:cs typeface="Old Standard TT"/>
              </a:rPr>
              <a:t> </a:t>
            </a:r>
            <a:r>
              <a:rPr sz="1767">
                <a:latin typeface="Old Standard TT"/>
                <a:cs typeface="Old Standard TT"/>
              </a:rPr>
              <a:t>e</a:t>
            </a:r>
            <a:r>
              <a:rPr sz="1767" spc="30">
                <a:latin typeface="Old Standard TT"/>
                <a:cs typeface="Old Standard TT"/>
              </a:rPr>
              <a:t> </a:t>
            </a:r>
            <a:r>
              <a:rPr sz="1767" spc="-7" err="1">
                <a:latin typeface="Old Standard TT"/>
                <a:cs typeface="Old Standard TT"/>
              </a:rPr>
              <a:t>exames</a:t>
            </a:r>
            <a:r>
              <a:rPr sz="1767" spc="-7">
                <a:latin typeface="Old Standard TT"/>
                <a:cs typeface="Old Standard TT"/>
              </a:rPr>
              <a:t> </a:t>
            </a:r>
            <a:r>
              <a:rPr sz="1767" err="1">
                <a:latin typeface="Old Standard TT"/>
                <a:cs typeface="Old Standard TT"/>
              </a:rPr>
              <a:t>Redução</a:t>
            </a:r>
            <a:r>
              <a:rPr sz="1767" spc="17">
                <a:latin typeface="Old Standard TT"/>
                <a:cs typeface="Old Standard TT"/>
              </a:rPr>
              <a:t> </a:t>
            </a:r>
            <a:r>
              <a:rPr sz="1767">
                <a:latin typeface="Old Standard TT"/>
                <a:cs typeface="Old Standard TT"/>
              </a:rPr>
              <a:t>do</a:t>
            </a:r>
            <a:r>
              <a:rPr sz="1767" spc="20">
                <a:latin typeface="Old Standard TT"/>
                <a:cs typeface="Old Standard TT"/>
              </a:rPr>
              <a:t> </a:t>
            </a:r>
            <a:r>
              <a:rPr sz="1767">
                <a:latin typeface="Old Standard TT"/>
                <a:cs typeface="Old Standard TT"/>
              </a:rPr>
              <a:t>tempo</a:t>
            </a:r>
            <a:r>
              <a:rPr sz="1767" spc="17">
                <a:latin typeface="Old Standard TT"/>
                <a:cs typeface="Old Standard TT"/>
              </a:rPr>
              <a:t> </a:t>
            </a:r>
            <a:r>
              <a:rPr sz="1767" spc="-7" err="1">
                <a:latin typeface="Old Standard TT"/>
                <a:cs typeface="Old Standard TT"/>
              </a:rPr>
              <a:t>médio</a:t>
            </a:r>
            <a:r>
              <a:rPr sz="1767" spc="-7">
                <a:latin typeface="Old Standard TT"/>
                <a:cs typeface="Old Standard TT"/>
              </a:rPr>
              <a:t> </a:t>
            </a:r>
            <a:r>
              <a:rPr sz="1767">
                <a:latin typeface="Old Standard TT"/>
                <a:cs typeface="Old Standard TT"/>
              </a:rPr>
              <a:t>de </a:t>
            </a:r>
            <a:r>
              <a:rPr sz="1767" spc="-7" err="1">
                <a:latin typeface="Old Standard TT"/>
                <a:cs typeface="Old Standard TT"/>
              </a:rPr>
              <a:t>espera</a:t>
            </a:r>
            <a:endParaRPr sz="1767" err="1">
              <a:latin typeface="Old Standard TT"/>
              <a:cs typeface="Old Standard TT"/>
            </a:endParaRPr>
          </a:p>
          <a:p>
            <a:pPr marL="124466" marR="119386" algn="ctr">
              <a:lnSpc>
                <a:spcPts val="2100"/>
              </a:lnSpc>
            </a:pPr>
            <a:r>
              <a:rPr sz="1767" err="1">
                <a:latin typeface="Old Standard TT"/>
                <a:cs typeface="Old Standard TT"/>
              </a:rPr>
              <a:t>Otimização</a:t>
            </a:r>
            <a:r>
              <a:rPr sz="1767" spc="30">
                <a:latin typeface="Old Standard TT"/>
                <a:cs typeface="Old Standard TT"/>
              </a:rPr>
              <a:t> </a:t>
            </a:r>
            <a:r>
              <a:rPr sz="1767">
                <a:latin typeface="Old Standard TT"/>
                <a:cs typeface="Old Standard TT"/>
              </a:rPr>
              <a:t>de</a:t>
            </a:r>
            <a:r>
              <a:rPr sz="1767" spc="33">
                <a:latin typeface="Old Standard TT"/>
                <a:cs typeface="Old Standard TT"/>
              </a:rPr>
              <a:t> </a:t>
            </a:r>
            <a:r>
              <a:rPr sz="1767">
                <a:latin typeface="Old Standard TT"/>
                <a:cs typeface="Old Standard TT"/>
              </a:rPr>
              <a:t>tempo</a:t>
            </a:r>
            <a:r>
              <a:rPr sz="1767" spc="30">
                <a:latin typeface="Old Standard TT"/>
                <a:cs typeface="Old Standard TT"/>
              </a:rPr>
              <a:t> </a:t>
            </a:r>
            <a:r>
              <a:rPr sz="1767" spc="-40">
                <a:latin typeface="Old Standard TT"/>
                <a:cs typeface="Old Standard TT"/>
              </a:rPr>
              <a:t>e </a:t>
            </a:r>
            <a:r>
              <a:rPr sz="1767" spc="-7" err="1">
                <a:latin typeface="Old Standard TT"/>
                <a:cs typeface="Old Standard TT"/>
              </a:rPr>
              <a:t>recursos</a:t>
            </a:r>
            <a:endParaRPr sz="1767" err="1">
              <a:latin typeface="Old Standard TT"/>
              <a:cs typeface="Old Standard TT"/>
            </a:endParaRPr>
          </a:p>
          <a:p>
            <a:pPr algn="ctr">
              <a:lnSpc>
                <a:spcPts val="2033"/>
              </a:lnSpc>
            </a:pPr>
            <a:r>
              <a:rPr sz="1767" err="1">
                <a:latin typeface="Old Standard TT"/>
                <a:cs typeface="Old Standard TT"/>
              </a:rPr>
              <a:t>Satisfação</a:t>
            </a:r>
            <a:r>
              <a:rPr sz="1767" spc="47">
                <a:latin typeface="Old Standard TT"/>
                <a:cs typeface="Old Standard TT"/>
              </a:rPr>
              <a:t> </a:t>
            </a:r>
            <a:r>
              <a:rPr sz="1767">
                <a:latin typeface="Old Standard TT"/>
                <a:cs typeface="Old Standard TT"/>
              </a:rPr>
              <a:t>dos</a:t>
            </a:r>
            <a:r>
              <a:rPr sz="1767" spc="43">
                <a:latin typeface="Old Standard TT"/>
                <a:cs typeface="Old Standard TT"/>
              </a:rPr>
              <a:t> </a:t>
            </a:r>
            <a:r>
              <a:rPr sz="1767" spc="-7" err="1">
                <a:latin typeface="Old Standard TT"/>
                <a:cs typeface="Old Standard TT"/>
              </a:rPr>
              <a:t>usuários</a:t>
            </a:r>
            <a:endParaRPr sz="1767" err="1">
              <a:latin typeface="Old Standard TT"/>
              <a:cs typeface="Old Standard TT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A1D39CE-1741-7005-FD5B-D61150ED082B}"/>
              </a:ext>
            </a:extLst>
          </p:cNvPr>
          <p:cNvSpPr/>
          <p:nvPr/>
        </p:nvSpPr>
        <p:spPr>
          <a:xfrm>
            <a:off x="936421" y="242772"/>
            <a:ext cx="7764522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>
                <a:solidFill>
                  <a:srgbClr val="183EFF"/>
                </a:solidFill>
                <a:latin typeface="Montserrat ExtraBold"/>
                <a:ea typeface="Segoe UI Black"/>
                <a:cs typeface="Arial"/>
              </a:rPr>
              <a:t>COMPROMISSOS E RESULTADOS ESPERADOS</a:t>
            </a:r>
            <a:endParaRPr lang="pt-BR" sz="3200">
              <a:solidFill>
                <a:srgbClr val="183EFF"/>
              </a:solidFill>
              <a:latin typeface="Montserrat ExtraBold" pitchFamily="2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782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ACB60-C040-85ED-516A-E0666010C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55688C9-009F-7C86-114B-35CC07627DB3}"/>
              </a:ext>
            </a:extLst>
          </p:cNvPr>
          <p:cNvSpPr/>
          <p:nvPr/>
        </p:nvSpPr>
        <p:spPr>
          <a:xfrm>
            <a:off x="936421" y="242772"/>
            <a:ext cx="7764522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>
                <a:solidFill>
                  <a:srgbClr val="183EFF"/>
                </a:solidFill>
                <a:latin typeface="Montserrat ExtraBold"/>
                <a:ea typeface="Segoe UI Black"/>
                <a:cs typeface="Arial"/>
              </a:rPr>
              <a:t>NÚCLEO DE GESTÃO DO CUIDADO</a:t>
            </a:r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2014A25-54DF-4E9E-C6C1-CC091BFEA36F}"/>
              </a:ext>
            </a:extLst>
          </p:cNvPr>
          <p:cNvSpPr/>
          <p:nvPr/>
        </p:nvSpPr>
        <p:spPr>
          <a:xfrm>
            <a:off x="470900" y="1222600"/>
            <a:ext cx="11563350" cy="61247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latin typeface="Roboto Condensed"/>
                <a:ea typeface="Roboto Condensed"/>
                <a:cs typeface="Roboto Condensed"/>
              </a:rPr>
              <a:t>Instrumento estratégico para o alcance dos objetivos da PNAES e do PMAE, para promover mudanças importantes no modo de atenção e de organizar o processo de trabalho nos serviços da Atenção Ambulatorial Especializada.</a:t>
            </a:r>
            <a:endParaRPr lang="pt-BR" sz="2400" dirty="0">
              <a:latin typeface="Roboto Condensed"/>
              <a:ea typeface="Roboto Condensed"/>
              <a:cs typeface="Roboto Condensed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latin typeface="Roboto Condensed"/>
                <a:ea typeface="Roboto Condensed"/>
                <a:cs typeface="Roboto Condensed"/>
              </a:rPr>
              <a:t>Este Núcleo destina-se a monitorar o tempo e a qualidade adequados na realização das Ofertas de Cuidados Integrados (OCI), assegurando a transição do cuidado para a APS. </a:t>
            </a:r>
            <a:endParaRPr lang="pt-BR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latin typeface="Roboto Condensed"/>
                <a:ea typeface="Roboto Condensed"/>
                <a:cs typeface="Roboto Condensed"/>
              </a:rPr>
              <a:t>O Núcleo de Gestão do Cuidado (NGC) está definido na Portaria GM/MS Nº 3492/2024.  que institui o PMAE, estabelecendo que os gestores deverão buscar a determinação de um território de referência para os serviços, a vinculação de unidades e equipes de APS a estes serviços e a implementação dos mesmos com equipes multiprofissionais.</a:t>
            </a:r>
            <a:endParaRPr lang="pt-BR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2400" dirty="0">
              <a:latin typeface="Roboto Condensed"/>
              <a:ea typeface="Roboto Condensed"/>
              <a:cs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572745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4AFA8-2820-538A-6600-4DA6012F5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4572B9C-BDEC-F2B5-7B89-CEC689905659}"/>
              </a:ext>
            </a:extLst>
          </p:cNvPr>
          <p:cNvSpPr/>
          <p:nvPr/>
        </p:nvSpPr>
        <p:spPr>
          <a:xfrm>
            <a:off x="936421" y="242772"/>
            <a:ext cx="7764522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>
                <a:solidFill>
                  <a:srgbClr val="183EFF"/>
                </a:solidFill>
                <a:latin typeface="Montserrat ExtraBold"/>
                <a:ea typeface="Segoe UI Black"/>
                <a:cs typeface="Arial"/>
              </a:rPr>
              <a:t>NÚCLEO DE GESTÃO DO CUIDADO - EVIDÊNCIAS </a:t>
            </a:r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39B98AB-1371-2320-052F-03A535B24AD8}"/>
              </a:ext>
            </a:extLst>
          </p:cNvPr>
          <p:cNvSpPr/>
          <p:nvPr/>
        </p:nvSpPr>
        <p:spPr>
          <a:xfrm>
            <a:off x="512653" y="1974162"/>
            <a:ext cx="11563350" cy="33547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latin typeface="Roboto Condensed"/>
                <a:ea typeface="Roboto Condensed"/>
                <a:cs typeface="Roboto Condensed"/>
              </a:rPr>
              <a:t>Vários estudos sobre experiências em serviços e redes, têm mostrado que os elementos que configuram a gestão do cuidado, tais como a navegação do itinerário do usuário e do cuidado oferecido, a gestão das filas e a maior proximidade entre AAE e APS, têm contribuído para redução nos tempos para realizar consultas e exames, mais satisfação e segurança dos usuários. </a:t>
            </a:r>
            <a:endParaRPr lang="pt-BR" sz="2400" dirty="0">
              <a:latin typeface="Roboto Condensed"/>
              <a:ea typeface="Roboto Condensed"/>
              <a:cs typeface="Roboto Condensed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2400" dirty="0">
              <a:latin typeface="Roboto Condensed"/>
              <a:ea typeface="Roboto Condensed"/>
              <a:cs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731712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955B52E2-5842-7638-89A4-FA44D30C9656}"/>
              </a:ext>
            </a:extLst>
          </p:cNvPr>
          <p:cNvSpPr/>
          <p:nvPr/>
        </p:nvSpPr>
        <p:spPr>
          <a:xfrm>
            <a:off x="523875" y="476935"/>
            <a:ext cx="8058150" cy="12131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spcBef>
                <a:spcPts val="95"/>
              </a:spcBef>
            </a:pPr>
            <a:r>
              <a:rPr lang="pt-BR" sz="3600" b="1">
                <a:solidFill>
                  <a:srgbClr val="183EFF"/>
                </a:solidFill>
                <a:latin typeface="Montserrat ExtraBold"/>
              </a:rPr>
              <a:t>DESAFIOS DA ATENÇÃO</a:t>
            </a:r>
          </a:p>
          <a:p>
            <a:pPr marL="12700" marR="5080">
              <a:spcBef>
                <a:spcPts val="95"/>
              </a:spcBef>
            </a:pPr>
            <a:r>
              <a:rPr lang="pt-BR" sz="3600" b="1">
                <a:solidFill>
                  <a:srgbClr val="183EFF"/>
                </a:solidFill>
                <a:latin typeface="Montserrat ExtraBold"/>
              </a:rPr>
              <a:t>ESPECIALIZADA À SAÚDE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05E9585-D99C-F229-BD60-94BF5C5B3580}"/>
              </a:ext>
            </a:extLst>
          </p:cNvPr>
          <p:cNvSpPr/>
          <p:nvPr/>
        </p:nvSpPr>
        <p:spPr>
          <a:xfrm>
            <a:off x="523875" y="2132112"/>
            <a:ext cx="11239500" cy="33547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Má distribuição de investimentos e falta de especialistas devido a histórica ausência de diretrizes organizativas para a Atenção Especializada no SUS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Falta de transparência sobre filas e tempos de espera para consultas, exames e cirurgias dificultam uso eficiente dos recursos disponíveis pelos gestores do SUS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Aumento estimado de 20% na demanda reprimida e 40% dos casos crônicos evoluíram para quadros mais graves devido à COVID-19</a:t>
            </a:r>
          </a:p>
        </p:txBody>
      </p:sp>
    </p:spTree>
    <p:extLst>
      <p:ext uri="{BB962C8B-B14F-4D97-AF65-F5344CB8AC3E}">
        <p14:creationId xmlns:p14="http://schemas.microsoft.com/office/powerpoint/2010/main" val="2529078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7E070-22DD-42F0-DD63-AACB65A87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20C6F88-A119-F92C-6611-457EF76B7D5C}"/>
              </a:ext>
            </a:extLst>
          </p:cNvPr>
          <p:cNvSpPr/>
          <p:nvPr/>
        </p:nvSpPr>
        <p:spPr>
          <a:xfrm>
            <a:off x="936421" y="242772"/>
            <a:ext cx="7764522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>
                <a:solidFill>
                  <a:srgbClr val="183EFF"/>
                </a:solidFill>
                <a:latin typeface="Montserrat ExtraBold"/>
                <a:ea typeface="Segoe UI Black"/>
                <a:cs typeface="Arial"/>
              </a:rPr>
              <a:t>NÚCLEO DE GESTÃO DO CUIDADO - ATRIBUIÇÕES</a:t>
            </a:r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BF020E-DBF2-272A-5085-98F478FB08EB}"/>
              </a:ext>
            </a:extLst>
          </p:cNvPr>
          <p:cNvSpPr/>
          <p:nvPr/>
        </p:nvSpPr>
        <p:spPr>
          <a:xfrm>
            <a:off x="512653" y="1974162"/>
            <a:ext cx="11563350" cy="33547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latin typeface="Roboto Condensed"/>
                <a:ea typeface="Roboto Condensed"/>
                <a:cs typeface="Roboto Condensed"/>
              </a:rPr>
              <a:t>As atribuições propostas para o NGC buscam fortalecer a relação entre APS e AAE na utilização dos recursos existentes, com maior eficiência e resolução dos problemas de saúde, aprimorar o acolhimento e a humanização dos serviços e por meio das OCI e demais dispositivos de gestão  do cuidado ao usuário, reduzir os tempos de espera para elucidação diagnóstica e medidas terapêuticas.</a:t>
            </a:r>
            <a:endParaRPr lang="pt-BR" sz="2400" dirty="0">
              <a:latin typeface="Roboto Condensed"/>
              <a:ea typeface="Roboto Condensed"/>
              <a:cs typeface="Roboto Condensed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2400" dirty="0">
              <a:latin typeface="Roboto Condensed"/>
              <a:ea typeface="Roboto Condensed"/>
              <a:cs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618882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E537E-95F8-4113-DD46-91D1D780A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5AC61E4-A117-0ADE-6F5D-E84725237ECF}"/>
              </a:ext>
            </a:extLst>
          </p:cNvPr>
          <p:cNvSpPr/>
          <p:nvPr/>
        </p:nvSpPr>
        <p:spPr>
          <a:xfrm>
            <a:off x="936421" y="242772"/>
            <a:ext cx="7764522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>
                <a:solidFill>
                  <a:srgbClr val="183EFF"/>
                </a:solidFill>
                <a:latin typeface="Montserrat ExtraBold"/>
                <a:ea typeface="Segoe UI Black"/>
                <a:cs typeface="Arial"/>
              </a:rPr>
              <a:t>NÚCLEO DE GESTÃO DO CUIDADO - ATRIBUIÇÕES DETALHADAS NO </a:t>
            </a:r>
            <a:r>
              <a:rPr lang="pt-BR" sz="3200">
                <a:solidFill>
                  <a:srgbClr val="183EFF"/>
                </a:solidFill>
                <a:latin typeface="Montserrat ExtraBold"/>
                <a:ea typeface="Segoe UI Black"/>
                <a:cs typeface="Arial"/>
              </a:rPr>
              <a:t>MANUAL</a:t>
            </a:r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228EFF3-75EB-C3A9-134E-377727CC80D6}"/>
              </a:ext>
            </a:extLst>
          </p:cNvPr>
          <p:cNvSpPr/>
          <p:nvPr/>
        </p:nvSpPr>
        <p:spPr>
          <a:xfrm>
            <a:off x="512653" y="1974162"/>
            <a:ext cx="11563350" cy="50167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latin typeface="Roboto Condensed"/>
                <a:ea typeface="Roboto Condensed"/>
                <a:cs typeface="Roboto Condensed"/>
              </a:rPr>
              <a:t>Organização da agenda e do itinerário do usuário;</a:t>
            </a:r>
            <a:endParaRPr lang="pt-BR" sz="2400" dirty="0">
              <a:latin typeface="Roboto Condensed"/>
              <a:ea typeface="Roboto Condensed"/>
              <a:cs typeface="Roboto Condensed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latin typeface="Roboto Condensed"/>
                <a:ea typeface="Roboto Condensed"/>
                <a:cs typeface="Roboto Condensed"/>
              </a:rPr>
              <a:t>Navegação do plano de cuidado proposto, zelando pelo tempo de permanência necessário na unidade de AE;</a:t>
            </a:r>
            <a:endParaRPr lang="pt-BR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latin typeface="Roboto Condensed"/>
                <a:ea typeface="Roboto Condensed"/>
                <a:cs typeface="Roboto Condensed"/>
              </a:rPr>
              <a:t>Gestão das filas, e redução do absenteísmo;</a:t>
            </a:r>
            <a:endParaRPr lang="pt-BR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latin typeface="Roboto Condensed"/>
                <a:ea typeface="Roboto Condensed"/>
                <a:cs typeface="Roboto Condensed"/>
              </a:rPr>
              <a:t>Regulação do cuidado por meio de rticulação interna ao serviço e externa com a UBS de referência, Núcleo de Gestão e Regulação e outras instituições;</a:t>
            </a:r>
            <a:endParaRPr lang="pt-BR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latin typeface="Roboto Condensed"/>
                <a:ea typeface="Roboto Condensed"/>
                <a:cs typeface="Roboto Condensed"/>
              </a:rPr>
              <a:t>Monitoramento do tempo de realização da OCI e da gestão das filas internas.</a:t>
            </a:r>
            <a:endParaRPr lang="pt-BR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2400" dirty="0">
              <a:latin typeface="Roboto Condensed"/>
              <a:ea typeface="Roboto Condensed"/>
              <a:cs typeface="Roboto Condensed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2400" dirty="0">
              <a:latin typeface="Roboto Condensed"/>
              <a:ea typeface="Roboto Condensed"/>
              <a:cs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03777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08A17-699E-5B3F-6EA4-062766BE3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CDB18F2D-1026-5941-AE22-2723164E8944}"/>
              </a:ext>
            </a:extLst>
          </p:cNvPr>
          <p:cNvSpPr/>
          <p:nvPr/>
        </p:nvSpPr>
        <p:spPr>
          <a:xfrm>
            <a:off x="936421" y="242772"/>
            <a:ext cx="7764522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>
                <a:solidFill>
                  <a:srgbClr val="183EFF"/>
                </a:solidFill>
                <a:latin typeface="Montserrat ExtraBold"/>
                <a:ea typeface="Segoe UI Black"/>
                <a:cs typeface="Arial"/>
              </a:rPr>
              <a:t>NÚCLEO DE GESTÃO DO CUIDADO - ATRIBUIÇÕES DETALHADAS NO </a:t>
            </a:r>
            <a:r>
              <a:rPr lang="pt-BR" sz="3200">
                <a:solidFill>
                  <a:srgbClr val="183EFF"/>
                </a:solidFill>
                <a:latin typeface="Montserrat ExtraBold"/>
                <a:ea typeface="Segoe UI Black"/>
                <a:cs typeface="Arial"/>
              </a:rPr>
              <a:t>MANUAL</a:t>
            </a:r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6E98E0B-B115-3ABF-2E0B-DA3C4BDB2A81}"/>
              </a:ext>
            </a:extLst>
          </p:cNvPr>
          <p:cNvSpPr/>
          <p:nvPr/>
        </p:nvSpPr>
        <p:spPr>
          <a:xfrm>
            <a:off x="512653" y="1974162"/>
            <a:ext cx="11563350" cy="50167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latin typeface="Roboto Condensed"/>
                <a:ea typeface="Roboto Condensed"/>
                <a:cs typeface="Roboto Condensed"/>
              </a:rPr>
              <a:t>Organização da agenda e do itinerário do usuário;</a:t>
            </a:r>
            <a:endParaRPr lang="pt-BR" sz="2400" dirty="0">
              <a:latin typeface="Roboto Condensed"/>
              <a:ea typeface="Roboto Condensed"/>
              <a:cs typeface="Roboto Condensed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latin typeface="Roboto Condensed"/>
                <a:ea typeface="Roboto Condensed"/>
                <a:cs typeface="Roboto Condensed"/>
              </a:rPr>
              <a:t>Navegação do plano de cuidado proposto, zelando pelo tempo de permanência necessário na unidade de AE;</a:t>
            </a:r>
            <a:endParaRPr lang="pt-BR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latin typeface="Roboto Condensed"/>
                <a:ea typeface="Roboto Condensed"/>
                <a:cs typeface="Roboto Condensed"/>
              </a:rPr>
              <a:t>Gestão das filas, e redução do absenteísmo;</a:t>
            </a:r>
            <a:endParaRPr lang="pt-BR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latin typeface="Roboto Condensed"/>
                <a:ea typeface="Roboto Condensed"/>
                <a:cs typeface="Roboto Condensed"/>
              </a:rPr>
              <a:t>Regulação do cuidado por meio de rticulação interna ao serviço e externa com a UBS de referência, Núcleo de Gestão e Regulação e outras instituições;</a:t>
            </a:r>
            <a:endParaRPr lang="pt-BR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latin typeface="Roboto Condensed"/>
                <a:ea typeface="Roboto Condensed"/>
                <a:cs typeface="Roboto Condensed"/>
              </a:rPr>
              <a:t>Monitoramento do tempo de realização da OCI e da gestão das filas internas.</a:t>
            </a:r>
            <a:endParaRPr lang="pt-BR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2400" dirty="0">
              <a:latin typeface="Roboto Condensed"/>
              <a:ea typeface="Roboto Condensed"/>
              <a:cs typeface="Roboto Condensed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2400" dirty="0">
              <a:latin typeface="Roboto Condensed"/>
              <a:ea typeface="Roboto Condensed"/>
              <a:cs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793397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E1B6D-A117-A4C7-2E52-AAAF880DB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8B96963-AABB-FF7F-B182-53F024857EEC}"/>
              </a:ext>
            </a:extLst>
          </p:cNvPr>
          <p:cNvSpPr/>
          <p:nvPr/>
        </p:nvSpPr>
        <p:spPr>
          <a:xfrm>
            <a:off x="936421" y="242772"/>
            <a:ext cx="7764522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>
                <a:solidFill>
                  <a:srgbClr val="183EFF"/>
                </a:solidFill>
                <a:latin typeface="Montserrat ExtraBold"/>
                <a:ea typeface="Segoe UI Black"/>
                <a:cs typeface="Arial"/>
              </a:rPr>
              <a:t>MODELAGEM DO NGC</a:t>
            </a:r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5DBEC41-7D55-0D63-30AD-5DDF6378D493}"/>
              </a:ext>
            </a:extLst>
          </p:cNvPr>
          <p:cNvSpPr/>
          <p:nvPr/>
        </p:nvSpPr>
        <p:spPr>
          <a:xfrm>
            <a:off x="455503" y="1307412"/>
            <a:ext cx="11563350" cy="44627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latin typeface="Roboto Condensed"/>
                <a:ea typeface="Roboto Condensed"/>
                <a:cs typeface="Roboto Condensed"/>
              </a:rPr>
              <a:t>O formato do NGC quanto a composição da equipe e vinculação institucional será definido pelo gestor dentro da sua região de saúde, podendo ser uma unidade centralizada com técnicos/equipes de referência em cada serviço até uma estratégia mais descentralizada, com NGC internos a serviços de atenção especializada cujo tamanho justifique. </a:t>
            </a:r>
            <a:endParaRPr lang="pt-BR" sz="2400" dirty="0">
              <a:latin typeface="Roboto Condensed"/>
              <a:ea typeface="Roboto Condensed"/>
              <a:cs typeface="Roboto Condensed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latin typeface="Roboto Condensed"/>
                <a:ea typeface="Roboto Condensed"/>
                <a:cs typeface="Roboto Condensed"/>
              </a:rPr>
              <a:t>Em qualquer formato de organização adotado, o NGC deve ter papel definido, legitimado e disseminado dentro dos serviços, com vinculação ao dirigente local. Exige registro no CNES.</a:t>
            </a:r>
            <a:endParaRPr lang="pt-BR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2400" dirty="0">
              <a:latin typeface="Roboto Condensed"/>
              <a:ea typeface="Roboto Condensed"/>
              <a:cs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243906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83E95-820B-A680-5A85-643B2C114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233CF9F3-B971-8EEC-BF32-2BC93CE39D75}"/>
              </a:ext>
            </a:extLst>
          </p:cNvPr>
          <p:cNvSpPr/>
          <p:nvPr/>
        </p:nvSpPr>
        <p:spPr>
          <a:xfrm>
            <a:off x="936421" y="242772"/>
            <a:ext cx="9173700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>
                <a:solidFill>
                  <a:srgbClr val="183EFF"/>
                </a:solidFill>
                <a:latin typeface="Montserrat ExtraBold"/>
                <a:ea typeface="Segoe UI Black"/>
                <a:cs typeface="Arial"/>
              </a:rPr>
              <a:t>NÚCLEOS DE GESTÃO E REGULAÇÃO (NGR)</a:t>
            </a:r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8EAA2B1-E6BF-F7A5-B1B8-517F369DA30F}"/>
              </a:ext>
            </a:extLst>
          </p:cNvPr>
          <p:cNvSpPr/>
          <p:nvPr/>
        </p:nvSpPr>
        <p:spPr>
          <a:xfrm>
            <a:off x="465941" y="1129960"/>
            <a:ext cx="11563350" cy="57246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pt-BR" sz="2400">
                <a:latin typeface="Roboto Condensed"/>
                <a:ea typeface="Roboto Condensed"/>
                <a:cs typeface="Roboto Condensed"/>
              </a:rPr>
              <a:t>Núcleo de Gestão e Regulação (NGR) é responsável pela operalização do PAR e apoia a implementação de: </a:t>
            </a:r>
            <a:endParaRPr lang="pt-BR" sz="2400">
              <a:latin typeface="Roboto Condensed"/>
              <a:ea typeface="Roboto"/>
              <a:cs typeface="Roboto"/>
            </a:endParaRPr>
          </a:p>
          <a:p>
            <a:pPr marL="164465" indent="-109220" algn="just">
              <a:lnSpc>
                <a:spcPct val="150000"/>
              </a:lnSpc>
              <a:buFont typeface="Arial,Sans-Serif" panose="05000000000000000000" pitchFamily="2" charset="2"/>
              <a:buChar char="•"/>
            </a:pPr>
            <a:r>
              <a:rPr lang="pt-BR">
                <a:latin typeface="Roboto Condensed"/>
                <a:ea typeface="Roboto Condensed"/>
                <a:cs typeface="Roboto Condensed"/>
              </a:rPr>
              <a:t>dispositivos de regulação com foco na comunicação entre os profissionais da APS e da Atenção Ambulatorial Especializada;</a:t>
            </a:r>
            <a:endParaRPr lang="en-US">
              <a:latin typeface="Roboto Condensed"/>
              <a:ea typeface="Roboto Condensed"/>
              <a:cs typeface="Roboto Condensed"/>
            </a:endParaRPr>
          </a:p>
          <a:p>
            <a:pPr marL="164465" indent="-109220" algn="just">
              <a:lnSpc>
                <a:spcPct val="150000"/>
              </a:lnSpc>
              <a:buFont typeface="Arial,Sans-Serif" panose="05000000000000000000" pitchFamily="2" charset="2"/>
              <a:buChar char="•"/>
            </a:pPr>
            <a:r>
              <a:rPr lang="pt-BR">
                <a:latin typeface="Roboto Condensed"/>
                <a:ea typeface="Roboto Condensed"/>
                <a:cs typeface="Roboto Condensed"/>
              </a:rPr>
              <a:t>dispositivos de apoio educacional para os profissionais da APS;</a:t>
            </a:r>
            <a:endParaRPr lang="en-US">
              <a:latin typeface="Roboto Condensed"/>
              <a:ea typeface="Roboto Condensed"/>
              <a:cs typeface="Roboto Condensed"/>
            </a:endParaRPr>
          </a:p>
          <a:p>
            <a:pPr marL="164465" indent="-109220" algn="just">
              <a:lnSpc>
                <a:spcPct val="150000"/>
              </a:lnSpc>
              <a:buFont typeface="Arial,Sans-Serif" panose="05000000000000000000" pitchFamily="2" charset="2"/>
              <a:buChar char="•"/>
            </a:pPr>
            <a:r>
              <a:rPr lang="pt-BR">
                <a:latin typeface="Roboto Condensed"/>
                <a:ea typeface="Calibri"/>
                <a:cs typeface="Calibri"/>
              </a:rPr>
              <a:t>dispositivos de telessaúde;</a:t>
            </a:r>
          </a:p>
          <a:p>
            <a:pPr marL="164465" indent="-109220" algn="just">
              <a:lnSpc>
                <a:spcPct val="150000"/>
              </a:lnSpc>
              <a:buFont typeface="Arial,Sans-Serif" panose="05000000000000000000" pitchFamily="2" charset="2"/>
              <a:buChar char="•"/>
            </a:pPr>
            <a:r>
              <a:rPr lang="pt-BR">
                <a:latin typeface="Roboto Condensed"/>
                <a:ea typeface="Calibri"/>
                <a:cs typeface="Calibri"/>
              </a:rPr>
              <a:t>dispositivos de compartilhamento de informações entre serviços de saúde e adequação e indução da alimentação dos sistemas de informação;</a:t>
            </a:r>
            <a:endParaRPr lang="en-US">
              <a:latin typeface="Roboto Condensed"/>
              <a:ea typeface="Calibri"/>
              <a:cs typeface="Calibri"/>
            </a:endParaRPr>
          </a:p>
          <a:p>
            <a:pPr marL="164465" indent="-109220" algn="just">
              <a:lnSpc>
                <a:spcPct val="150000"/>
              </a:lnSpc>
              <a:buFont typeface="Arial,Sans-Serif" panose="05000000000000000000" pitchFamily="2" charset="2"/>
              <a:buChar char="•"/>
            </a:pPr>
            <a:r>
              <a:rPr lang="pt-BR">
                <a:latin typeface="Roboto Condensed"/>
                <a:ea typeface="Calibri"/>
                <a:cs typeface="Calibri"/>
              </a:rPr>
              <a:t>gestão das filas;</a:t>
            </a:r>
            <a:endParaRPr lang="en-US">
              <a:latin typeface="Roboto Condensed"/>
              <a:ea typeface="Calibri"/>
              <a:cs typeface="Calibri"/>
            </a:endParaRPr>
          </a:p>
          <a:p>
            <a:pPr marL="164465" indent="-109220" algn="just">
              <a:lnSpc>
                <a:spcPct val="150000"/>
              </a:lnSpc>
              <a:buFont typeface="Arial,Sans-Serif" panose="05000000000000000000" pitchFamily="2" charset="2"/>
              <a:buChar char="•"/>
            </a:pPr>
            <a:r>
              <a:rPr lang="pt-BR">
                <a:latin typeface="Roboto Condensed"/>
                <a:ea typeface="Calibri"/>
                <a:cs typeface="Calibri"/>
              </a:rPr>
              <a:t>monitoramento e avaliação da realização das OCI em tempo oportuno e com o escopo total nelas previsto;</a:t>
            </a:r>
            <a:endParaRPr lang="en-US">
              <a:latin typeface="Roboto Condensed"/>
              <a:ea typeface="Calibri"/>
              <a:cs typeface="Calibri"/>
            </a:endParaRPr>
          </a:p>
          <a:p>
            <a:pPr marL="164465" indent="-109220" algn="just">
              <a:lnSpc>
                <a:spcPct val="150000"/>
              </a:lnSpc>
              <a:buFont typeface="Arial,Sans-Serif" panose="05000000000000000000" pitchFamily="2" charset="2"/>
              <a:buChar char="•"/>
            </a:pPr>
            <a:r>
              <a:rPr lang="pt-BR">
                <a:latin typeface="Roboto Condensed"/>
                <a:ea typeface="Calibri"/>
                <a:cs typeface="Calibri"/>
              </a:rPr>
              <a:t>monitoramento e avaliação dos contratos;</a:t>
            </a:r>
            <a:endParaRPr lang="en-US">
              <a:latin typeface="Roboto Condensed"/>
              <a:ea typeface="Calibri"/>
              <a:cs typeface="Calibri"/>
            </a:endParaRPr>
          </a:p>
          <a:p>
            <a:pPr marL="164465" indent="-109220" algn="just">
              <a:lnSpc>
                <a:spcPct val="150000"/>
              </a:lnSpc>
              <a:buFont typeface="Arial,Sans-Serif" panose="05000000000000000000" pitchFamily="2" charset="2"/>
              <a:buChar char="•"/>
            </a:pPr>
            <a:r>
              <a:rPr lang="pt-BR">
                <a:latin typeface="Roboto Condensed"/>
                <a:ea typeface="Calibri"/>
                <a:cs typeface="Calibri"/>
              </a:rPr>
              <a:t> estratégias de redução do absenteísmo e do efeito velcro; e</a:t>
            </a:r>
            <a:endParaRPr lang="en-US">
              <a:latin typeface="Roboto Condensed"/>
              <a:ea typeface="Calibri"/>
              <a:cs typeface="Calibri"/>
            </a:endParaRPr>
          </a:p>
          <a:p>
            <a:pPr marL="164465" indent="-109220" algn="just">
              <a:lnSpc>
                <a:spcPct val="150000"/>
              </a:lnSpc>
              <a:buFont typeface="Arial,Sans-Serif" panose="05000000000000000000" pitchFamily="2" charset="2"/>
              <a:buChar char="•"/>
            </a:pPr>
            <a:r>
              <a:rPr lang="pt-BR">
                <a:latin typeface="Roboto Condensed"/>
                <a:ea typeface="Calibri"/>
                <a:cs typeface="Calibri"/>
              </a:rPr>
              <a:t>orientação e apoio aos Núcleos de Gestão do Cuidado - NGC.</a:t>
            </a:r>
          </a:p>
        </p:txBody>
      </p:sp>
    </p:spTree>
    <p:extLst>
      <p:ext uri="{BB962C8B-B14F-4D97-AF65-F5344CB8AC3E}">
        <p14:creationId xmlns:p14="http://schemas.microsoft.com/office/powerpoint/2010/main" val="1528870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10A4700A-EA0E-2013-1A2F-17B136DDB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3" y="971550"/>
            <a:ext cx="9972675" cy="56007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8B45757-62C1-DFDB-F8BA-E5198C0181CC}"/>
              </a:ext>
            </a:extLst>
          </p:cNvPr>
          <p:cNvSpPr/>
          <p:nvPr/>
        </p:nvSpPr>
        <p:spPr>
          <a:xfrm>
            <a:off x="1345996" y="195147"/>
            <a:ext cx="7764522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>
                <a:solidFill>
                  <a:srgbClr val="183EFF"/>
                </a:solidFill>
                <a:latin typeface="Montserrat ExtraBold"/>
                <a:ea typeface="Segoe UI Black"/>
                <a:cs typeface="Arial"/>
              </a:rPr>
              <a:t>IMPLEMENTAÇÃO</a:t>
            </a:r>
            <a:endParaRPr lang="pt-BR" sz="3200">
              <a:solidFill>
                <a:srgbClr val="183EFF"/>
              </a:solidFill>
              <a:latin typeface="Montserrat ExtraBold" pitchFamily="2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898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BCE7A0F4-3035-1E5B-6429-9E19BCB923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79051"/>
              </p:ext>
            </p:extLst>
          </p:nvPr>
        </p:nvGraphicFramePr>
        <p:xfrm>
          <a:off x="210552" y="1313447"/>
          <a:ext cx="11712394" cy="4447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5250">
                  <a:extLst>
                    <a:ext uri="{9D8B030D-6E8A-4147-A177-3AD203B41FA5}">
                      <a16:colId xmlns:a16="http://schemas.microsoft.com/office/drawing/2014/main" val="348820935"/>
                    </a:ext>
                  </a:extLst>
                </a:gridCol>
                <a:gridCol w="6637144">
                  <a:extLst>
                    <a:ext uri="{9D8B030D-6E8A-4147-A177-3AD203B41FA5}">
                      <a16:colId xmlns:a16="http://schemas.microsoft.com/office/drawing/2014/main" val="122317500"/>
                    </a:ext>
                  </a:extLst>
                </a:gridCol>
              </a:tblGrid>
              <a:tr h="323227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00"/>
                        </a:lnSpc>
                      </a:pPr>
                      <a:r>
                        <a:rPr lang="pt-BR" sz="1300" b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INDICADOR</a:t>
                      </a:r>
                      <a:endParaRPr lang="pt-BR" sz="1400" b="1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7423" marR="67423" marT="33712" marB="337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chemeClr val="accent1"/>
                      </a:solidFill>
                    </a:lnB>
                    <a:solidFill>
                      <a:srgbClr val="013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00"/>
                        </a:lnSpc>
                      </a:pPr>
                      <a:r>
                        <a:rPr lang="pt-BR" sz="1300" b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OBJETIVO</a:t>
                      </a:r>
                      <a:endParaRPr lang="pt-BR" sz="1400" b="1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7423" marR="67423" marT="33712" marB="337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chemeClr val="accent1"/>
                      </a:solidFill>
                    </a:lnB>
                    <a:solidFill>
                      <a:srgbClr val="013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407614"/>
                  </a:ext>
                </a:extLst>
              </a:tr>
              <a:tr h="731519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 Abrangência populacional do PAR </a:t>
                      </a:r>
                      <a:endParaRPr lang="pt-BR" sz="1400"/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Monitorar a abrangência populacional do PAR, comparando a população total beneficiada pelo programa com a população total da região ou macrorregião de Saúde ou Unidade Federativa abrangida pelo PAR</a:t>
                      </a:r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744763"/>
                  </a:ext>
                </a:extLst>
              </a:tr>
              <a:tr h="323227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 Número de pessoas beneficiadas pelo PMAE</a:t>
                      </a:r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Monitorar o quantitativo de pessoas beneficiadas pelo programa</a:t>
                      </a:r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100167"/>
                  </a:ext>
                </a:extLst>
              </a:tr>
              <a:tr h="57958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 Número de OCI por pessoas beneficiadas</a:t>
                      </a:r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Monitorar a relação entre o número de OCI aprovadas e o total de pessoas beneficiadas pelo programa</a:t>
                      </a:r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644042"/>
                  </a:ext>
                </a:extLst>
              </a:tr>
              <a:tr h="323227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 Percentual de execução física em relação ao PAR </a:t>
                      </a:r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Monitorar a execução física dos PAR</a:t>
                      </a:r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709999"/>
                  </a:ext>
                </a:extLst>
              </a:tr>
              <a:tr h="323227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 Percentual de OCI aprovadas</a:t>
                      </a:r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Monitorar o percentual de OCI aprovadas do programa</a:t>
                      </a:r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853478"/>
                  </a:ext>
                </a:extLst>
              </a:tr>
              <a:tr h="323227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 Percentual de execução financeira </a:t>
                      </a:r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Monitorar a execução financeira dos PAR</a:t>
                      </a:r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428628"/>
                  </a:ext>
                </a:extLst>
              </a:tr>
              <a:tr h="57958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7. Média de permanência das pessoas no serviço de AAE por OCI</a:t>
                      </a:r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Monitorar a média do tempo de permanência das pessoas beneficiadas pelo programa no serviço de AAE </a:t>
                      </a:r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107619"/>
                  </a:ext>
                </a:extLst>
              </a:tr>
              <a:tr h="323227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8. Número de Teleconsultas realizadas</a:t>
                      </a:r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Monitorar o quantitativo de Teleconsultas realizadas pelo programa</a:t>
                      </a:r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620408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9. Percentual de utilização de Teleconsulta </a:t>
                      </a:r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Monitorar a utilização de Teleconsultas no programa</a:t>
                      </a:r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575133"/>
                  </a:ext>
                </a:extLst>
              </a:tr>
              <a:tr h="323227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10. Percentual de utilização de Teleconsulta por OCI</a:t>
                      </a:r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Monitorar a utilização de Teleconsultas no programa por OCI</a:t>
                      </a:r>
                    </a:p>
                  </a:txBody>
                  <a:tcPr marL="67423" marR="67423" marT="33712" marB="33712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008215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C46BDC23-8ED1-B4EB-F028-A0A4D3BE2398}"/>
              </a:ext>
            </a:extLst>
          </p:cNvPr>
          <p:cNvSpPr txBox="1"/>
          <p:nvPr/>
        </p:nvSpPr>
        <p:spPr>
          <a:xfrm>
            <a:off x="336256" y="5847181"/>
            <a:ext cx="51778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Periodicidade de monitoramento: MENSAL</a:t>
            </a:r>
            <a:endParaRPr lang="pt-BR">
              <a:solidFill>
                <a:srgbClr val="0070C0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D6C9304-EB22-7F3B-02F7-C35C099A0013}"/>
              </a:ext>
            </a:extLst>
          </p:cNvPr>
          <p:cNvSpPr/>
          <p:nvPr/>
        </p:nvSpPr>
        <p:spPr>
          <a:xfrm>
            <a:off x="1235448" y="228629"/>
            <a:ext cx="9069447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>
                <a:solidFill>
                  <a:srgbClr val="183EFF"/>
                </a:solidFill>
                <a:latin typeface="Montserrat ExtraBold"/>
                <a:ea typeface="Segoe UI Black"/>
                <a:cs typeface="Arial"/>
              </a:rPr>
              <a:t>INDICADORES DE IMPLEMENTAÇÃO</a:t>
            </a:r>
            <a:endParaRPr lang="pt-BR" sz="3200">
              <a:solidFill>
                <a:srgbClr val="183EFF"/>
              </a:solidFill>
              <a:latin typeface="Montserrat ExtraBold" pitchFamily="2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018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B8D428-512A-DF94-C901-37FCD387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FF6BB92-1475-1B91-1038-F1679E204A1F}"/>
              </a:ext>
            </a:extLst>
          </p:cNvPr>
          <p:cNvSpPr/>
          <p:nvPr/>
        </p:nvSpPr>
        <p:spPr>
          <a:xfrm>
            <a:off x="1235448" y="228629"/>
            <a:ext cx="9069447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>
                <a:solidFill>
                  <a:srgbClr val="183EFF"/>
                </a:solidFill>
                <a:latin typeface="Montserrat ExtraBold"/>
                <a:ea typeface="Segoe UI Black"/>
                <a:cs typeface="Arial"/>
              </a:rPr>
              <a:t>Incorporação Oferta de Cuidados Integrados (OCI) no Prontuário Eletrônico do Cidadão (PEC) na versão 5.3</a:t>
            </a:r>
            <a:endParaRPr lang="pt-BR">
              <a:ea typeface="Roboto"/>
              <a:cs typeface="Roboto"/>
            </a:endParaRPr>
          </a:p>
        </p:txBody>
      </p:sp>
      <p:pic>
        <p:nvPicPr>
          <p:cNvPr id="2" name="Imagem 1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FE4C0FE0-29C7-A217-D5E9-D424D953B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354" y="1158522"/>
            <a:ext cx="7505700" cy="505765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94115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49AFE617-F893-A01C-0AAB-3366BFA56893}"/>
              </a:ext>
            </a:extLst>
          </p:cNvPr>
          <p:cNvSpPr txBox="1"/>
          <p:nvPr/>
        </p:nvSpPr>
        <p:spPr>
          <a:xfrm>
            <a:off x="6817604" y="5357871"/>
            <a:ext cx="5176091" cy="830997"/>
          </a:xfrm>
          <a:prstGeom prst="rect">
            <a:avLst/>
          </a:prstGeom>
          <a:noFill/>
          <a:ln w="28575">
            <a:solidFill>
              <a:srgbClr val="183EFF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latin typeface="Montserrat"/>
                <a:cs typeface="Segoe UI"/>
              </a:rPr>
              <a:t>TOTAL PAR APROVADOS 2024: </a:t>
            </a:r>
            <a:r>
              <a:rPr lang="en-US" sz="1600" b="1">
                <a:latin typeface="Segoe UI"/>
                <a:cs typeface="Segoe UI"/>
              </a:rPr>
              <a:t>138 PAR</a:t>
            </a:r>
            <a:endParaRPr lang="en-US" sz="1600">
              <a:latin typeface="Segoe UI"/>
              <a:cs typeface="Segoe UI"/>
            </a:endParaRPr>
          </a:p>
          <a:p>
            <a:pPr algn="ctr"/>
            <a:r>
              <a:rPr lang="en-US" sz="1600">
                <a:latin typeface="Montserrat"/>
                <a:cs typeface="Segoe UI"/>
              </a:rPr>
              <a:t>ABRANGÊNCIA: </a:t>
            </a:r>
            <a:r>
              <a:rPr lang="en-US" sz="1600" b="1">
                <a:latin typeface="Segoe UI"/>
                <a:cs typeface="Segoe UI"/>
              </a:rPr>
              <a:t>375 </a:t>
            </a:r>
            <a:r>
              <a:rPr lang="en-US" sz="1600" b="1" err="1">
                <a:latin typeface="Segoe UI"/>
                <a:cs typeface="Segoe UI"/>
              </a:rPr>
              <a:t>Regiões</a:t>
            </a:r>
            <a:r>
              <a:rPr lang="en-US" sz="1600" b="1">
                <a:latin typeface="Segoe UI"/>
                <a:cs typeface="Segoe UI"/>
              </a:rPr>
              <a:t> de </a:t>
            </a:r>
            <a:r>
              <a:rPr lang="en-US" sz="1600" b="1" err="1">
                <a:latin typeface="Segoe UI"/>
                <a:cs typeface="Segoe UI"/>
              </a:rPr>
              <a:t>Saúde</a:t>
            </a:r>
            <a:r>
              <a:rPr lang="en-US" sz="1600" b="1">
                <a:latin typeface="Segoe UI"/>
                <a:cs typeface="Segoe UI"/>
              </a:rPr>
              <a:t> (86,6%)</a:t>
            </a:r>
            <a:endParaRPr lang="en-US" sz="1600">
              <a:latin typeface="Segoe UI"/>
              <a:cs typeface="Segoe UI"/>
            </a:endParaRPr>
          </a:p>
          <a:p>
            <a:pPr algn="ctr"/>
            <a:r>
              <a:rPr lang="en-US" sz="1600">
                <a:latin typeface="Montserrat"/>
                <a:cs typeface="Segoe UI"/>
              </a:rPr>
              <a:t>PAR 2025</a:t>
            </a:r>
            <a:r>
              <a:rPr lang="en-US" sz="1600" b="1">
                <a:latin typeface="Segoe UI"/>
                <a:cs typeface="Segoe UI"/>
              </a:rPr>
              <a:t>: 7 PAR </a:t>
            </a:r>
            <a:r>
              <a:rPr lang="en-US" sz="1600" b="1" err="1">
                <a:latin typeface="Segoe UI"/>
                <a:cs typeface="Segoe UI"/>
              </a:rPr>
              <a:t>em</a:t>
            </a:r>
            <a:r>
              <a:rPr lang="en-US" sz="1600" b="1">
                <a:latin typeface="Segoe UI"/>
                <a:cs typeface="Segoe UI"/>
              </a:rPr>
              <a:t> análise.</a:t>
            </a:r>
            <a:endParaRPr lang="en-US" sz="1600">
              <a:latin typeface="Segoe UI"/>
              <a:cs typeface="Segoe UI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DF06B48-557A-B49A-1AF2-19E4D99C89A4}"/>
              </a:ext>
            </a:extLst>
          </p:cNvPr>
          <p:cNvSpPr/>
          <p:nvPr/>
        </p:nvSpPr>
        <p:spPr>
          <a:xfrm>
            <a:off x="778638" y="274201"/>
            <a:ext cx="8712642" cy="80021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>
                <a:solidFill>
                  <a:srgbClr val="183EFF"/>
                </a:solidFill>
                <a:latin typeface="Montserrat ExtraBold" pitchFamily="2" charset="0"/>
                <a:ea typeface="Segoe UI Black" panose="020B0A02040204020203" pitchFamily="34" charset="0"/>
                <a:cs typeface="Arial" panose="020B0604020202020204" pitchFamily="34" charset="0"/>
              </a:rPr>
              <a:t>PROGRAMA MAIS ACESSO A ESPECIALISTAS</a:t>
            </a:r>
          </a:p>
          <a:p>
            <a:r>
              <a:rPr lang="pt-BR">
                <a:solidFill>
                  <a:srgbClr val="03CF00"/>
                </a:solidFill>
                <a:latin typeface="Montserrat ExtraBold" pitchFamily="2" charset="0"/>
                <a:cs typeface="Arial" panose="020B0604020202020204" pitchFamily="34" charset="0"/>
              </a:rPr>
              <a:t>MAIS CUIDADOS ESPECIALIZADOS: </a:t>
            </a:r>
            <a:r>
              <a:rPr lang="pt-BR">
                <a:solidFill>
                  <a:srgbClr val="03CF00"/>
                </a:solidFill>
                <a:latin typeface="Montserrat ExtraBold" pitchFamily="2" charset="0"/>
                <a:ea typeface="Segoe UI Black" panose="020B0A02040204020203" pitchFamily="34" charset="0"/>
                <a:cs typeface="Arial" panose="020B0604020202020204" pitchFamily="34" charset="0"/>
              </a:rPr>
              <a:t>PLANOS REGIONAIS APROVADOS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F2C1B04B-7613-F863-F1B9-BDDBB70AF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699581"/>
              </p:ext>
            </p:extLst>
          </p:nvPr>
        </p:nvGraphicFramePr>
        <p:xfrm>
          <a:off x="276225" y="1254506"/>
          <a:ext cx="6724650" cy="385368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24100">
                  <a:extLst>
                    <a:ext uri="{9D8B030D-6E8A-4147-A177-3AD203B41FA5}">
                      <a16:colId xmlns:a16="http://schemas.microsoft.com/office/drawing/2014/main" val="3636723796"/>
                    </a:ext>
                  </a:extLst>
                </a:gridCol>
                <a:gridCol w="2600325">
                  <a:extLst>
                    <a:ext uri="{9D8B030D-6E8A-4147-A177-3AD203B41FA5}">
                      <a16:colId xmlns:a16="http://schemas.microsoft.com/office/drawing/2014/main" val="253577859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3904886221"/>
                    </a:ext>
                  </a:extLst>
                </a:gridCol>
              </a:tblGrid>
              <a:tr h="495300"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solidFill>
                            <a:srgbClr val="FFFFFF"/>
                          </a:solidFill>
                          <a:effectLst/>
                          <a:latin typeface="Montserrat ExtraBold" panose="00000900000000000000" pitchFamily="2" charset="0"/>
                        </a:rPr>
                        <a:t>PROGRAMAÇÃO FÍSICO-FINANCEIRA</a:t>
                      </a:r>
                      <a:br>
                        <a:rPr lang="pt-BR" sz="1600">
                          <a:effectLst/>
                          <a:latin typeface="Montserrat ExtraBold" panose="00000900000000000000" pitchFamily="2" charset="0"/>
                        </a:rPr>
                      </a:br>
                      <a:r>
                        <a:rPr lang="pt-BR" sz="1600" b="1">
                          <a:solidFill>
                            <a:srgbClr val="FFFFFF"/>
                          </a:solidFill>
                          <a:effectLst/>
                          <a:latin typeface="Montserrat ExtraBold" panose="00000900000000000000" pitchFamily="2" charset="0"/>
                        </a:rPr>
                        <a:t>APROVADA POR ESPECIALIDADE</a:t>
                      </a:r>
                      <a:endParaRPr lang="pt-BR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3E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058857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pt-BR" sz="1800">
                          <a:effectLst/>
                          <a:latin typeface="Calibri" panose="020F0502020204030204" pitchFamily="34" charset="0"/>
                        </a:rPr>
                        <a:t>Especialidade</a:t>
                      </a:r>
                      <a:endParaRPr lang="pt-BR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1800">
                          <a:effectLst/>
                          <a:latin typeface="Calibri" panose="020F0502020204030204" pitchFamily="34" charset="0"/>
                        </a:rPr>
                        <a:t>Financeiro PAR</a:t>
                      </a:r>
                      <a:endParaRPr lang="pt-B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1800">
                          <a:effectLst/>
                          <a:latin typeface="Calibri" panose="020F0502020204030204" pitchFamily="34" charset="0"/>
                        </a:rPr>
                        <a:t>Físico</a:t>
                      </a:r>
                      <a:endParaRPr lang="pt-B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797759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pt-BR" sz="1800">
                          <a:effectLst/>
                          <a:latin typeface="Calibri" panose="020F0502020204030204" pitchFamily="34" charset="0"/>
                        </a:rPr>
                        <a:t>Oncologia</a:t>
                      </a:r>
                      <a:endParaRPr lang="pt-BR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1800">
                          <a:effectLst/>
                          <a:latin typeface="Calibri" panose="020F0502020204030204" pitchFamily="34" charset="0"/>
                        </a:rPr>
                        <a:t>R$ 428.031.184,56</a:t>
                      </a:r>
                      <a:endParaRPr lang="pt-B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1800">
                          <a:effectLst/>
                          <a:latin typeface="Calibri" panose="020F0502020204030204" pitchFamily="34" charset="0"/>
                        </a:rPr>
                        <a:t>2.123.348</a:t>
                      </a:r>
                      <a:endParaRPr lang="pt-B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393829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pt-BR" sz="1800">
                          <a:effectLst/>
                          <a:latin typeface="Calibri" panose="020F0502020204030204" pitchFamily="34" charset="0"/>
                        </a:rPr>
                        <a:t>Cardiologia</a:t>
                      </a:r>
                      <a:endParaRPr lang="pt-BR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1800">
                          <a:effectLst/>
                          <a:latin typeface="Calibri" panose="020F0502020204030204" pitchFamily="34" charset="0"/>
                        </a:rPr>
                        <a:t>R$ 349.182.816.93</a:t>
                      </a:r>
                      <a:endParaRPr lang="pt-B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1800">
                          <a:effectLst/>
                          <a:latin typeface="Calibri" panose="020F0502020204030204" pitchFamily="34" charset="0"/>
                        </a:rPr>
                        <a:t>1.646.062</a:t>
                      </a:r>
                      <a:endParaRPr lang="pt-B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418432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pt-BR" sz="1800">
                          <a:effectLst/>
                          <a:latin typeface="Calibri" panose="020F0502020204030204" pitchFamily="34" charset="0"/>
                        </a:rPr>
                        <a:t>Ortopedia</a:t>
                      </a:r>
                      <a:endParaRPr lang="pt-BR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1800">
                          <a:effectLst/>
                          <a:latin typeface="Calibri" panose="020F0502020204030204" pitchFamily="34" charset="0"/>
                        </a:rPr>
                        <a:t>R$ 464.832.109,15</a:t>
                      </a:r>
                      <a:endParaRPr lang="pt-B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1800">
                          <a:effectLst/>
                          <a:latin typeface="Calibri" panose="020F0502020204030204" pitchFamily="34" charset="0"/>
                        </a:rPr>
                        <a:t>2.729.698</a:t>
                      </a:r>
                      <a:endParaRPr lang="pt-B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612439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pt-BR" sz="1800">
                          <a:effectLst/>
                          <a:latin typeface="Calibri" panose="020F0502020204030204" pitchFamily="34" charset="0"/>
                        </a:rPr>
                        <a:t>Otorrinolaringologia</a:t>
                      </a:r>
                      <a:endParaRPr lang="pt-BR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1800">
                          <a:effectLst/>
                          <a:latin typeface="Calibri" panose="020F0502020204030204" pitchFamily="34" charset="0"/>
                        </a:rPr>
                        <a:t>R$ 85.999.734,87</a:t>
                      </a:r>
                      <a:endParaRPr lang="pt-B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1800">
                          <a:effectLst/>
                          <a:latin typeface="Calibri" panose="020F0502020204030204" pitchFamily="34" charset="0"/>
                        </a:rPr>
                        <a:t>592.265</a:t>
                      </a:r>
                      <a:endParaRPr lang="pt-B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940683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pt-BR" sz="1800">
                          <a:effectLst/>
                          <a:latin typeface="Calibri" panose="020F0502020204030204" pitchFamily="34" charset="0"/>
                        </a:rPr>
                        <a:t>Oftalmologia</a:t>
                      </a:r>
                      <a:endParaRPr lang="pt-BR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1800">
                          <a:effectLst/>
                          <a:latin typeface="Calibri" panose="020F0502020204030204" pitchFamily="34" charset="0"/>
                        </a:rPr>
                        <a:t>R$ 422.929.633,35</a:t>
                      </a:r>
                      <a:endParaRPr lang="pt-B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1800">
                          <a:effectLst/>
                          <a:latin typeface="Calibri" panose="020F0502020204030204" pitchFamily="34" charset="0"/>
                        </a:rPr>
                        <a:t>2.191.976</a:t>
                      </a:r>
                      <a:endParaRPr lang="pt-B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54052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1800" b="1">
                          <a:effectLst/>
                          <a:latin typeface="Montserrat ExtraBold" panose="00000900000000000000" pitchFamily="2" charset="0"/>
                        </a:rPr>
                        <a:t>TOTAL</a:t>
                      </a:r>
                      <a:endParaRPr lang="pt-B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1800" b="1">
                          <a:effectLst/>
                          <a:latin typeface="Montserrat ExtraBold" panose="00000900000000000000" pitchFamily="2" charset="0"/>
                        </a:rPr>
                        <a:t>R$ 1.750.975.478,85</a:t>
                      </a:r>
                      <a:endParaRPr lang="pt-B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1800" b="1">
                          <a:effectLst/>
                          <a:latin typeface="Montserrat ExtraBold" panose="00000900000000000000" pitchFamily="2" charset="0"/>
                        </a:rPr>
                        <a:t>9.283.350</a:t>
                      </a:r>
                      <a:endParaRPr lang="pt-B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57114"/>
                  </a:ext>
                </a:extLst>
              </a:tr>
            </a:tbl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2E2B129-7DED-5FA7-CB83-8D93524D95B9}"/>
              </a:ext>
            </a:extLst>
          </p:cNvPr>
          <p:cNvGraphicFramePr/>
          <p:nvPr/>
        </p:nvGraphicFramePr>
        <p:xfrm>
          <a:off x="7243778" y="1738363"/>
          <a:ext cx="4680491" cy="360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aixaDeTexto 9">
            <a:extLst>
              <a:ext uri="{FF2B5EF4-FFF2-40B4-BE49-F238E27FC236}">
                <a16:creationId xmlns:a16="http://schemas.microsoft.com/office/drawing/2014/main" id="{0B166CF3-9E18-3B00-EB05-715C1287B0CD}"/>
              </a:ext>
            </a:extLst>
          </p:cNvPr>
          <p:cNvSpPr txBox="1"/>
          <p:nvPr/>
        </p:nvSpPr>
        <p:spPr>
          <a:xfrm>
            <a:off x="7420666" y="1421730"/>
            <a:ext cx="4358640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>
                <a:latin typeface="Montserrat ExtraBold" pitchFamily="2" charset="0"/>
                <a:ea typeface="Calibri"/>
                <a:cs typeface="Calibri"/>
              </a:rPr>
              <a:t>PROPORÇÃO DE CUIDADOS ESPECIALIZADOS POR ESPECIALIDADE</a:t>
            </a:r>
            <a:endParaRPr lang="pt-BR" sz="1400">
              <a:latin typeface="Montserrat ExtraBold" pitchFamily="2" charset="0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1C0A624-C678-7E05-A1CC-4FB2BEC65F2F}"/>
              </a:ext>
            </a:extLst>
          </p:cNvPr>
          <p:cNvSpPr/>
          <p:nvPr/>
        </p:nvSpPr>
        <p:spPr>
          <a:xfrm>
            <a:off x="454850" y="5417708"/>
            <a:ext cx="6345006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ts val="2400"/>
              </a:lnSpc>
            </a:pPr>
            <a:r>
              <a:rPr lang="pt-BR" sz="1600" b="1">
                <a:latin typeface="Montserrat ExtraBold" pitchFamily="2" charset="0"/>
              </a:rPr>
              <a:t>RECURSOS JÁ REPASSADOS EM 2024: R$ 589.759.895,66</a:t>
            </a:r>
          </a:p>
        </p:txBody>
      </p:sp>
      <p:grpSp>
        <p:nvGrpSpPr>
          <p:cNvPr id="13" name="object 25">
            <a:extLst>
              <a:ext uri="{FF2B5EF4-FFF2-40B4-BE49-F238E27FC236}">
                <a16:creationId xmlns:a16="http://schemas.microsoft.com/office/drawing/2014/main" id="{2FC06679-0647-63CA-91E9-F83265117C38}"/>
              </a:ext>
            </a:extLst>
          </p:cNvPr>
          <p:cNvGrpSpPr/>
          <p:nvPr/>
        </p:nvGrpSpPr>
        <p:grpSpPr>
          <a:xfrm>
            <a:off x="559356" y="5869977"/>
            <a:ext cx="216518" cy="216518"/>
            <a:chOff x="565133" y="5875756"/>
            <a:chExt cx="678815" cy="678815"/>
          </a:xfrm>
        </p:grpSpPr>
        <p:sp>
          <p:nvSpPr>
            <p:cNvPr id="22" name="object 26">
              <a:extLst>
                <a:ext uri="{FF2B5EF4-FFF2-40B4-BE49-F238E27FC236}">
                  <a16:creationId xmlns:a16="http://schemas.microsoft.com/office/drawing/2014/main" id="{CDCEDA7E-E8E4-E0AD-F458-E4070D275FC2}"/>
                </a:ext>
              </a:extLst>
            </p:cNvPr>
            <p:cNvSpPr/>
            <p:nvPr/>
          </p:nvSpPr>
          <p:spPr>
            <a:xfrm>
              <a:off x="565133" y="5875756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0"/>
                  </a:move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close/>
                </a:path>
              </a:pathLst>
            </a:custGeom>
            <a:solidFill>
              <a:srgbClr val="013FFE"/>
            </a:solidFill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3" name="object 27">
              <a:extLst>
                <a:ext uri="{FF2B5EF4-FFF2-40B4-BE49-F238E27FC236}">
                  <a16:creationId xmlns:a16="http://schemas.microsoft.com/office/drawing/2014/main" id="{265C84EB-0830-6178-3F5B-F8D01F964C9D}"/>
                </a:ext>
              </a:extLst>
            </p:cNvPr>
            <p:cNvSpPr/>
            <p:nvPr/>
          </p:nvSpPr>
          <p:spPr>
            <a:xfrm>
              <a:off x="565133" y="5875756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678513"/>
                  </a:move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close/>
                </a:path>
              </a:pathLst>
            </a:custGeom>
            <a:ln w="16962">
              <a:solidFill>
                <a:srgbClr val="FFF5FB"/>
              </a:solidFill>
            </a:ln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4" name="object 28">
              <a:extLst>
                <a:ext uri="{FF2B5EF4-FFF2-40B4-BE49-F238E27FC236}">
                  <a16:creationId xmlns:a16="http://schemas.microsoft.com/office/drawing/2014/main" id="{CE3F7C59-DD85-4333-528A-E867AC7C7597}"/>
                </a:ext>
              </a:extLst>
            </p:cNvPr>
            <p:cNvSpPr/>
            <p:nvPr/>
          </p:nvSpPr>
          <p:spPr>
            <a:xfrm>
              <a:off x="770257" y="6014471"/>
              <a:ext cx="292100" cy="389255"/>
            </a:xfrm>
            <a:custGeom>
              <a:avLst/>
              <a:gdLst/>
              <a:ahLst/>
              <a:cxnLst/>
              <a:rect l="l" t="t" r="r" b="b"/>
              <a:pathLst>
                <a:path w="292100" h="389254">
                  <a:moveTo>
                    <a:pt x="97253" y="0"/>
                  </a:moveTo>
                  <a:lnTo>
                    <a:pt x="0" y="97253"/>
                  </a:lnTo>
                  <a:lnTo>
                    <a:pt x="97253" y="194507"/>
                  </a:lnTo>
                  <a:lnTo>
                    <a:pt x="0" y="291760"/>
                  </a:lnTo>
                  <a:lnTo>
                    <a:pt x="97253" y="389014"/>
                  </a:lnTo>
                  <a:lnTo>
                    <a:pt x="291760" y="194507"/>
                  </a:lnTo>
                  <a:lnTo>
                    <a:pt x="972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5" name="object 25">
            <a:extLst>
              <a:ext uri="{FF2B5EF4-FFF2-40B4-BE49-F238E27FC236}">
                <a16:creationId xmlns:a16="http://schemas.microsoft.com/office/drawing/2014/main" id="{2FC06679-0647-63CA-91E9-F83265117C38}"/>
              </a:ext>
            </a:extLst>
          </p:cNvPr>
          <p:cNvGrpSpPr/>
          <p:nvPr/>
        </p:nvGrpSpPr>
        <p:grpSpPr>
          <a:xfrm>
            <a:off x="559356" y="6156303"/>
            <a:ext cx="216518" cy="216518"/>
            <a:chOff x="565133" y="6162083"/>
            <a:chExt cx="678815" cy="678815"/>
          </a:xfrm>
        </p:grpSpPr>
        <p:sp>
          <p:nvSpPr>
            <p:cNvPr id="17" name="object 26">
              <a:extLst>
                <a:ext uri="{FF2B5EF4-FFF2-40B4-BE49-F238E27FC236}">
                  <a16:creationId xmlns:a16="http://schemas.microsoft.com/office/drawing/2014/main" id="{CDCEDA7E-E8E4-E0AD-F458-E4070D275FC2}"/>
                </a:ext>
              </a:extLst>
            </p:cNvPr>
            <p:cNvSpPr/>
            <p:nvPr/>
          </p:nvSpPr>
          <p:spPr>
            <a:xfrm>
              <a:off x="565133" y="6162083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0"/>
                  </a:move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close/>
                </a:path>
              </a:pathLst>
            </a:custGeom>
            <a:solidFill>
              <a:srgbClr val="013FFE"/>
            </a:solidFill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9" name="object 27">
              <a:extLst>
                <a:ext uri="{FF2B5EF4-FFF2-40B4-BE49-F238E27FC236}">
                  <a16:creationId xmlns:a16="http://schemas.microsoft.com/office/drawing/2014/main" id="{265C84EB-0830-6178-3F5B-F8D01F964C9D}"/>
                </a:ext>
              </a:extLst>
            </p:cNvPr>
            <p:cNvSpPr/>
            <p:nvPr/>
          </p:nvSpPr>
          <p:spPr>
            <a:xfrm>
              <a:off x="565133" y="6162083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678513"/>
                  </a:move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close/>
                </a:path>
              </a:pathLst>
            </a:custGeom>
            <a:ln w="16962">
              <a:solidFill>
                <a:srgbClr val="FFF5FB"/>
              </a:solidFill>
            </a:ln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1" name="object 28">
              <a:extLst>
                <a:ext uri="{FF2B5EF4-FFF2-40B4-BE49-F238E27FC236}">
                  <a16:creationId xmlns:a16="http://schemas.microsoft.com/office/drawing/2014/main" id="{CE3F7C59-DD85-4333-528A-E867AC7C7597}"/>
                </a:ext>
              </a:extLst>
            </p:cNvPr>
            <p:cNvSpPr/>
            <p:nvPr/>
          </p:nvSpPr>
          <p:spPr>
            <a:xfrm>
              <a:off x="770257" y="6300798"/>
              <a:ext cx="292100" cy="389255"/>
            </a:xfrm>
            <a:custGeom>
              <a:avLst/>
              <a:gdLst/>
              <a:ahLst/>
              <a:cxnLst/>
              <a:rect l="l" t="t" r="r" b="b"/>
              <a:pathLst>
                <a:path w="292100" h="389254">
                  <a:moveTo>
                    <a:pt x="97253" y="0"/>
                  </a:moveTo>
                  <a:lnTo>
                    <a:pt x="0" y="97253"/>
                  </a:lnTo>
                  <a:lnTo>
                    <a:pt x="97253" y="194507"/>
                  </a:lnTo>
                  <a:lnTo>
                    <a:pt x="0" y="291760"/>
                  </a:lnTo>
                  <a:lnTo>
                    <a:pt x="97253" y="389014"/>
                  </a:lnTo>
                  <a:lnTo>
                    <a:pt x="291760" y="194507"/>
                  </a:lnTo>
                  <a:lnTo>
                    <a:pt x="972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aphicFrame>
        <p:nvGraphicFramePr>
          <p:cNvPr id="26" name="Tabela 25">
            <a:extLst>
              <a:ext uri="{FF2B5EF4-FFF2-40B4-BE49-F238E27FC236}">
                <a16:creationId xmlns:a16="http://schemas.microsoft.com/office/drawing/2014/main" id="{788082A6-672C-06F3-79F3-BDEFD4BC84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429900"/>
              </p:ext>
            </p:extLst>
          </p:nvPr>
        </p:nvGraphicFramePr>
        <p:xfrm>
          <a:off x="847725" y="5741320"/>
          <a:ext cx="6572250" cy="67125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572250">
                  <a:extLst>
                    <a:ext uri="{9D8B030D-6E8A-4147-A177-3AD203B41FA5}">
                      <a16:colId xmlns:a16="http://schemas.microsoft.com/office/drawing/2014/main" val="3189367431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fontAlgn="base">
                        <a:lnSpc>
                          <a:spcPts val="2400"/>
                        </a:lnSpc>
                      </a:pPr>
                      <a:r>
                        <a:rPr lang="pt-BR" sz="1400" b="1">
                          <a:effectLst/>
                          <a:latin typeface="Calibri Light" panose="020F0302020204030204" pitchFamily="34" charset="0"/>
                        </a:rPr>
                        <a:t>30% do Plano Regional: incentivo a implementação</a:t>
                      </a:r>
                      <a:endParaRPr lang="pt-BR">
                        <a:effectLst/>
                      </a:endParaRPr>
                    </a:p>
                    <a:p>
                      <a:pPr fontAlgn="base">
                        <a:lnSpc>
                          <a:spcPts val="2400"/>
                        </a:lnSpc>
                      </a:pPr>
                      <a:r>
                        <a:rPr lang="pt-BR" sz="1400" b="1">
                          <a:effectLst/>
                          <a:latin typeface="Calibri Light" panose="020F0302020204030204" pitchFamily="34" charset="0"/>
                        </a:rPr>
                        <a:t>50 % Núcleos de Gestão da Regulação: Estruturação do Programa</a:t>
                      </a:r>
                      <a:endParaRPr lang="pt-BR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31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054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3097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19">
            <a:extLst>
              <a:ext uri="{FF2B5EF4-FFF2-40B4-BE49-F238E27FC236}">
                <a16:creationId xmlns:a16="http://schemas.microsoft.com/office/drawing/2014/main" id="{9F79B71F-37B4-CBE0-0D8C-ED9184676A8F}"/>
              </a:ext>
            </a:extLst>
          </p:cNvPr>
          <p:cNvSpPr txBox="1"/>
          <p:nvPr/>
        </p:nvSpPr>
        <p:spPr>
          <a:xfrm>
            <a:off x="3359090" y="585704"/>
            <a:ext cx="632493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ts val="3220"/>
              </a:lnSpc>
            </a:pPr>
            <a:r>
              <a:rPr lang="en-US" sz="2800" b="1">
                <a:solidFill>
                  <a:schemeClr val="bg1"/>
                </a:solidFill>
                <a:latin typeface="+mj-lt"/>
                <a:ea typeface="Intro Pro Bold"/>
                <a:cs typeface="Intro Pro Bold"/>
                <a:sym typeface="Intro Pro Bold"/>
              </a:rPr>
              <a:t>PMAE - MINAS GERAIS</a:t>
            </a:r>
          </a:p>
        </p:txBody>
      </p:sp>
      <p:grpSp>
        <p:nvGrpSpPr>
          <p:cNvPr id="21" name="Group 222">
            <a:extLst>
              <a:ext uri="{FF2B5EF4-FFF2-40B4-BE49-F238E27FC236}">
                <a16:creationId xmlns:a16="http://schemas.microsoft.com/office/drawing/2014/main" id="{973280D9-209F-4F86-4211-905649BA1E3E}"/>
              </a:ext>
            </a:extLst>
          </p:cNvPr>
          <p:cNvGrpSpPr/>
          <p:nvPr/>
        </p:nvGrpSpPr>
        <p:grpSpPr>
          <a:xfrm>
            <a:off x="254000" y="205264"/>
            <a:ext cx="2633021" cy="794636"/>
            <a:chOff x="254000" y="205264"/>
            <a:chExt cx="6163691" cy="1860178"/>
          </a:xfrm>
        </p:grpSpPr>
        <p:sp>
          <p:nvSpPr>
            <p:cNvPr id="25" name="Freeform 223">
              <a:extLst>
                <a:ext uri="{FF2B5EF4-FFF2-40B4-BE49-F238E27FC236}">
                  <a16:creationId xmlns:a16="http://schemas.microsoft.com/office/drawing/2014/main" id="{2102A9A8-49CB-6F86-10EB-3CB906FF91DC}"/>
                </a:ext>
              </a:extLst>
            </p:cNvPr>
            <p:cNvSpPr/>
            <p:nvPr/>
          </p:nvSpPr>
          <p:spPr>
            <a:xfrm>
              <a:off x="254000" y="205264"/>
              <a:ext cx="6163691" cy="1860178"/>
            </a:xfrm>
            <a:custGeom>
              <a:avLst/>
              <a:gdLst/>
              <a:ahLst/>
              <a:cxnLst/>
              <a:rect l="l" t="t" r="r" b="b"/>
              <a:pathLst>
                <a:path w="6163691" h="1860178">
                  <a:moveTo>
                    <a:pt x="0" y="0"/>
                  </a:moveTo>
                  <a:lnTo>
                    <a:pt x="6163691" y="0"/>
                  </a:lnTo>
                  <a:lnTo>
                    <a:pt x="6163691" y="1860178"/>
                  </a:lnTo>
                  <a:lnTo>
                    <a:pt x="0" y="186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027" b="-1028"/>
              </a:stretch>
            </a:blipFill>
          </p:spPr>
          <p:txBody>
            <a:bodyPr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</p:grp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DA70DC92-1B78-E89C-4A2F-799B0E4117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384975"/>
              </p:ext>
            </p:extLst>
          </p:nvPr>
        </p:nvGraphicFramePr>
        <p:xfrm>
          <a:off x="584200" y="2463800"/>
          <a:ext cx="5781258" cy="1383715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089052">
                  <a:extLst>
                    <a:ext uri="{9D8B030D-6E8A-4147-A177-3AD203B41FA5}">
                      <a16:colId xmlns:a16="http://schemas.microsoft.com/office/drawing/2014/main" val="546540154"/>
                    </a:ext>
                  </a:extLst>
                </a:gridCol>
                <a:gridCol w="1732948">
                  <a:extLst>
                    <a:ext uri="{9D8B030D-6E8A-4147-A177-3AD203B41FA5}">
                      <a16:colId xmlns:a16="http://schemas.microsoft.com/office/drawing/2014/main" val="1138528970"/>
                    </a:ext>
                  </a:extLst>
                </a:gridCol>
                <a:gridCol w="1959258">
                  <a:extLst>
                    <a:ext uri="{9D8B030D-6E8A-4147-A177-3AD203B41FA5}">
                      <a16:colId xmlns:a16="http://schemas.microsoft.com/office/drawing/2014/main" val="2122412521"/>
                    </a:ext>
                  </a:extLst>
                </a:gridCol>
              </a:tblGrid>
              <a:tr h="470749">
                <a:tc gridSpan="3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b="1" i="0" u="none" strike="noStrike" noProof="0">
                          <a:solidFill>
                            <a:schemeClr val="bg1"/>
                          </a:solidFill>
                          <a:effectLst/>
                          <a:latin typeface="Montserrat ExtraBold"/>
                        </a:rPr>
                        <a:t>PROGRAMAÇÃO FÍSICO-FINANCEIRA APROVADA POR ESPECIALIDADE</a:t>
                      </a:r>
                      <a:endParaRPr lang="pt-BR" sz="1300" b="1" i="0" u="none" strike="noStrike" noProof="0">
                        <a:solidFill>
                          <a:srgbClr val="000000"/>
                        </a:solidFill>
                        <a:effectLst/>
                        <a:latin typeface="Montserrat ExtraBold"/>
                      </a:endParaRPr>
                    </a:p>
                  </a:txBody>
                  <a:tcPr marL="28575" marR="28575" marT="19050" marB="19050" anchor="ctr">
                    <a:solidFill>
                      <a:srgbClr val="013F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660383292"/>
                  </a:ext>
                </a:extLst>
              </a:tr>
              <a:tr h="299567">
                <a:tc>
                  <a:txBody>
                    <a:bodyPr/>
                    <a:lstStyle/>
                    <a:p>
                      <a:pPr lvl="0" algn="ctr">
                        <a:lnSpc>
                          <a:spcPts val="1425"/>
                        </a:lnSpc>
                        <a:buNone/>
                      </a:pPr>
                      <a:r>
                        <a:rPr lang="pt-BR" sz="1300" b="1" i="0" u="none" strike="noStrike" noProof="0">
                          <a:solidFill>
                            <a:schemeClr val="bg1"/>
                          </a:solidFill>
                          <a:effectLst/>
                          <a:latin typeface="Montserrat ExtraBold"/>
                        </a:rPr>
                        <a:t>ESPECIALIDADE </a:t>
                      </a:r>
                      <a:endParaRPr lang="pt-BR"/>
                    </a:p>
                  </a:txBody>
                  <a:tcPr marL="28575" marR="28575" marT="19050" marB="1905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25"/>
                        </a:lnSpc>
                        <a:buNone/>
                      </a:pPr>
                      <a:r>
                        <a:rPr lang="pt-BR" sz="1300" b="1" i="0" u="none" strike="noStrike" noProof="0">
                          <a:solidFill>
                            <a:schemeClr val="bg1"/>
                          </a:solidFill>
                          <a:effectLst/>
                          <a:latin typeface="Montserrat ExtraBold"/>
                        </a:rPr>
                        <a:t>FÍSICO</a:t>
                      </a:r>
                      <a:endParaRPr lang="pt-BR"/>
                    </a:p>
                  </a:txBody>
                  <a:tcPr marL="28575" marR="28575" marT="19050" marB="1905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b="1" i="0" u="none" strike="noStrike" noProof="0">
                          <a:solidFill>
                            <a:schemeClr val="bg1"/>
                          </a:solidFill>
                          <a:effectLst/>
                          <a:latin typeface="Montserrat ExtraBold"/>
                        </a:rPr>
                        <a:t>FINANCEIRO PAR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Montserrat ExtraBold"/>
                      </a:endParaRPr>
                    </a:p>
                  </a:txBody>
                  <a:tcPr marL="28575" marR="28575" marT="19050" marB="1905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86470"/>
                  </a:ext>
                </a:extLst>
              </a:tr>
              <a:tr h="299567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425"/>
                        </a:lnSpc>
                      </a:pPr>
                      <a:r>
                        <a:rPr lang="pt-BR" sz="1400">
                          <a:effectLst/>
                          <a:latin typeface="Montserrat"/>
                        </a:rPr>
                        <a:t>Oncologia 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425"/>
                        </a:lnSpc>
                      </a:pPr>
                      <a:r>
                        <a:rPr lang="pt-BR" sz="1400" dirty="0">
                          <a:effectLst/>
                          <a:latin typeface="Montserrat"/>
                        </a:rPr>
                        <a:t>1.030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95"/>
                        </a:lnSpc>
                      </a:pPr>
                      <a:r>
                        <a:rPr lang="pt-BR" sz="1400">
                          <a:effectLst/>
                          <a:latin typeface="Montserrat"/>
                        </a:rPr>
                        <a:t>R$ 200.150,00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736836630"/>
                  </a:ext>
                </a:extLst>
              </a:tr>
              <a:tr h="313832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425"/>
                        </a:lnSpc>
                      </a:pPr>
                      <a:r>
                        <a:rPr lang="pt-BR" sz="1400" b="1">
                          <a:solidFill>
                            <a:schemeClr val="tx1"/>
                          </a:solidFill>
                          <a:effectLst/>
                          <a:latin typeface="Montserrat Black"/>
                        </a:rPr>
                        <a:t>TOTAL </a:t>
                      </a:r>
                    </a:p>
                  </a:txBody>
                  <a:tcPr marL="28575" marR="28575" marT="19050" marB="1905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425"/>
                        </a:lnSpc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Montserrat Black"/>
                        </a:rPr>
                        <a:t>1.030</a:t>
                      </a:r>
                    </a:p>
                  </a:txBody>
                  <a:tcPr marL="28575" marR="28575" marT="19050" marB="1905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482"/>
                        </a:lnSpc>
                      </a:pPr>
                      <a:r>
                        <a:rPr lang="pt-BR" sz="1400" b="1">
                          <a:solidFill>
                            <a:schemeClr val="tx1"/>
                          </a:solidFill>
                          <a:effectLst/>
                          <a:latin typeface="Montserrat Black"/>
                        </a:rPr>
                        <a:t>R$ 200.150,00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Montserrat Black"/>
                      </a:endParaRPr>
                    </a:p>
                  </a:txBody>
                  <a:tcPr marL="28575" marR="28575" marT="19050" marB="1905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578683"/>
                  </a:ext>
                </a:extLst>
              </a:tr>
            </a:tbl>
          </a:graphicData>
        </a:graphic>
      </p:graphicFrame>
      <p:sp>
        <p:nvSpPr>
          <p:cNvPr id="5" name="CaixaDeTexto 19">
            <a:extLst>
              <a:ext uri="{FF2B5EF4-FFF2-40B4-BE49-F238E27FC236}">
                <a16:creationId xmlns:a16="http://schemas.microsoft.com/office/drawing/2014/main" id="{6DC601C5-4A48-7D4F-A36B-B37A14A0D5F7}"/>
              </a:ext>
            </a:extLst>
          </p:cNvPr>
          <p:cNvSpPr txBox="1"/>
          <p:nvPr/>
        </p:nvSpPr>
        <p:spPr>
          <a:xfrm>
            <a:off x="550292" y="4071471"/>
            <a:ext cx="5960814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>
                <a:solidFill>
                  <a:srgbClr val="013FFE"/>
                </a:solidFill>
                <a:latin typeface="Montserrat Bold"/>
              </a:rPr>
              <a:t>RECURSOS JÁ REPASSADOS EM 2024: 240.045,00</a:t>
            </a:r>
            <a:endParaRPr lang="pt-BR" sz="1400" dirty="0">
              <a:solidFill>
                <a:srgbClr val="FF0000"/>
              </a:solidFill>
              <a:latin typeface="Montserrat Bold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Montserrat"/>
              </a:rPr>
              <a:t>30% do Plano Regional: Fomento a implementação </a:t>
            </a:r>
            <a:endParaRPr lang="pt-BR" sz="1400" dirty="0">
              <a:latin typeface="Montserrat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Montserrat"/>
              </a:rPr>
              <a:t>50% Núcleos de Gestão da Regulação: Estruturação do Programa</a:t>
            </a:r>
            <a:endParaRPr lang="pt-BR" sz="1400" dirty="0">
              <a:latin typeface="Montserrat"/>
              <a:ea typeface="Roboto"/>
              <a:cs typeface="Roboto"/>
            </a:endParaRPr>
          </a:p>
          <a:p>
            <a:endParaRPr lang="pt-BR" sz="1400" i="1" dirty="0">
              <a:latin typeface="Montserrat"/>
              <a:ea typeface="Roboto"/>
              <a:cs typeface="Roboto"/>
            </a:endParaRPr>
          </a:p>
          <a:p>
            <a:r>
              <a:rPr lang="pt-BR" sz="1400" dirty="0"/>
              <a:t> </a:t>
            </a:r>
            <a:endParaRPr lang="pt-BR" sz="1400" dirty="0">
              <a:ea typeface="Roboto"/>
              <a:cs typeface="Roboto"/>
            </a:endParaRPr>
          </a:p>
        </p:txBody>
      </p:sp>
      <p:sp>
        <p:nvSpPr>
          <p:cNvPr id="6" name="CaixaDeTexto 29">
            <a:extLst>
              <a:ext uri="{FF2B5EF4-FFF2-40B4-BE49-F238E27FC236}">
                <a16:creationId xmlns:a16="http://schemas.microsoft.com/office/drawing/2014/main" id="{C601C7B8-C71A-A9EB-24D9-76168784AB1B}"/>
              </a:ext>
            </a:extLst>
          </p:cNvPr>
          <p:cNvSpPr txBox="1"/>
          <p:nvPr/>
        </p:nvSpPr>
        <p:spPr>
          <a:xfrm>
            <a:off x="537591" y="5047526"/>
            <a:ext cx="580841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>
                <a:solidFill>
                  <a:srgbClr val="03D100"/>
                </a:solidFill>
                <a:latin typeface="Montserrat"/>
              </a:rPr>
              <a:t>RECURSOS PREVISTOS PARA 2025: R$ 320.105,00</a:t>
            </a:r>
            <a:endParaRPr lang="pt-BR" sz="1400">
              <a:solidFill>
                <a:srgbClr val="FF0000"/>
              </a:solidFill>
              <a:latin typeface="Montserrat Bold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Montserrat"/>
              </a:rPr>
              <a:t>70% do Plano Regional: Incentivo a implementação</a:t>
            </a:r>
            <a:endParaRPr lang="pt-BR" sz="1400" dirty="0">
              <a:latin typeface="Montserrat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Montserrat"/>
              </a:rPr>
              <a:t>50% Núcleos de Gestão da Regulação: Estruturação do Programa</a:t>
            </a:r>
            <a:endParaRPr lang="pt-BR" sz="1400" dirty="0">
              <a:latin typeface="Montserrat"/>
              <a:ea typeface="Roboto"/>
              <a:cs typeface="Roboto"/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A237CA3-D0A1-C111-90AF-BECDC8F9C1C3}"/>
              </a:ext>
            </a:extLst>
          </p:cNvPr>
          <p:cNvGrpSpPr/>
          <p:nvPr/>
        </p:nvGrpSpPr>
        <p:grpSpPr>
          <a:xfrm>
            <a:off x="6731878" y="4583129"/>
            <a:ext cx="2754252" cy="1004853"/>
            <a:chOff x="9471903" y="5065729"/>
            <a:chExt cx="2754252" cy="1004853"/>
          </a:xfrm>
        </p:grpSpPr>
        <p:sp>
          <p:nvSpPr>
            <p:cNvPr id="14" name="Retângulo Arredondado 58">
              <a:extLst>
                <a:ext uri="{FF2B5EF4-FFF2-40B4-BE49-F238E27FC236}">
                  <a16:creationId xmlns:a16="http://schemas.microsoft.com/office/drawing/2014/main" id="{0CAC05B7-1526-6EEE-D97E-A63B2A3ACE7F}"/>
                </a:ext>
              </a:extLst>
            </p:cNvPr>
            <p:cNvSpPr/>
            <p:nvPr/>
          </p:nvSpPr>
          <p:spPr>
            <a:xfrm>
              <a:off x="9568902" y="5228582"/>
              <a:ext cx="2562003" cy="8420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8" name="CaixaDeTexto 18">
              <a:extLst>
                <a:ext uri="{FF2B5EF4-FFF2-40B4-BE49-F238E27FC236}">
                  <a16:creationId xmlns:a16="http://schemas.microsoft.com/office/drawing/2014/main" id="{B29488D1-31CB-0445-6900-789844E44AFB}"/>
                </a:ext>
              </a:extLst>
            </p:cNvPr>
            <p:cNvSpPr txBox="1"/>
            <p:nvPr/>
          </p:nvSpPr>
          <p:spPr>
            <a:xfrm>
              <a:off x="10009118" y="5292532"/>
              <a:ext cx="2217037" cy="707886"/>
            </a:xfrm>
            <a:prstGeom prst="rect">
              <a:avLst/>
            </a:prstGeom>
            <a:noFill/>
          </p:spPr>
          <p:txBody>
            <a:bodyPr rot="0" spcFirstLastPara="0" vert="horz" wrap="square" lIns="60960" tIns="30480" rIns="60960" bIns="3048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400" spc="13" dirty="0">
                  <a:latin typeface="Montserrat ExtraBold"/>
                </a:rPr>
                <a:t>EXECUTORES (NGR)</a:t>
              </a:r>
              <a:endParaRPr lang="pt-BR" sz="1400" spc="13" dirty="0">
                <a:latin typeface="Montserrat ExtraBold" pitchFamily="2" charset="0"/>
              </a:endParaRPr>
            </a:p>
            <a:p>
              <a:br>
                <a:rPr lang="pt-BR" sz="1400" spc="13" dirty="0">
                  <a:latin typeface="Montserrat Bold"/>
                </a:rPr>
              </a:br>
              <a:r>
                <a:rPr lang="pt-BR" sz="1400" spc="13">
                  <a:latin typeface="Montserrat Bold"/>
                  <a:ea typeface="Calibri"/>
                  <a:cs typeface="Calibri"/>
                </a:rPr>
                <a:t> SINOP</a:t>
              </a:r>
            </a:p>
          </p:txBody>
        </p:sp>
        <p:sp>
          <p:nvSpPr>
            <p:cNvPr id="22" name="object 27">
              <a:extLst>
                <a:ext uri="{FF2B5EF4-FFF2-40B4-BE49-F238E27FC236}">
                  <a16:creationId xmlns:a16="http://schemas.microsoft.com/office/drawing/2014/main" id="{7A40B287-0D01-F1BD-19EE-79816CC824A3}"/>
                </a:ext>
              </a:extLst>
            </p:cNvPr>
            <p:cNvSpPr/>
            <p:nvPr/>
          </p:nvSpPr>
          <p:spPr>
            <a:xfrm>
              <a:off x="9471903" y="5065729"/>
              <a:ext cx="477777" cy="463197"/>
            </a:xfrm>
            <a:custGeom>
              <a:avLst/>
              <a:gdLst/>
              <a:ahLst/>
              <a:cxnLst/>
              <a:rect l="l" t="t" r="r" b="b"/>
              <a:pathLst>
                <a:path w="996314" h="996314">
                  <a:moveTo>
                    <a:pt x="497910" y="181"/>
                  </a:moveTo>
                  <a:lnTo>
                    <a:pt x="430347" y="4753"/>
                  </a:lnTo>
                  <a:lnTo>
                    <a:pt x="365541" y="17961"/>
                  </a:lnTo>
                  <a:lnTo>
                    <a:pt x="304087" y="39296"/>
                  </a:lnTo>
                  <a:lnTo>
                    <a:pt x="246596" y="68125"/>
                  </a:lnTo>
                  <a:lnTo>
                    <a:pt x="193638" y="103938"/>
                  </a:lnTo>
                  <a:lnTo>
                    <a:pt x="145824" y="145974"/>
                  </a:lnTo>
                  <a:lnTo>
                    <a:pt x="103724" y="193852"/>
                  </a:lnTo>
                  <a:lnTo>
                    <a:pt x="67962" y="246809"/>
                  </a:lnTo>
                  <a:lnTo>
                    <a:pt x="39108" y="304339"/>
                  </a:lnTo>
                  <a:lnTo>
                    <a:pt x="17773" y="365678"/>
                  </a:lnTo>
                  <a:lnTo>
                    <a:pt x="4527" y="430574"/>
                  </a:lnTo>
                  <a:lnTo>
                    <a:pt x="-18" y="498136"/>
                  </a:lnTo>
                  <a:lnTo>
                    <a:pt x="4527" y="565698"/>
                  </a:lnTo>
                  <a:lnTo>
                    <a:pt x="17773" y="630467"/>
                  </a:lnTo>
                  <a:lnTo>
                    <a:pt x="39108" y="691933"/>
                  </a:lnTo>
                  <a:lnTo>
                    <a:pt x="67962" y="749463"/>
                  </a:lnTo>
                  <a:lnTo>
                    <a:pt x="103724" y="802420"/>
                  </a:lnTo>
                  <a:lnTo>
                    <a:pt x="145824" y="850171"/>
                  </a:lnTo>
                  <a:lnTo>
                    <a:pt x="193638" y="892334"/>
                  </a:lnTo>
                  <a:lnTo>
                    <a:pt x="246596" y="928020"/>
                  </a:lnTo>
                  <a:lnTo>
                    <a:pt x="304087" y="956975"/>
                  </a:lnTo>
                  <a:lnTo>
                    <a:pt x="365541" y="978311"/>
                  </a:lnTo>
                  <a:lnTo>
                    <a:pt x="430347" y="991518"/>
                  </a:lnTo>
                  <a:lnTo>
                    <a:pt x="497910" y="996090"/>
                  </a:lnTo>
                  <a:lnTo>
                    <a:pt x="565497" y="991518"/>
                  </a:lnTo>
                  <a:lnTo>
                    <a:pt x="630266" y="978311"/>
                  </a:lnTo>
                  <a:lnTo>
                    <a:pt x="691732" y="956975"/>
                  </a:lnTo>
                  <a:lnTo>
                    <a:pt x="749262" y="928020"/>
                  </a:lnTo>
                  <a:lnTo>
                    <a:pt x="802219" y="892334"/>
                  </a:lnTo>
                  <a:lnTo>
                    <a:pt x="849970" y="850171"/>
                  </a:lnTo>
                  <a:lnTo>
                    <a:pt x="892133" y="802420"/>
                  </a:lnTo>
                  <a:lnTo>
                    <a:pt x="927819" y="749463"/>
                  </a:lnTo>
                  <a:lnTo>
                    <a:pt x="956774" y="691933"/>
                  </a:lnTo>
                  <a:lnTo>
                    <a:pt x="978110" y="630467"/>
                  </a:lnTo>
                  <a:lnTo>
                    <a:pt x="991318" y="565698"/>
                  </a:lnTo>
                  <a:lnTo>
                    <a:pt x="995889" y="498136"/>
                  </a:lnTo>
                  <a:lnTo>
                    <a:pt x="991318" y="430574"/>
                  </a:lnTo>
                  <a:lnTo>
                    <a:pt x="978110" y="365678"/>
                  </a:lnTo>
                  <a:lnTo>
                    <a:pt x="956774" y="304339"/>
                  </a:lnTo>
                  <a:lnTo>
                    <a:pt x="927819" y="246809"/>
                  </a:lnTo>
                  <a:lnTo>
                    <a:pt x="892133" y="193852"/>
                  </a:lnTo>
                  <a:lnTo>
                    <a:pt x="849970" y="145974"/>
                  </a:lnTo>
                  <a:lnTo>
                    <a:pt x="802219" y="103938"/>
                  </a:lnTo>
                  <a:lnTo>
                    <a:pt x="749262" y="68125"/>
                  </a:lnTo>
                  <a:lnTo>
                    <a:pt x="691732" y="39296"/>
                  </a:lnTo>
                  <a:lnTo>
                    <a:pt x="630266" y="17961"/>
                  </a:lnTo>
                  <a:lnTo>
                    <a:pt x="565497" y="4753"/>
                  </a:lnTo>
                  <a:lnTo>
                    <a:pt x="497910" y="181"/>
                  </a:lnTo>
                  <a:close/>
                </a:path>
              </a:pathLst>
            </a:custGeom>
            <a:solidFill>
              <a:srgbClr val="183EFF"/>
            </a:solidFill>
          </p:spPr>
          <p:txBody>
            <a:bodyPr wrap="square" lIns="0" tIns="0" rIns="0" bIns="0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400">
                  <a:solidFill>
                    <a:schemeClr val="bg1"/>
                  </a:solidFill>
                  <a:latin typeface="Montserrat ExtraBold" pitchFamily="2" charset="0"/>
                </a:rPr>
                <a:t>!</a:t>
              </a:r>
              <a:endParaRPr sz="1092">
                <a:solidFill>
                  <a:schemeClr val="bg1"/>
                </a:solidFill>
                <a:latin typeface="Montserrat ExtraBold" pitchFamily="2" charset="0"/>
              </a:endParaRPr>
            </a:p>
          </p:txBody>
        </p:sp>
      </p:grp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F0EA37A0-7D12-1882-8120-3F12E0D49522}"/>
              </a:ext>
            </a:extLst>
          </p:cNvPr>
          <p:cNvCxnSpPr>
            <a:cxnSpLocks/>
          </p:cNvCxnSpPr>
          <p:nvPr/>
        </p:nvCxnSpPr>
        <p:spPr>
          <a:xfrm>
            <a:off x="9559055" y="980732"/>
            <a:ext cx="7220" cy="31046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Arredondado 59">
            <a:extLst>
              <a:ext uri="{FF2B5EF4-FFF2-40B4-BE49-F238E27FC236}">
                <a16:creationId xmlns:a16="http://schemas.microsoft.com/office/drawing/2014/main" id="{10DB2C49-6364-E759-3375-DBE7466DE495}"/>
              </a:ext>
            </a:extLst>
          </p:cNvPr>
          <p:cNvSpPr/>
          <p:nvPr/>
        </p:nvSpPr>
        <p:spPr>
          <a:xfrm>
            <a:off x="7566247" y="2018956"/>
            <a:ext cx="3985616" cy="152586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83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0" name="Retângulo Arredondado 61">
            <a:extLst>
              <a:ext uri="{FF2B5EF4-FFF2-40B4-BE49-F238E27FC236}">
                <a16:creationId xmlns:a16="http://schemas.microsoft.com/office/drawing/2014/main" id="{89CA7AEB-A001-B490-3B81-BF0B0F82FD9C}"/>
              </a:ext>
            </a:extLst>
          </p:cNvPr>
          <p:cNvSpPr/>
          <p:nvPr/>
        </p:nvSpPr>
        <p:spPr>
          <a:xfrm>
            <a:off x="7604347" y="3676307"/>
            <a:ext cx="3985616" cy="842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1" name="Retângulo Arredondado 55">
            <a:extLst>
              <a:ext uri="{FF2B5EF4-FFF2-40B4-BE49-F238E27FC236}">
                <a16:creationId xmlns:a16="http://schemas.microsoft.com/office/drawing/2014/main" id="{AA9AB99D-1E9D-CAA0-792C-C5E272122D69}"/>
              </a:ext>
            </a:extLst>
          </p:cNvPr>
          <p:cNvSpPr/>
          <p:nvPr/>
        </p:nvSpPr>
        <p:spPr>
          <a:xfrm>
            <a:off x="7566247" y="980732"/>
            <a:ext cx="3985616" cy="842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02D5F913-8297-0FBA-F1EB-F89A33952330}"/>
              </a:ext>
            </a:extLst>
          </p:cNvPr>
          <p:cNvSpPr txBox="1"/>
          <p:nvPr/>
        </p:nvSpPr>
        <p:spPr>
          <a:xfrm>
            <a:off x="7680325" y="1068345"/>
            <a:ext cx="3733800" cy="719130"/>
          </a:xfrm>
          <a:prstGeom prst="rect">
            <a:avLst/>
          </a:prstGeom>
          <a:ln>
            <a:noFill/>
          </a:ln>
        </p:spPr>
        <p:txBody>
          <a:bodyPr lIns="33867" tIns="33867" rIns="33867" bIns="33867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60"/>
              </a:lnSpc>
            </a:pPr>
            <a:r>
              <a:rPr lang="en-US" sz="2000" b="1" spc="17">
                <a:solidFill>
                  <a:schemeClr val="bg1"/>
                </a:solidFill>
                <a:latin typeface="Montserrat ExtraBold"/>
                <a:ea typeface="TT Rounds Condensed Bold"/>
                <a:cs typeface="TT Rounds Condensed Bold"/>
                <a:sym typeface="TT Rounds Condensed Bold"/>
              </a:rPr>
              <a:t>1 PLANO DE AÇÃO REGIONAL*</a:t>
            </a:r>
            <a:endParaRPr lang="en-US" sz="2000" b="1" spc="17" dirty="0">
              <a:solidFill>
                <a:schemeClr val="bg1"/>
              </a:solidFill>
              <a:latin typeface="Montserrat ExtraBold"/>
              <a:ea typeface="TT Rounds Condensed Bold"/>
              <a:cs typeface="TT Rounds Condensed Bold"/>
              <a:sym typeface="TT Rounds Condensed Bold"/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01A5752E-3B6B-B271-CA7C-BCD284F9E434}"/>
              </a:ext>
            </a:extLst>
          </p:cNvPr>
          <p:cNvSpPr txBox="1"/>
          <p:nvPr/>
        </p:nvSpPr>
        <p:spPr>
          <a:xfrm>
            <a:off x="7604348" y="3676172"/>
            <a:ext cx="3985616" cy="742854"/>
          </a:xfrm>
          <a:prstGeom prst="rect">
            <a:avLst/>
          </a:prstGeom>
        </p:spPr>
        <p:txBody>
          <a:bodyPr lIns="33867" tIns="33867" rIns="33867" bIns="33867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19"/>
              </a:lnSpc>
            </a:pPr>
            <a:r>
              <a:rPr lang="en-US" sz="1500" spc="15" dirty="0">
                <a:solidFill>
                  <a:schemeClr val="bg1"/>
                </a:solidFill>
                <a:latin typeface="Montserrat ExtraBold"/>
                <a:ea typeface="Montserrat"/>
                <a:cs typeface="Montserrat"/>
                <a:sym typeface="Montserrat"/>
              </a:rPr>
              <a:t>EM UM ANO,</a:t>
            </a:r>
            <a:r>
              <a:rPr lang="en-US" sz="1500" b="1" spc="15">
                <a:solidFill>
                  <a:schemeClr val="bg1"/>
                </a:solidFill>
                <a:latin typeface="Montserrat ExtraBold"/>
                <a:ea typeface="Montserrat Bold"/>
                <a:cs typeface="Montserrat Bold"/>
                <a:sym typeface="Montserrat Bold"/>
              </a:rPr>
              <a:t> 1.030 PESSOAS</a:t>
            </a:r>
            <a:r>
              <a:rPr lang="en-US" sz="1500" spc="15" dirty="0">
                <a:solidFill>
                  <a:schemeClr val="bg1"/>
                </a:solidFill>
                <a:latin typeface="Montserrat ExtraBold"/>
                <a:ea typeface="Montserrat"/>
                <a:cs typeface="Montserrat"/>
                <a:sym typeface="Montserrat"/>
              </a:rPr>
              <a:t> POTENCIALMENTE </a:t>
            </a:r>
            <a:r>
              <a:rPr lang="en-US" sz="1500" b="1" spc="15" dirty="0">
                <a:solidFill>
                  <a:schemeClr val="bg1"/>
                </a:solidFill>
                <a:latin typeface="Montserrat ExtraBold"/>
                <a:ea typeface="Montserrat Bold"/>
                <a:cs typeface="Montserrat Bold"/>
                <a:sym typeface="Montserrat Bold"/>
              </a:rPr>
              <a:t>BENEFICIADAS</a:t>
            </a:r>
            <a:endParaRPr lang="en-US" sz="1500" spc="15" dirty="0">
              <a:solidFill>
                <a:schemeClr val="bg1"/>
              </a:solidFill>
              <a:latin typeface="Montserrat ExtraBold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05BD4511-0E85-D223-2737-DDDCD1F641C1}"/>
              </a:ext>
            </a:extLst>
          </p:cNvPr>
          <p:cNvSpPr txBox="1"/>
          <p:nvPr/>
        </p:nvSpPr>
        <p:spPr>
          <a:xfrm>
            <a:off x="7554417" y="2070482"/>
            <a:ext cx="3985616" cy="994955"/>
          </a:xfrm>
          <a:prstGeom prst="rect">
            <a:avLst/>
          </a:prstGeom>
        </p:spPr>
        <p:txBody>
          <a:bodyPr lIns="33867" tIns="33867" rIns="33867" bIns="33867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pc="13" dirty="0">
                <a:solidFill>
                  <a:srgbClr val="000000"/>
                </a:solidFill>
                <a:latin typeface="+mj-lt"/>
                <a:ea typeface="Montserrat Bold"/>
                <a:cs typeface="Montserrat Bold"/>
                <a:sym typeface="Montserrat Bold"/>
              </a:rPr>
              <a:t>R$</a:t>
            </a:r>
            <a:r>
              <a:rPr lang="en-US" sz="1600" b="1" spc="13" dirty="0">
                <a:latin typeface="+mj-lt"/>
                <a:ea typeface="Arimo Bold"/>
                <a:cs typeface="Arimo Bold"/>
                <a:sym typeface="Arimo Bold"/>
              </a:rPr>
              <a:t> 200.150,00</a:t>
            </a:r>
            <a:r>
              <a:rPr lang="en-US" sz="1600" spc="13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13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em</a:t>
            </a:r>
            <a:r>
              <a:rPr lang="en-US" sz="1600" spc="13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13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investimento</a:t>
            </a:r>
            <a:r>
              <a:rPr lang="en-US" sz="1600" spc="13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spc="13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(PAR) + 50% NGR</a:t>
            </a:r>
            <a:br>
              <a:rPr lang="en-US" sz="1600" spc="13" dirty="0">
                <a:latin typeface="+mj-lt"/>
                <a:ea typeface="Montserrat"/>
                <a:cs typeface="Montserrat"/>
              </a:rPr>
            </a:br>
            <a:r>
              <a:rPr lang="en-US" sz="1600" b="1" spc="13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(R$ 180.000,00</a:t>
            </a:r>
            <a:r>
              <a:rPr lang="en-US" sz="1600" b="1" spc="13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)</a:t>
            </a:r>
            <a:endParaRPr lang="pt-BR" sz="1600" b="1" dirty="0">
              <a:latin typeface="+mj-lt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69AF462B-D783-8E43-37CE-E612B2B0A982}"/>
              </a:ext>
            </a:extLst>
          </p:cNvPr>
          <p:cNvSpPr/>
          <p:nvPr/>
        </p:nvSpPr>
        <p:spPr>
          <a:xfrm>
            <a:off x="7554417" y="2917894"/>
            <a:ext cx="3985616" cy="4610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b="1" spc="13">
                <a:solidFill>
                  <a:srgbClr val="183EFF"/>
                </a:solidFill>
                <a:latin typeface="Montserrat ExtraBold"/>
                <a:ea typeface="Montserrat"/>
                <a:cs typeface="Montserrat"/>
              </a:rPr>
              <a:t>TOTAL | R$ 380.150,00</a:t>
            </a:r>
            <a:endParaRPr lang="en-US" b="1" spc="13">
              <a:solidFill>
                <a:srgbClr val="FF0000"/>
              </a:solidFill>
              <a:latin typeface="Montserrat ExtraBold" pitchFamily="2" charset="0"/>
              <a:ea typeface="Montserrat"/>
              <a:cs typeface="Montserrat"/>
            </a:endParaRPr>
          </a:p>
        </p:txBody>
      </p:sp>
      <p:sp>
        <p:nvSpPr>
          <p:cNvPr id="36" name="TextBox 31">
            <a:extLst>
              <a:ext uri="{FF2B5EF4-FFF2-40B4-BE49-F238E27FC236}">
                <a16:creationId xmlns:a16="http://schemas.microsoft.com/office/drawing/2014/main" id="{B25C1164-CE9E-2351-A013-96D73D3FBDBB}"/>
              </a:ext>
            </a:extLst>
          </p:cNvPr>
          <p:cNvSpPr txBox="1"/>
          <p:nvPr/>
        </p:nvSpPr>
        <p:spPr>
          <a:xfrm>
            <a:off x="3411399" y="406197"/>
            <a:ext cx="7838773" cy="421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20"/>
              </a:lnSpc>
            </a:pPr>
            <a:r>
              <a:rPr lang="en-US" sz="3000" b="1">
                <a:solidFill>
                  <a:srgbClr val="183EFF"/>
                </a:solidFill>
                <a:latin typeface="Montserrat ExtraBold"/>
                <a:ea typeface="Montserrat Bold"/>
                <a:cs typeface="Montserrat Bold"/>
                <a:sym typeface="Montserrat Bold"/>
              </a:rPr>
              <a:t>MAIS ESPECIALISTAS (</a:t>
            </a:r>
            <a:r>
              <a:rPr lang="en-US" sz="3000" b="1">
                <a:solidFill>
                  <a:srgbClr val="183EFF"/>
                </a:solidFill>
                <a:latin typeface="Montserrat ExtraBold"/>
                <a:ea typeface="+mn-lt"/>
                <a:cs typeface="+mn-lt"/>
              </a:rPr>
              <a:t>MT</a:t>
            </a:r>
            <a:r>
              <a:rPr lang="pt-BR" sz="3000" b="1" dirty="0">
                <a:solidFill>
                  <a:srgbClr val="183EFF"/>
                </a:solidFill>
                <a:latin typeface="Montserrat ExtraBold"/>
                <a:ea typeface="Montserrat Bold"/>
                <a:cs typeface="Montserrat Bold"/>
                <a:sym typeface="Montserrat Bold"/>
              </a:rPr>
              <a:t>)</a:t>
            </a:r>
            <a:endParaRPr lang="en-US" sz="3000" b="1" dirty="0">
              <a:solidFill>
                <a:srgbClr val="183EFF"/>
              </a:solidFill>
              <a:latin typeface="Montserrat ExtraBold" pitchFamily="2" charset="0"/>
              <a:ea typeface="Montserrat Bold"/>
              <a:cs typeface="Montserrat Bold"/>
            </a:endParaRP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EFD760C1-CF38-B5F1-D1B7-6BEA1EA34169}"/>
              </a:ext>
            </a:extLst>
          </p:cNvPr>
          <p:cNvGrpSpPr/>
          <p:nvPr/>
        </p:nvGrpSpPr>
        <p:grpSpPr>
          <a:xfrm>
            <a:off x="9494127" y="4583129"/>
            <a:ext cx="2754252" cy="1211688"/>
            <a:chOff x="9471903" y="5065729"/>
            <a:chExt cx="2754252" cy="1211688"/>
          </a:xfrm>
        </p:grpSpPr>
        <p:sp>
          <p:nvSpPr>
            <p:cNvPr id="38" name="Retângulo Arredondado 58">
              <a:extLst>
                <a:ext uri="{FF2B5EF4-FFF2-40B4-BE49-F238E27FC236}">
                  <a16:creationId xmlns:a16="http://schemas.microsoft.com/office/drawing/2014/main" id="{471E1D37-365B-AD75-5773-5B6D7683B97C}"/>
                </a:ext>
              </a:extLst>
            </p:cNvPr>
            <p:cNvSpPr/>
            <p:nvPr/>
          </p:nvSpPr>
          <p:spPr>
            <a:xfrm>
              <a:off x="9568902" y="5228582"/>
              <a:ext cx="2562003" cy="8420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dirty="0">
                <a:ea typeface="Roboto"/>
                <a:cs typeface="Roboto"/>
              </a:endParaRPr>
            </a:p>
          </p:txBody>
        </p:sp>
        <p:sp>
          <p:nvSpPr>
            <p:cNvPr id="39" name="CaixaDeTexto 18">
              <a:extLst>
                <a:ext uri="{FF2B5EF4-FFF2-40B4-BE49-F238E27FC236}">
                  <a16:creationId xmlns:a16="http://schemas.microsoft.com/office/drawing/2014/main" id="{11874FB7-F24C-EF87-778F-07B5C0058000}"/>
                </a:ext>
              </a:extLst>
            </p:cNvPr>
            <p:cNvSpPr txBox="1"/>
            <p:nvPr/>
          </p:nvSpPr>
          <p:spPr>
            <a:xfrm>
              <a:off x="10009118" y="5292532"/>
              <a:ext cx="2217037" cy="984885"/>
            </a:xfrm>
            <a:prstGeom prst="rect">
              <a:avLst/>
            </a:prstGeom>
            <a:noFill/>
          </p:spPr>
          <p:txBody>
            <a:bodyPr rot="0" spcFirstLastPara="0" vert="horz" wrap="square" lIns="60960" tIns="30480" rIns="60960" bIns="3048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200" spc="13" dirty="0">
                  <a:latin typeface="Montserrat ExtraBold"/>
                </a:rPr>
                <a:t>EXECUTORES (FORMENTO)</a:t>
              </a:r>
              <a:endParaRPr lang="pt-BR" sz="1200" spc="13" dirty="0">
                <a:latin typeface="Montserrat ExtraBold" pitchFamily="2" charset="0"/>
              </a:endParaRPr>
            </a:p>
            <a:p>
              <a:endParaRPr lang="pt-BR" sz="1200" spc="13" dirty="0">
                <a:latin typeface="Montserrat ExtraBold"/>
                <a:ea typeface="Calibri"/>
                <a:cs typeface="Calibri"/>
              </a:endParaRPr>
            </a:p>
            <a:p>
              <a:r>
                <a:rPr lang="pt-BR" sz="1200" spc="13">
                  <a:latin typeface="Montserrat Bold"/>
                  <a:ea typeface="Calibri"/>
                  <a:cs typeface="Calibri"/>
                </a:rPr>
                <a:t>SINOP</a:t>
              </a:r>
              <a:endParaRPr lang="pt-BR" sz="1200" spc="13" dirty="0">
                <a:latin typeface="Montserrat Bold"/>
                <a:ea typeface="Calibri"/>
                <a:cs typeface="Calibri"/>
              </a:endParaRPr>
            </a:p>
            <a:p>
              <a:endParaRPr lang="pt-BR" sz="1200" spc="13" dirty="0">
                <a:latin typeface="Montserrat Bold"/>
                <a:ea typeface="Calibri"/>
                <a:cs typeface="Calibri"/>
              </a:endParaRPr>
            </a:p>
          </p:txBody>
        </p:sp>
        <p:sp>
          <p:nvSpPr>
            <p:cNvPr id="40" name="object 27">
              <a:extLst>
                <a:ext uri="{FF2B5EF4-FFF2-40B4-BE49-F238E27FC236}">
                  <a16:creationId xmlns:a16="http://schemas.microsoft.com/office/drawing/2014/main" id="{66B33215-EF6B-3565-999F-675EE6E6C66C}"/>
                </a:ext>
              </a:extLst>
            </p:cNvPr>
            <p:cNvSpPr/>
            <p:nvPr/>
          </p:nvSpPr>
          <p:spPr>
            <a:xfrm>
              <a:off x="9471903" y="5065729"/>
              <a:ext cx="477777" cy="463197"/>
            </a:xfrm>
            <a:custGeom>
              <a:avLst/>
              <a:gdLst/>
              <a:ahLst/>
              <a:cxnLst/>
              <a:rect l="l" t="t" r="r" b="b"/>
              <a:pathLst>
                <a:path w="996314" h="996314">
                  <a:moveTo>
                    <a:pt x="497910" y="181"/>
                  </a:moveTo>
                  <a:lnTo>
                    <a:pt x="430347" y="4753"/>
                  </a:lnTo>
                  <a:lnTo>
                    <a:pt x="365541" y="17961"/>
                  </a:lnTo>
                  <a:lnTo>
                    <a:pt x="304087" y="39296"/>
                  </a:lnTo>
                  <a:lnTo>
                    <a:pt x="246596" y="68125"/>
                  </a:lnTo>
                  <a:lnTo>
                    <a:pt x="193638" y="103938"/>
                  </a:lnTo>
                  <a:lnTo>
                    <a:pt x="145824" y="145974"/>
                  </a:lnTo>
                  <a:lnTo>
                    <a:pt x="103724" y="193852"/>
                  </a:lnTo>
                  <a:lnTo>
                    <a:pt x="67962" y="246809"/>
                  </a:lnTo>
                  <a:lnTo>
                    <a:pt x="39108" y="304339"/>
                  </a:lnTo>
                  <a:lnTo>
                    <a:pt x="17773" y="365678"/>
                  </a:lnTo>
                  <a:lnTo>
                    <a:pt x="4527" y="430574"/>
                  </a:lnTo>
                  <a:lnTo>
                    <a:pt x="-18" y="498136"/>
                  </a:lnTo>
                  <a:lnTo>
                    <a:pt x="4527" y="565698"/>
                  </a:lnTo>
                  <a:lnTo>
                    <a:pt x="17773" y="630467"/>
                  </a:lnTo>
                  <a:lnTo>
                    <a:pt x="39108" y="691933"/>
                  </a:lnTo>
                  <a:lnTo>
                    <a:pt x="67962" y="749463"/>
                  </a:lnTo>
                  <a:lnTo>
                    <a:pt x="103724" y="802420"/>
                  </a:lnTo>
                  <a:lnTo>
                    <a:pt x="145824" y="850171"/>
                  </a:lnTo>
                  <a:lnTo>
                    <a:pt x="193638" y="892334"/>
                  </a:lnTo>
                  <a:lnTo>
                    <a:pt x="246596" y="928020"/>
                  </a:lnTo>
                  <a:lnTo>
                    <a:pt x="304087" y="956975"/>
                  </a:lnTo>
                  <a:lnTo>
                    <a:pt x="365541" y="978311"/>
                  </a:lnTo>
                  <a:lnTo>
                    <a:pt x="430347" y="991518"/>
                  </a:lnTo>
                  <a:lnTo>
                    <a:pt x="497910" y="996090"/>
                  </a:lnTo>
                  <a:lnTo>
                    <a:pt x="565497" y="991518"/>
                  </a:lnTo>
                  <a:lnTo>
                    <a:pt x="630266" y="978311"/>
                  </a:lnTo>
                  <a:lnTo>
                    <a:pt x="691732" y="956975"/>
                  </a:lnTo>
                  <a:lnTo>
                    <a:pt x="749262" y="928020"/>
                  </a:lnTo>
                  <a:lnTo>
                    <a:pt x="802219" y="892334"/>
                  </a:lnTo>
                  <a:lnTo>
                    <a:pt x="849970" y="850171"/>
                  </a:lnTo>
                  <a:lnTo>
                    <a:pt x="892133" y="802420"/>
                  </a:lnTo>
                  <a:lnTo>
                    <a:pt x="927819" y="749463"/>
                  </a:lnTo>
                  <a:lnTo>
                    <a:pt x="956774" y="691933"/>
                  </a:lnTo>
                  <a:lnTo>
                    <a:pt x="978110" y="630467"/>
                  </a:lnTo>
                  <a:lnTo>
                    <a:pt x="991318" y="565698"/>
                  </a:lnTo>
                  <a:lnTo>
                    <a:pt x="995889" y="498136"/>
                  </a:lnTo>
                  <a:lnTo>
                    <a:pt x="991318" y="430574"/>
                  </a:lnTo>
                  <a:lnTo>
                    <a:pt x="978110" y="365678"/>
                  </a:lnTo>
                  <a:lnTo>
                    <a:pt x="956774" y="304339"/>
                  </a:lnTo>
                  <a:lnTo>
                    <a:pt x="927819" y="246809"/>
                  </a:lnTo>
                  <a:lnTo>
                    <a:pt x="892133" y="193852"/>
                  </a:lnTo>
                  <a:lnTo>
                    <a:pt x="849970" y="145974"/>
                  </a:lnTo>
                  <a:lnTo>
                    <a:pt x="802219" y="103938"/>
                  </a:lnTo>
                  <a:lnTo>
                    <a:pt x="749262" y="68125"/>
                  </a:lnTo>
                  <a:lnTo>
                    <a:pt x="691732" y="39296"/>
                  </a:lnTo>
                  <a:lnTo>
                    <a:pt x="630266" y="17961"/>
                  </a:lnTo>
                  <a:lnTo>
                    <a:pt x="565497" y="4753"/>
                  </a:lnTo>
                  <a:lnTo>
                    <a:pt x="497910" y="181"/>
                  </a:lnTo>
                  <a:close/>
                </a:path>
              </a:pathLst>
            </a:custGeom>
            <a:solidFill>
              <a:srgbClr val="183EFF"/>
            </a:solidFill>
          </p:spPr>
          <p:txBody>
            <a:bodyPr wrap="square" lIns="0" tIns="0" rIns="0" bIns="0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400">
                  <a:solidFill>
                    <a:schemeClr val="bg1"/>
                  </a:solidFill>
                  <a:latin typeface="Montserrat ExtraBold" pitchFamily="2" charset="0"/>
                </a:rPr>
                <a:t>!</a:t>
              </a:r>
              <a:endParaRPr sz="1092">
                <a:solidFill>
                  <a:schemeClr val="bg1"/>
                </a:solidFill>
                <a:latin typeface="Montserrat ExtraBold" pitchFamily="2" charset="0"/>
              </a:endParaRPr>
            </a:p>
          </p:txBody>
        </p:sp>
      </p:grpSp>
      <p:sp>
        <p:nvSpPr>
          <p:cNvPr id="2" name="Retângulo Arredondado 61">
            <a:extLst>
              <a:ext uri="{FF2B5EF4-FFF2-40B4-BE49-F238E27FC236}">
                <a16:creationId xmlns:a16="http://schemas.microsoft.com/office/drawing/2014/main" id="{26732B68-1D1F-3395-7769-75C4C9629B36}"/>
              </a:ext>
            </a:extLst>
          </p:cNvPr>
          <p:cNvSpPr/>
          <p:nvPr/>
        </p:nvSpPr>
        <p:spPr>
          <a:xfrm>
            <a:off x="1067022" y="1491907"/>
            <a:ext cx="4966691" cy="6515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dirty="0">
                <a:latin typeface="Montserrat Black"/>
                <a:ea typeface="Roboto"/>
                <a:cs typeface="Roboto"/>
              </a:rPr>
              <a:t>DATA DE APROVAÇÃO DO P</a:t>
            </a:r>
            <a:r>
              <a:rPr lang="pt-BR" sz="1600" b="1" dirty="0">
                <a:solidFill>
                  <a:schemeClr val="bg1"/>
                </a:solidFill>
                <a:latin typeface="Montserrat Black"/>
                <a:ea typeface="Roboto"/>
                <a:cs typeface="Roboto"/>
              </a:rPr>
              <a:t>AR</a:t>
            </a:r>
            <a:r>
              <a:rPr lang="pt-BR" sz="1600" b="1">
                <a:solidFill>
                  <a:schemeClr val="bg1"/>
                </a:solidFill>
                <a:latin typeface="Montserrat Black"/>
                <a:ea typeface="Roboto"/>
                <a:cs typeface="Roboto"/>
              </a:rPr>
              <a:t>: 17/12/2024</a:t>
            </a:r>
            <a:endParaRPr lang="pt-BR" b="1">
              <a:solidFill>
                <a:schemeClr val="bg1"/>
              </a:solidFill>
              <a:latin typeface="Montserrat Black"/>
            </a:endParaRPr>
          </a:p>
        </p:txBody>
      </p:sp>
      <p:sp>
        <p:nvSpPr>
          <p:cNvPr id="4" name="Retângulo Arredondado 61">
            <a:extLst>
              <a:ext uri="{FF2B5EF4-FFF2-40B4-BE49-F238E27FC236}">
                <a16:creationId xmlns:a16="http://schemas.microsoft.com/office/drawing/2014/main" id="{001C6407-67B6-4FE2-B22E-DA6DE29BB725}"/>
              </a:ext>
            </a:extLst>
          </p:cNvPr>
          <p:cNvSpPr/>
          <p:nvPr/>
        </p:nvSpPr>
        <p:spPr>
          <a:xfrm>
            <a:off x="6858222" y="5673382"/>
            <a:ext cx="5242916" cy="651500"/>
          </a:xfrm>
          <a:prstGeom prst="roundRect">
            <a:avLst/>
          </a:prstGeom>
          <a:solidFill>
            <a:srgbClr val="03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dirty="0">
                <a:solidFill>
                  <a:schemeClr val="bg1"/>
                </a:solidFill>
                <a:latin typeface="Montserrat"/>
                <a:ea typeface="Roboto"/>
                <a:cs typeface="Roboto"/>
              </a:rPr>
              <a:t>*PAR referente a Região de Saúde Teles </a:t>
            </a:r>
            <a:r>
              <a:rPr lang="pt-BR" sz="1600" b="1">
                <a:solidFill>
                  <a:schemeClr val="bg1"/>
                </a:solidFill>
                <a:latin typeface="Montserrat"/>
                <a:ea typeface="Roboto"/>
                <a:cs typeface="Roboto"/>
              </a:rPr>
              <a:t>Pires.</a:t>
            </a:r>
            <a:endParaRPr lang="pt-BR" sz="1600" b="1" dirty="0">
              <a:solidFill>
                <a:schemeClr val="bg1"/>
              </a:solidFill>
              <a:latin typeface="Montserrat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22017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D0A23-889E-B2AA-7FD1-1C52353A5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4302DA1-5F99-79B7-8967-C8C4DFFE47F4}"/>
              </a:ext>
            </a:extLst>
          </p:cNvPr>
          <p:cNvSpPr/>
          <p:nvPr/>
        </p:nvSpPr>
        <p:spPr>
          <a:xfrm>
            <a:off x="600075" y="343585"/>
            <a:ext cx="8743950" cy="12131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spcBef>
                <a:spcPts val="95"/>
              </a:spcBef>
            </a:pPr>
            <a:r>
              <a:rPr lang="pt-BR" sz="3600" b="1">
                <a:solidFill>
                  <a:srgbClr val="183EFF"/>
                </a:solidFill>
                <a:latin typeface="Montserrat ExtraBold"/>
              </a:rPr>
              <a:t>CONSEQUÊNCIAS</a:t>
            </a:r>
          </a:p>
          <a:p>
            <a:pPr marL="12700" marR="5080">
              <a:spcBef>
                <a:spcPts val="95"/>
              </a:spcBef>
            </a:pPr>
            <a:r>
              <a:rPr lang="pt-BR" sz="3600" b="1">
                <a:solidFill>
                  <a:srgbClr val="183EFF"/>
                </a:solidFill>
                <a:latin typeface="Montserrat ExtraBold"/>
              </a:rPr>
              <a:t>DIRETAS PARA CIDADÃO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8EFF94D-0749-6FA0-4BFC-A657A899373F}"/>
              </a:ext>
            </a:extLst>
          </p:cNvPr>
          <p:cNvSpPr/>
          <p:nvPr/>
        </p:nvSpPr>
        <p:spPr>
          <a:xfrm>
            <a:off x="314325" y="1859340"/>
            <a:ext cx="11563350" cy="390876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Limitação de acesso a consultas e exames especialistas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Retardo no diagnóstico dos problemas de saúde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Falta de continuidade de cuidado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Dados de saúde não disponíveis para o cidadão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Fragmentação dos dados em diferentes sistemas de informação e prontuários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Grande distância/tempo dispensado para realização de tratamento especializados, especialmente em populações em áreas rurais, metropolitanas e região amazônica</a:t>
            </a:r>
          </a:p>
        </p:txBody>
      </p:sp>
    </p:spTree>
    <p:extLst>
      <p:ext uri="{BB962C8B-B14F-4D97-AF65-F5344CB8AC3E}">
        <p14:creationId xmlns:p14="http://schemas.microsoft.com/office/powerpoint/2010/main" val="2672839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3">
            <a:extLst>
              <a:ext uri="{FF2B5EF4-FFF2-40B4-BE49-F238E27FC236}">
                <a16:creationId xmlns:a16="http://schemas.microsoft.com/office/drawing/2014/main" id="{889D57D6-7885-E528-DA81-BCFC11550FEF}"/>
              </a:ext>
            </a:extLst>
          </p:cNvPr>
          <p:cNvSpPr txBox="1"/>
          <p:nvPr/>
        </p:nvSpPr>
        <p:spPr>
          <a:xfrm>
            <a:off x="253604" y="6324166"/>
            <a:ext cx="1312545" cy="2865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 sz="120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Fonte: InvestSUS.</a:t>
            </a:r>
            <a:endParaRPr lang="pt-BR" sz="1200">
              <a:ea typeface="Calibri"/>
              <a:cs typeface="Calibri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CDB1259-D03E-A73D-5FD7-84F3AC7AE687}"/>
              </a:ext>
            </a:extLst>
          </p:cNvPr>
          <p:cNvSpPr/>
          <p:nvPr/>
        </p:nvSpPr>
        <p:spPr>
          <a:xfrm>
            <a:off x="1349748" y="29"/>
            <a:ext cx="9069447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rgbClr val="183EFF"/>
                </a:solidFill>
                <a:ea typeface="+mn-lt"/>
                <a:cs typeface="+mn-lt"/>
              </a:rPr>
              <a:t>Diagnóstico realizado durante o preenchimento do PAR: principais problemas das Redes de Atenção à </a:t>
            </a:r>
            <a:r>
              <a:rPr lang="pt-BR" sz="2400" b="1">
                <a:solidFill>
                  <a:srgbClr val="183EFF"/>
                </a:solidFill>
                <a:ea typeface="+mn-lt"/>
                <a:cs typeface="+mn-lt"/>
              </a:rPr>
              <a:t>Saúde elencados no PAR do MATO GROSSO</a:t>
            </a:r>
            <a:endParaRPr lang="pt-BR" sz="2400" b="1">
              <a:solidFill>
                <a:srgbClr val="FF0000"/>
              </a:solidFill>
              <a:ea typeface="+mn-lt"/>
              <a:cs typeface="+mn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B706BE6-85DA-BD8C-D726-A775BC1E2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09" y="737600"/>
            <a:ext cx="1004887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32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315CD-3877-403D-7FA6-7169E4691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3">
            <a:extLst>
              <a:ext uri="{FF2B5EF4-FFF2-40B4-BE49-F238E27FC236}">
                <a16:creationId xmlns:a16="http://schemas.microsoft.com/office/drawing/2014/main" id="{040F3E10-0FB1-AACF-7649-14AFA04378FA}"/>
              </a:ext>
            </a:extLst>
          </p:cNvPr>
          <p:cNvSpPr txBox="1"/>
          <p:nvPr/>
        </p:nvSpPr>
        <p:spPr>
          <a:xfrm>
            <a:off x="2635342" y="6477543"/>
            <a:ext cx="1312545" cy="2865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 sz="120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Fonte: </a:t>
            </a:r>
            <a:r>
              <a:rPr lang="pt-BR" sz="1200" err="1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InvestSUS</a:t>
            </a:r>
            <a:r>
              <a:rPr lang="pt-BR" sz="120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.</a:t>
            </a:r>
            <a:endParaRPr lang="pt-BR" sz="1200">
              <a:solidFill>
                <a:srgbClr val="0070C0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C7C900F-D8A5-3141-9BC6-E3B514233D8E}"/>
              </a:ext>
            </a:extLst>
          </p:cNvPr>
          <p:cNvSpPr/>
          <p:nvPr/>
        </p:nvSpPr>
        <p:spPr>
          <a:xfrm>
            <a:off x="1721223" y="29"/>
            <a:ext cx="9069447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>
                <a:solidFill>
                  <a:srgbClr val="183EFF"/>
                </a:solidFill>
                <a:latin typeface="Montserrat ExtraBold"/>
                <a:ea typeface="+mn-lt"/>
                <a:cs typeface="+mn-lt"/>
              </a:rPr>
              <a:t>SISTEMA DE REGULAÇÃO - MATO GROSSO</a:t>
            </a:r>
            <a:endParaRPr lang="pt-BR" sz="3200">
              <a:solidFill>
                <a:srgbClr val="FF0000"/>
              </a:solidFill>
              <a:latin typeface="Montserrat ExtraBold"/>
              <a:ea typeface="Roboto"/>
              <a:cs typeface="Roboto"/>
            </a:endParaRPr>
          </a:p>
        </p:txBody>
      </p:sp>
      <p:pic>
        <p:nvPicPr>
          <p:cNvPr id="2" name="Imagem 1" descr="Uma imagem contendo desenho&#10;&#10;O conteúdo gerado por IA pode estar incorreto.">
            <a:extLst>
              <a:ext uri="{FF2B5EF4-FFF2-40B4-BE49-F238E27FC236}">
                <a16:creationId xmlns:a16="http://schemas.microsoft.com/office/drawing/2014/main" id="{4713FB0E-4768-F511-110D-D466429FE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509" y="1716809"/>
            <a:ext cx="4851399" cy="1314449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123DA30F-EE62-0097-07C0-54C6E58B651D}"/>
              </a:ext>
            </a:extLst>
          </p:cNvPr>
          <p:cNvSpPr txBox="1"/>
          <p:nvPr/>
        </p:nvSpPr>
        <p:spPr>
          <a:xfrm>
            <a:off x="1112456" y="1313667"/>
            <a:ext cx="4698506" cy="4228970"/>
          </a:xfrm>
          <a:prstGeom prst="roundRect">
            <a:avLst/>
          </a:prstGeom>
          <a:ln w="28575">
            <a:solidFill>
              <a:srgbClr val="013FFE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33867" tIns="33867" rIns="33867" bIns="33867" rtlCol="0"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650" b="1" spc="17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Os</a:t>
            </a:r>
            <a:r>
              <a:rPr lang="en-US" sz="2650" b="1" spc="17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14 municípios da </a:t>
            </a:r>
            <a:r>
              <a:rPr lang="en-US" sz="2650" b="1" spc="17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Região</a:t>
            </a:r>
            <a:r>
              <a:rPr lang="en-US" sz="2650" b="1" spc="17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de </a:t>
            </a:r>
            <a:r>
              <a:rPr lang="en-US" sz="2650" b="1" spc="17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Saúde</a:t>
            </a:r>
            <a:r>
              <a:rPr lang="en-US" sz="2650" b="1" spc="17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Teles Pires </a:t>
            </a:r>
            <a:r>
              <a:rPr lang="en-US" sz="2650" b="1" spc="17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usam</a:t>
            </a:r>
            <a:r>
              <a:rPr lang="en-US" sz="2650" b="1" spc="17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00" b="1" spc="1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TT Rounds Condensed Bold"/>
              </a:rPr>
              <a:t>Sistema Nacional de </a:t>
            </a:r>
            <a:r>
              <a:rPr lang="en-US" sz="2700" b="1" spc="17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TT Rounds Condensed Bold"/>
              </a:rPr>
              <a:t>Regulação</a:t>
            </a:r>
            <a:r>
              <a:rPr lang="en-US" sz="2700" b="1" spc="17">
                <a:solidFill>
                  <a:srgbClr val="000000"/>
                </a:solidFill>
                <a:latin typeface="Calibri"/>
                <a:ea typeface="Calibri"/>
                <a:cs typeface="Calibri"/>
                <a:sym typeface="TT Rounds Condensed Bold"/>
              </a:rPr>
              <a:t> - SISREG.</a:t>
            </a:r>
            <a:endParaRPr lang="en-US" b="1" spc="17">
              <a:solidFill>
                <a:srgbClr val="000000"/>
              </a:solidFill>
              <a:latin typeface="Calibri"/>
              <a:ea typeface="Calibri"/>
              <a:cs typeface="Calibri"/>
              <a:sym typeface="TT Rounds Condensed Bold"/>
            </a:endParaRPr>
          </a:p>
          <a:p>
            <a:pPr algn="ctr"/>
            <a:r>
              <a:rPr lang="en-US" sz="2700" b="1" spc="1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TT Rounds Condensed Bold"/>
              </a:rPr>
              <a:t>Desses 14 municípios, 4 </a:t>
            </a:r>
            <a:r>
              <a:rPr lang="en-US" sz="2700" b="1" spc="17">
                <a:solidFill>
                  <a:srgbClr val="000000"/>
                </a:solidFill>
                <a:latin typeface="Calibri"/>
                <a:ea typeface="Calibri"/>
                <a:cs typeface="Calibri"/>
                <a:sym typeface="TT Rounds Condensed Bold"/>
              </a:rPr>
              <a:t>também utilizam sistema </a:t>
            </a:r>
            <a:r>
              <a:rPr lang="en-US" sz="2700" b="1" spc="1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TT Rounds Condensed Bold"/>
              </a:rPr>
              <a:t>próprio (GMUS e NEMESIS)</a:t>
            </a:r>
            <a:endParaRPr lang="en-US" sz="2700" b="1" spc="17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6572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1C31EFF-FC58-ED2E-E6C8-301B79C2D9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3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915F269-53D2-D480-AAB3-703210D6C1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41" y="4676775"/>
            <a:ext cx="1798217" cy="190447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8D26765-382A-74F0-E177-C8BBAE2E0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16983" y="258355"/>
            <a:ext cx="1249670" cy="1323513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6B3B7B8A-982C-42D5-1319-A8B55DFDB1EF}"/>
              </a:ext>
            </a:extLst>
          </p:cNvPr>
          <p:cNvSpPr/>
          <p:nvPr/>
        </p:nvSpPr>
        <p:spPr>
          <a:xfrm>
            <a:off x="7826638" y="4584740"/>
            <a:ext cx="6629400" cy="6629400"/>
          </a:xfrm>
          <a:prstGeom prst="ellipse">
            <a:avLst/>
          </a:prstGeom>
          <a:noFill/>
          <a:ln w="11430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inal de Multiplicação 7">
            <a:extLst>
              <a:ext uri="{FF2B5EF4-FFF2-40B4-BE49-F238E27FC236}">
                <a16:creationId xmlns:a16="http://schemas.microsoft.com/office/drawing/2014/main" id="{1E2121B8-8698-C766-5295-4AA386B027B1}"/>
              </a:ext>
            </a:extLst>
          </p:cNvPr>
          <p:cNvSpPr/>
          <p:nvPr/>
        </p:nvSpPr>
        <p:spPr>
          <a:xfrm>
            <a:off x="288425" y="320635"/>
            <a:ext cx="485775" cy="485775"/>
          </a:xfrm>
          <a:prstGeom prst="mathMultiply">
            <a:avLst>
              <a:gd name="adj1" fmla="val 223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inal de Multiplicação 8">
            <a:extLst>
              <a:ext uri="{FF2B5EF4-FFF2-40B4-BE49-F238E27FC236}">
                <a16:creationId xmlns:a16="http://schemas.microsoft.com/office/drawing/2014/main" id="{FAA9B4CB-F70D-0F7D-C2B2-4A47451E77E4}"/>
              </a:ext>
            </a:extLst>
          </p:cNvPr>
          <p:cNvSpPr/>
          <p:nvPr/>
        </p:nvSpPr>
        <p:spPr>
          <a:xfrm>
            <a:off x="288425" y="920111"/>
            <a:ext cx="485775" cy="485775"/>
          </a:xfrm>
          <a:prstGeom prst="mathMultiply">
            <a:avLst>
              <a:gd name="adj1" fmla="val 223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inal de Multiplicação 9">
            <a:extLst>
              <a:ext uri="{FF2B5EF4-FFF2-40B4-BE49-F238E27FC236}">
                <a16:creationId xmlns:a16="http://schemas.microsoft.com/office/drawing/2014/main" id="{787DF03F-1B0E-F328-6D1F-D444A67D0778}"/>
              </a:ext>
            </a:extLst>
          </p:cNvPr>
          <p:cNvSpPr/>
          <p:nvPr/>
        </p:nvSpPr>
        <p:spPr>
          <a:xfrm>
            <a:off x="288424" y="1488060"/>
            <a:ext cx="485775" cy="485775"/>
          </a:xfrm>
          <a:prstGeom prst="mathMultiply">
            <a:avLst>
              <a:gd name="adj1" fmla="val 223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 descr="Padrão do plano de fundo&#10;&#10;Descrição gerada automaticamente">
            <a:extLst>
              <a:ext uri="{FF2B5EF4-FFF2-40B4-BE49-F238E27FC236}">
                <a16:creationId xmlns:a16="http://schemas.microsoft.com/office/drawing/2014/main" id="{163FE93C-AEAA-4BEB-9C6B-4731290F8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102" y="902069"/>
            <a:ext cx="6828561" cy="3902035"/>
          </a:xfrm>
          <a:prstGeom prst="rect">
            <a:avLst/>
          </a:prstGeom>
        </p:spPr>
      </p:pic>
      <p:sp>
        <p:nvSpPr>
          <p:cNvPr id="11" name="Título 2">
            <a:extLst>
              <a:ext uri="{FF2B5EF4-FFF2-40B4-BE49-F238E27FC236}">
                <a16:creationId xmlns:a16="http://schemas.microsoft.com/office/drawing/2014/main" id="{ECB8F768-C398-7E3F-0687-EA5D303C9F3E}"/>
              </a:ext>
            </a:extLst>
          </p:cNvPr>
          <p:cNvSpPr txBox="1">
            <a:spLocks/>
          </p:cNvSpPr>
          <p:nvPr/>
        </p:nvSpPr>
        <p:spPr>
          <a:xfrm>
            <a:off x="0" y="4114414"/>
            <a:ext cx="12192000" cy="8280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>
                <a:solidFill>
                  <a:schemeClr val="bg1"/>
                </a:solidFill>
                <a:latin typeface="Montserrat ExtraBold" pitchFamily="2" charset="0"/>
              </a:rPr>
              <a:t>OBRIGADO!</a:t>
            </a:r>
            <a:endParaRPr lang="pt-BR" sz="3200">
              <a:solidFill>
                <a:schemeClr val="bg1"/>
              </a:solidFill>
            </a:endParaRPr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F82E40FA-CFD3-A377-2C5A-8672C0715D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9" b="40139"/>
          <a:stretch/>
        </p:blipFill>
        <p:spPr>
          <a:xfrm>
            <a:off x="8249619" y="5934074"/>
            <a:ext cx="3653956" cy="674967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0" y="2009173"/>
            <a:ext cx="12192000" cy="464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t-BR" sz="2400" b="1">
                <a:solidFill>
                  <a:schemeClr val="bg1"/>
                </a:solidFill>
                <a:latin typeface="Montserrat Extra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UM SUS QUE CUIDA DAS PESSOAS!</a:t>
            </a:r>
            <a:endParaRPr lang="pt-BR" sz="2400">
              <a:solidFill>
                <a:schemeClr val="bg1"/>
              </a:solidFill>
              <a:latin typeface="Montserrat ExtraBol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0" y="2490467"/>
            <a:ext cx="12192000" cy="464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t-BR" sz="2400" b="1">
                <a:solidFill>
                  <a:schemeClr val="bg1"/>
                </a:solidFill>
                <a:latin typeface="Montserrat Extra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Cuidado integral à saúde, em todos os ciclos da vida</a:t>
            </a:r>
            <a:endParaRPr lang="pt-BR" sz="2400">
              <a:solidFill>
                <a:schemeClr val="bg1"/>
              </a:solidFill>
              <a:latin typeface="Montserrat ExtraBol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688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FBC6E-4907-DECF-592B-EB3661750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45159303-89FE-63D6-4FEC-7A2667E1E20A}"/>
              </a:ext>
            </a:extLst>
          </p:cNvPr>
          <p:cNvSpPr/>
          <p:nvPr/>
        </p:nvSpPr>
        <p:spPr>
          <a:xfrm>
            <a:off x="3934714" y="3271265"/>
            <a:ext cx="8257540" cy="1838325"/>
          </a:xfrm>
          <a:custGeom>
            <a:avLst/>
            <a:gdLst/>
            <a:ahLst/>
            <a:cxnLst/>
            <a:rect l="l" t="t" r="r" b="b"/>
            <a:pathLst>
              <a:path w="8257540" h="1838325">
                <a:moveTo>
                  <a:pt x="437769" y="0"/>
                </a:moveTo>
                <a:lnTo>
                  <a:pt x="0" y="0"/>
                </a:lnTo>
                <a:lnTo>
                  <a:pt x="0" y="336296"/>
                </a:lnTo>
                <a:lnTo>
                  <a:pt x="437769" y="336296"/>
                </a:lnTo>
                <a:lnTo>
                  <a:pt x="467106" y="337058"/>
                </a:lnTo>
                <a:lnTo>
                  <a:pt x="524763" y="342646"/>
                </a:lnTo>
                <a:lnTo>
                  <a:pt x="580516" y="353568"/>
                </a:lnTo>
                <a:lnTo>
                  <a:pt x="634364" y="369697"/>
                </a:lnTo>
                <a:lnTo>
                  <a:pt x="685800" y="390525"/>
                </a:lnTo>
                <a:lnTo>
                  <a:pt x="734822" y="415925"/>
                </a:lnTo>
                <a:lnTo>
                  <a:pt x="780923" y="445643"/>
                </a:lnTo>
                <a:lnTo>
                  <a:pt x="823976" y="479425"/>
                </a:lnTo>
                <a:lnTo>
                  <a:pt x="863600" y="516890"/>
                </a:lnTo>
                <a:lnTo>
                  <a:pt x="899668" y="557784"/>
                </a:lnTo>
                <a:lnTo>
                  <a:pt x="931672" y="601853"/>
                </a:lnTo>
                <a:lnTo>
                  <a:pt x="959612" y="648970"/>
                </a:lnTo>
                <a:lnTo>
                  <a:pt x="983107" y="698754"/>
                </a:lnTo>
                <a:lnTo>
                  <a:pt x="1001776" y="750824"/>
                </a:lnTo>
                <a:lnTo>
                  <a:pt x="1015491" y="805053"/>
                </a:lnTo>
                <a:lnTo>
                  <a:pt x="1023874" y="861187"/>
                </a:lnTo>
                <a:lnTo>
                  <a:pt x="1026668" y="918972"/>
                </a:lnTo>
                <a:lnTo>
                  <a:pt x="1026033" y="947928"/>
                </a:lnTo>
                <a:lnTo>
                  <a:pt x="1020318" y="1004951"/>
                </a:lnTo>
                <a:lnTo>
                  <a:pt x="1009141" y="1060196"/>
                </a:lnTo>
                <a:lnTo>
                  <a:pt x="993013" y="1113282"/>
                </a:lnTo>
                <a:lnTo>
                  <a:pt x="971803" y="1164336"/>
                </a:lnTo>
                <a:lnTo>
                  <a:pt x="946150" y="1212723"/>
                </a:lnTo>
                <a:lnTo>
                  <a:pt x="916177" y="1258443"/>
                </a:lnTo>
                <a:lnTo>
                  <a:pt x="882014" y="1300988"/>
                </a:lnTo>
                <a:lnTo>
                  <a:pt x="844169" y="1340231"/>
                </a:lnTo>
                <a:lnTo>
                  <a:pt x="802766" y="1375791"/>
                </a:lnTo>
                <a:lnTo>
                  <a:pt x="758189" y="1407541"/>
                </a:lnTo>
                <a:lnTo>
                  <a:pt x="710691" y="1435227"/>
                </a:lnTo>
                <a:lnTo>
                  <a:pt x="660400" y="1458341"/>
                </a:lnTo>
                <a:lnTo>
                  <a:pt x="607695" y="1476883"/>
                </a:lnTo>
                <a:lnTo>
                  <a:pt x="552831" y="1490345"/>
                </a:lnTo>
                <a:lnTo>
                  <a:pt x="496062" y="1498727"/>
                </a:lnTo>
                <a:lnTo>
                  <a:pt x="437769" y="1501521"/>
                </a:lnTo>
                <a:lnTo>
                  <a:pt x="0" y="1501521"/>
                </a:lnTo>
                <a:lnTo>
                  <a:pt x="0" y="1837817"/>
                </a:lnTo>
                <a:lnTo>
                  <a:pt x="437769" y="1837817"/>
                </a:lnTo>
                <a:lnTo>
                  <a:pt x="467233" y="1837436"/>
                </a:lnTo>
                <a:lnTo>
                  <a:pt x="525399" y="1833753"/>
                </a:lnTo>
                <a:lnTo>
                  <a:pt x="582549" y="1826641"/>
                </a:lnTo>
                <a:lnTo>
                  <a:pt x="638683" y="1816227"/>
                </a:lnTo>
                <a:lnTo>
                  <a:pt x="693420" y="1802384"/>
                </a:lnTo>
                <a:lnTo>
                  <a:pt x="746887" y="1785493"/>
                </a:lnTo>
                <a:lnTo>
                  <a:pt x="798957" y="1765427"/>
                </a:lnTo>
                <a:lnTo>
                  <a:pt x="849376" y="1742567"/>
                </a:lnTo>
                <a:lnTo>
                  <a:pt x="898271" y="1716786"/>
                </a:lnTo>
                <a:lnTo>
                  <a:pt x="945261" y="1688211"/>
                </a:lnTo>
                <a:lnTo>
                  <a:pt x="990473" y="1657096"/>
                </a:lnTo>
                <a:lnTo>
                  <a:pt x="1033526" y="1623441"/>
                </a:lnTo>
                <a:lnTo>
                  <a:pt x="1074547" y="1587373"/>
                </a:lnTo>
                <a:lnTo>
                  <a:pt x="1113409" y="1548892"/>
                </a:lnTo>
                <a:lnTo>
                  <a:pt x="1149858" y="1508379"/>
                </a:lnTo>
                <a:lnTo>
                  <a:pt x="1183894" y="1465707"/>
                </a:lnTo>
                <a:lnTo>
                  <a:pt x="1215389" y="1421003"/>
                </a:lnTo>
                <a:lnTo>
                  <a:pt x="1244219" y="1374521"/>
                </a:lnTo>
                <a:lnTo>
                  <a:pt x="1270253" y="1326261"/>
                </a:lnTo>
                <a:lnTo>
                  <a:pt x="1293495" y="1276223"/>
                </a:lnTo>
                <a:lnTo>
                  <a:pt x="1301241" y="1257427"/>
                </a:lnTo>
                <a:lnTo>
                  <a:pt x="1319911" y="1260094"/>
                </a:lnTo>
                <a:lnTo>
                  <a:pt x="1349502" y="1261491"/>
                </a:lnTo>
                <a:lnTo>
                  <a:pt x="1378839" y="1260094"/>
                </a:lnTo>
                <a:lnTo>
                  <a:pt x="1407540" y="1256030"/>
                </a:lnTo>
                <a:lnTo>
                  <a:pt x="1462024" y="1240282"/>
                </a:lnTo>
                <a:lnTo>
                  <a:pt x="1511808" y="1215390"/>
                </a:lnTo>
                <a:lnTo>
                  <a:pt x="1555750" y="1182243"/>
                </a:lnTo>
                <a:lnTo>
                  <a:pt x="1593088" y="1141984"/>
                </a:lnTo>
                <a:lnTo>
                  <a:pt x="1603502" y="1126998"/>
                </a:lnTo>
                <a:lnTo>
                  <a:pt x="8257159" y="1126998"/>
                </a:lnTo>
                <a:lnTo>
                  <a:pt x="8257159" y="824357"/>
                </a:lnTo>
                <a:lnTo>
                  <a:pt x="1623440" y="824357"/>
                </a:lnTo>
                <a:lnTo>
                  <a:pt x="1622425" y="822198"/>
                </a:lnTo>
                <a:lnTo>
                  <a:pt x="1593088" y="775589"/>
                </a:lnTo>
                <a:lnTo>
                  <a:pt x="1555750" y="735330"/>
                </a:lnTo>
                <a:lnTo>
                  <a:pt x="1511808" y="702183"/>
                </a:lnTo>
                <a:lnTo>
                  <a:pt x="1462024" y="677291"/>
                </a:lnTo>
                <a:lnTo>
                  <a:pt x="1407540" y="661670"/>
                </a:lnTo>
                <a:lnTo>
                  <a:pt x="1349502" y="656209"/>
                </a:lnTo>
                <a:lnTo>
                  <a:pt x="1328165" y="657098"/>
                </a:lnTo>
                <a:lnTo>
                  <a:pt x="1322705" y="639318"/>
                </a:lnTo>
                <a:lnTo>
                  <a:pt x="1304036" y="587121"/>
                </a:lnTo>
                <a:lnTo>
                  <a:pt x="1282319" y="536448"/>
                </a:lnTo>
                <a:lnTo>
                  <a:pt x="1257681" y="487299"/>
                </a:lnTo>
                <a:lnTo>
                  <a:pt x="1230122" y="439928"/>
                </a:lnTo>
                <a:lnTo>
                  <a:pt x="1200023" y="394335"/>
                </a:lnTo>
                <a:lnTo>
                  <a:pt x="1167130" y="350520"/>
                </a:lnTo>
                <a:lnTo>
                  <a:pt x="1131951" y="308991"/>
                </a:lnTo>
                <a:lnTo>
                  <a:pt x="1094232" y="269367"/>
                </a:lnTo>
                <a:lnTo>
                  <a:pt x="1054353" y="232156"/>
                </a:lnTo>
                <a:lnTo>
                  <a:pt x="1012189" y="197231"/>
                </a:lnTo>
                <a:lnTo>
                  <a:pt x="968121" y="164846"/>
                </a:lnTo>
                <a:lnTo>
                  <a:pt x="922020" y="135000"/>
                </a:lnTo>
                <a:lnTo>
                  <a:pt x="874140" y="107823"/>
                </a:lnTo>
                <a:lnTo>
                  <a:pt x="824484" y="83438"/>
                </a:lnTo>
                <a:lnTo>
                  <a:pt x="773176" y="61849"/>
                </a:lnTo>
                <a:lnTo>
                  <a:pt x="720344" y="43434"/>
                </a:lnTo>
                <a:lnTo>
                  <a:pt x="666241" y="28067"/>
                </a:lnTo>
                <a:lnTo>
                  <a:pt x="610743" y="16001"/>
                </a:lnTo>
                <a:lnTo>
                  <a:pt x="554101" y="7112"/>
                </a:lnTo>
                <a:lnTo>
                  <a:pt x="496443" y="1778"/>
                </a:lnTo>
                <a:lnTo>
                  <a:pt x="467233" y="508"/>
                </a:lnTo>
                <a:lnTo>
                  <a:pt x="437769" y="0"/>
                </a:lnTo>
                <a:close/>
              </a:path>
            </a:pathLst>
          </a:custGeom>
          <a:solidFill>
            <a:srgbClr val="FFFFFF">
              <a:alpha val="16076"/>
            </a:srgbClr>
          </a:solidFill>
        </p:spPr>
        <p:txBody>
          <a:bodyPr wrap="square" lIns="0" tIns="0" rIns="0" bIns="0" rtlCol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" name="object 22">
            <a:extLst>
              <a:ext uri="{FF2B5EF4-FFF2-40B4-BE49-F238E27FC236}">
                <a16:creationId xmlns:a16="http://schemas.microsoft.com/office/drawing/2014/main" id="{22A125F2-4680-6CE5-75B0-AFBC4F44CF6B}"/>
              </a:ext>
            </a:extLst>
          </p:cNvPr>
          <p:cNvSpPr txBox="1">
            <a:spLocks/>
          </p:cNvSpPr>
          <p:nvPr/>
        </p:nvSpPr>
        <p:spPr>
          <a:xfrm>
            <a:off x="539292" y="508253"/>
            <a:ext cx="748284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4000" b="1">
                <a:solidFill>
                  <a:srgbClr val="183EFF"/>
                </a:solidFill>
                <a:latin typeface="Montserrat ExtraBold"/>
                <a:ea typeface="+mn-ea"/>
                <a:cs typeface="+mn-cs"/>
              </a:rPr>
              <a:t>COMO ENFRENTAMOS O DESAFIO?</a:t>
            </a:r>
          </a:p>
        </p:txBody>
      </p:sp>
      <p:sp>
        <p:nvSpPr>
          <p:cNvPr id="4" name="object 23">
            <a:extLst>
              <a:ext uri="{FF2B5EF4-FFF2-40B4-BE49-F238E27FC236}">
                <a16:creationId xmlns:a16="http://schemas.microsoft.com/office/drawing/2014/main" id="{BF9A1946-B640-589C-2150-01CD846B3FA8}"/>
              </a:ext>
            </a:extLst>
          </p:cNvPr>
          <p:cNvSpPr/>
          <p:nvPr/>
        </p:nvSpPr>
        <p:spPr>
          <a:xfrm>
            <a:off x="3706367" y="2871342"/>
            <a:ext cx="1995170" cy="1786255"/>
          </a:xfrm>
          <a:custGeom>
            <a:avLst/>
            <a:gdLst/>
            <a:ahLst/>
            <a:cxnLst/>
            <a:rect l="l" t="t" r="r" b="b"/>
            <a:pathLst>
              <a:path w="1995170" h="1786254">
                <a:moveTo>
                  <a:pt x="1699260" y="0"/>
                </a:moveTo>
                <a:lnTo>
                  <a:pt x="295529" y="0"/>
                </a:lnTo>
                <a:lnTo>
                  <a:pt x="272415" y="889"/>
                </a:lnTo>
                <a:lnTo>
                  <a:pt x="227711" y="7874"/>
                </a:lnTo>
                <a:lnTo>
                  <a:pt x="185547" y="21209"/>
                </a:lnTo>
                <a:lnTo>
                  <a:pt x="146304" y="40640"/>
                </a:lnTo>
                <a:lnTo>
                  <a:pt x="110617" y="65405"/>
                </a:lnTo>
                <a:lnTo>
                  <a:pt x="78994" y="94996"/>
                </a:lnTo>
                <a:lnTo>
                  <a:pt x="51943" y="128905"/>
                </a:lnTo>
                <a:lnTo>
                  <a:pt x="29972" y="166751"/>
                </a:lnTo>
                <a:lnTo>
                  <a:pt x="13716" y="207772"/>
                </a:lnTo>
                <a:lnTo>
                  <a:pt x="3556" y="251587"/>
                </a:lnTo>
                <a:lnTo>
                  <a:pt x="0" y="297688"/>
                </a:lnTo>
                <a:lnTo>
                  <a:pt x="0" y="1488313"/>
                </a:lnTo>
                <a:lnTo>
                  <a:pt x="3556" y="1534414"/>
                </a:lnTo>
                <a:lnTo>
                  <a:pt x="13716" y="1578229"/>
                </a:lnTo>
                <a:lnTo>
                  <a:pt x="29972" y="1619250"/>
                </a:lnTo>
                <a:lnTo>
                  <a:pt x="51943" y="1657096"/>
                </a:lnTo>
                <a:lnTo>
                  <a:pt x="78994" y="1691005"/>
                </a:lnTo>
                <a:lnTo>
                  <a:pt x="110617" y="1720596"/>
                </a:lnTo>
                <a:lnTo>
                  <a:pt x="146304" y="1745361"/>
                </a:lnTo>
                <a:lnTo>
                  <a:pt x="185547" y="1764792"/>
                </a:lnTo>
                <a:lnTo>
                  <a:pt x="227711" y="1778127"/>
                </a:lnTo>
                <a:lnTo>
                  <a:pt x="272415" y="1785112"/>
                </a:lnTo>
                <a:lnTo>
                  <a:pt x="295529" y="1786001"/>
                </a:lnTo>
                <a:lnTo>
                  <a:pt x="1699260" y="1786001"/>
                </a:lnTo>
                <a:lnTo>
                  <a:pt x="1744980" y="1782445"/>
                </a:lnTo>
                <a:lnTo>
                  <a:pt x="1788541" y="1772285"/>
                </a:lnTo>
                <a:lnTo>
                  <a:pt x="1829308" y="1755775"/>
                </a:lnTo>
                <a:lnTo>
                  <a:pt x="1866773" y="1733677"/>
                </a:lnTo>
                <a:lnTo>
                  <a:pt x="1900555" y="1706372"/>
                </a:lnTo>
                <a:lnTo>
                  <a:pt x="1929892" y="1674495"/>
                </a:lnTo>
                <a:lnTo>
                  <a:pt x="1954530" y="1638554"/>
                </a:lnTo>
                <a:lnTo>
                  <a:pt x="1973707" y="1599057"/>
                </a:lnTo>
                <a:lnTo>
                  <a:pt x="1987042" y="1556639"/>
                </a:lnTo>
                <a:lnTo>
                  <a:pt x="1993900" y="1511681"/>
                </a:lnTo>
                <a:lnTo>
                  <a:pt x="1994789" y="1488313"/>
                </a:lnTo>
                <a:lnTo>
                  <a:pt x="1994789" y="297688"/>
                </a:lnTo>
                <a:lnTo>
                  <a:pt x="1991360" y="251587"/>
                </a:lnTo>
                <a:lnTo>
                  <a:pt x="1981200" y="207772"/>
                </a:lnTo>
                <a:lnTo>
                  <a:pt x="1964817" y="166751"/>
                </a:lnTo>
                <a:lnTo>
                  <a:pt x="1942846" y="128905"/>
                </a:lnTo>
                <a:lnTo>
                  <a:pt x="1915795" y="94996"/>
                </a:lnTo>
                <a:lnTo>
                  <a:pt x="1884172" y="65405"/>
                </a:lnTo>
                <a:lnTo>
                  <a:pt x="1848485" y="40640"/>
                </a:lnTo>
                <a:lnTo>
                  <a:pt x="1809242" y="21209"/>
                </a:lnTo>
                <a:lnTo>
                  <a:pt x="1767078" y="7874"/>
                </a:lnTo>
                <a:lnTo>
                  <a:pt x="1722374" y="889"/>
                </a:lnTo>
                <a:lnTo>
                  <a:pt x="1699260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b="1"/>
          </a:p>
        </p:txBody>
      </p:sp>
      <p:sp>
        <p:nvSpPr>
          <p:cNvPr id="5" name="object 24">
            <a:extLst>
              <a:ext uri="{FF2B5EF4-FFF2-40B4-BE49-F238E27FC236}">
                <a16:creationId xmlns:a16="http://schemas.microsoft.com/office/drawing/2014/main" id="{A86AFEF6-EC7C-6253-0733-853CCD21EF21}"/>
              </a:ext>
            </a:extLst>
          </p:cNvPr>
          <p:cNvSpPr txBox="1"/>
          <p:nvPr/>
        </p:nvSpPr>
        <p:spPr>
          <a:xfrm>
            <a:off x="3919220" y="3083128"/>
            <a:ext cx="1550035" cy="1255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indent="635" algn="ctr">
              <a:lnSpc>
                <a:spcPct val="101099"/>
              </a:lnSpc>
              <a:spcBef>
                <a:spcPts val="75"/>
              </a:spcBef>
            </a:pPr>
            <a:r>
              <a:rPr sz="1600" b="1" spc="-10">
                <a:latin typeface="Verdana"/>
                <a:cs typeface="Verdana"/>
              </a:rPr>
              <a:t>Programa </a:t>
            </a:r>
            <a:r>
              <a:rPr sz="1600" b="1" spc="-60">
                <a:latin typeface="Verdana"/>
                <a:cs typeface="Verdana"/>
              </a:rPr>
              <a:t>Nacional</a:t>
            </a:r>
            <a:r>
              <a:rPr sz="1600" b="1" spc="-85">
                <a:latin typeface="Verdana"/>
                <a:cs typeface="Verdana"/>
              </a:rPr>
              <a:t> </a:t>
            </a:r>
            <a:r>
              <a:rPr sz="1600" b="1" spc="-25">
                <a:latin typeface="Verdana"/>
                <a:cs typeface="Verdana"/>
              </a:rPr>
              <a:t>de </a:t>
            </a:r>
            <a:r>
              <a:rPr sz="1600" b="1" spc="-45">
                <a:latin typeface="Verdana"/>
                <a:cs typeface="Verdana"/>
              </a:rPr>
              <a:t>Redução</a:t>
            </a:r>
            <a:r>
              <a:rPr sz="1600" b="1" spc="-100">
                <a:latin typeface="Verdana"/>
                <a:cs typeface="Verdana"/>
              </a:rPr>
              <a:t> </a:t>
            </a:r>
            <a:r>
              <a:rPr sz="1600" b="1" spc="-25">
                <a:latin typeface="Verdana"/>
                <a:cs typeface="Verdana"/>
              </a:rPr>
              <a:t>de </a:t>
            </a:r>
            <a:r>
              <a:rPr sz="1600" b="1" spc="-85">
                <a:latin typeface="Verdana"/>
                <a:cs typeface="Verdana"/>
              </a:rPr>
              <a:t>Filas:</a:t>
            </a:r>
            <a:r>
              <a:rPr sz="1600" b="1" spc="-105">
                <a:latin typeface="Verdana"/>
                <a:cs typeface="Verdana"/>
              </a:rPr>
              <a:t> </a:t>
            </a:r>
            <a:r>
              <a:rPr sz="1600" b="1" spc="-25">
                <a:latin typeface="Verdana"/>
                <a:cs typeface="Verdana"/>
              </a:rPr>
              <a:t>Foco</a:t>
            </a:r>
            <a:r>
              <a:rPr sz="1600" b="1" spc="-105">
                <a:latin typeface="Verdana"/>
                <a:cs typeface="Verdana"/>
              </a:rPr>
              <a:t> </a:t>
            </a:r>
            <a:r>
              <a:rPr sz="1600" b="1" spc="-35">
                <a:latin typeface="Verdana"/>
                <a:cs typeface="Verdana"/>
              </a:rPr>
              <a:t>em </a:t>
            </a:r>
            <a:r>
              <a:rPr sz="1600" b="1" spc="-10">
                <a:latin typeface="Verdana"/>
                <a:cs typeface="Verdana"/>
              </a:rPr>
              <a:t>Cirurgias</a:t>
            </a:r>
            <a:endParaRPr sz="1600" b="1">
              <a:latin typeface="Verdana"/>
              <a:cs typeface="Verdana"/>
            </a:endParaRPr>
          </a:p>
        </p:txBody>
      </p:sp>
      <p:sp>
        <p:nvSpPr>
          <p:cNvPr id="6" name="object 25">
            <a:extLst>
              <a:ext uri="{FF2B5EF4-FFF2-40B4-BE49-F238E27FC236}">
                <a16:creationId xmlns:a16="http://schemas.microsoft.com/office/drawing/2014/main" id="{B9C83E58-C03C-889F-26A5-1B06ABF6037C}"/>
              </a:ext>
            </a:extLst>
          </p:cNvPr>
          <p:cNvSpPr/>
          <p:nvPr/>
        </p:nvSpPr>
        <p:spPr>
          <a:xfrm>
            <a:off x="3528059" y="2595498"/>
            <a:ext cx="525780" cy="510540"/>
          </a:xfrm>
          <a:custGeom>
            <a:avLst/>
            <a:gdLst/>
            <a:ahLst/>
            <a:cxnLst/>
            <a:rect l="l" t="t" r="r" b="b"/>
            <a:pathLst>
              <a:path w="525779" h="510539">
                <a:moveTo>
                  <a:pt x="262763" y="0"/>
                </a:moveTo>
                <a:lnTo>
                  <a:pt x="192912" y="9016"/>
                </a:lnTo>
                <a:lnTo>
                  <a:pt x="130175" y="34798"/>
                </a:lnTo>
                <a:lnTo>
                  <a:pt x="76962" y="74675"/>
                </a:lnTo>
                <a:lnTo>
                  <a:pt x="35813" y="126364"/>
                </a:lnTo>
                <a:lnTo>
                  <a:pt x="9398" y="187198"/>
                </a:lnTo>
                <a:lnTo>
                  <a:pt x="0" y="255142"/>
                </a:lnTo>
                <a:lnTo>
                  <a:pt x="2412" y="289813"/>
                </a:lnTo>
                <a:lnTo>
                  <a:pt x="20700" y="354456"/>
                </a:lnTo>
                <a:lnTo>
                  <a:pt x="54737" y="411099"/>
                </a:lnTo>
                <a:lnTo>
                  <a:pt x="102235" y="457073"/>
                </a:lnTo>
                <a:lnTo>
                  <a:pt x="160527" y="490220"/>
                </a:lnTo>
                <a:lnTo>
                  <a:pt x="227075" y="508000"/>
                </a:lnTo>
                <a:lnTo>
                  <a:pt x="262763" y="510286"/>
                </a:lnTo>
                <a:lnTo>
                  <a:pt x="298450" y="508000"/>
                </a:lnTo>
                <a:lnTo>
                  <a:pt x="364998" y="490220"/>
                </a:lnTo>
                <a:lnTo>
                  <a:pt x="423290" y="457073"/>
                </a:lnTo>
                <a:lnTo>
                  <a:pt x="470788" y="411099"/>
                </a:lnTo>
                <a:lnTo>
                  <a:pt x="504951" y="354456"/>
                </a:lnTo>
                <a:lnTo>
                  <a:pt x="523113" y="289813"/>
                </a:lnTo>
                <a:lnTo>
                  <a:pt x="525526" y="255142"/>
                </a:lnTo>
                <a:lnTo>
                  <a:pt x="523113" y="220472"/>
                </a:lnTo>
                <a:lnTo>
                  <a:pt x="504951" y="155828"/>
                </a:lnTo>
                <a:lnTo>
                  <a:pt x="470788" y="99187"/>
                </a:lnTo>
                <a:lnTo>
                  <a:pt x="423290" y="53086"/>
                </a:lnTo>
                <a:lnTo>
                  <a:pt x="364998" y="20065"/>
                </a:lnTo>
                <a:lnTo>
                  <a:pt x="298450" y="2286"/>
                </a:lnTo>
                <a:lnTo>
                  <a:pt x="262763" y="0"/>
                </a:lnTo>
                <a:close/>
              </a:path>
            </a:pathLst>
          </a:custGeom>
          <a:solidFill>
            <a:srgbClr val="00CE00"/>
          </a:solidFill>
        </p:spPr>
        <p:txBody>
          <a:bodyPr wrap="square" lIns="0" tIns="0" rIns="0" bIns="0" rtlCol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b="1"/>
          </a:p>
        </p:txBody>
      </p:sp>
      <p:sp>
        <p:nvSpPr>
          <p:cNvPr id="7" name="object 26">
            <a:extLst>
              <a:ext uri="{FF2B5EF4-FFF2-40B4-BE49-F238E27FC236}">
                <a16:creationId xmlns:a16="http://schemas.microsoft.com/office/drawing/2014/main" id="{03AD7E50-3286-3A6B-C845-C2236A83F9A1}"/>
              </a:ext>
            </a:extLst>
          </p:cNvPr>
          <p:cNvSpPr txBox="1"/>
          <p:nvPr/>
        </p:nvSpPr>
        <p:spPr>
          <a:xfrm>
            <a:off x="3683634" y="2631694"/>
            <a:ext cx="20827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45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2400" b="1">
              <a:latin typeface="Verdana"/>
              <a:cs typeface="Verdana"/>
            </a:endParaRPr>
          </a:p>
        </p:txBody>
      </p:sp>
      <p:sp>
        <p:nvSpPr>
          <p:cNvPr id="8" name="object 27">
            <a:extLst>
              <a:ext uri="{FF2B5EF4-FFF2-40B4-BE49-F238E27FC236}">
                <a16:creationId xmlns:a16="http://schemas.microsoft.com/office/drawing/2014/main" id="{F25D4F32-816E-24C6-16FF-3D54AB7E463B}"/>
              </a:ext>
            </a:extLst>
          </p:cNvPr>
          <p:cNvSpPr/>
          <p:nvPr/>
        </p:nvSpPr>
        <p:spPr>
          <a:xfrm>
            <a:off x="6813804" y="2926207"/>
            <a:ext cx="1995170" cy="1786255"/>
          </a:xfrm>
          <a:custGeom>
            <a:avLst/>
            <a:gdLst/>
            <a:ahLst/>
            <a:cxnLst/>
            <a:rect l="l" t="t" r="r" b="b"/>
            <a:pathLst>
              <a:path w="1995170" h="1786254">
                <a:moveTo>
                  <a:pt x="1699260" y="0"/>
                </a:moveTo>
                <a:lnTo>
                  <a:pt x="295528" y="0"/>
                </a:lnTo>
                <a:lnTo>
                  <a:pt x="272415" y="888"/>
                </a:lnTo>
                <a:lnTo>
                  <a:pt x="227711" y="7873"/>
                </a:lnTo>
                <a:lnTo>
                  <a:pt x="185547" y="21208"/>
                </a:lnTo>
                <a:lnTo>
                  <a:pt x="146303" y="40639"/>
                </a:lnTo>
                <a:lnTo>
                  <a:pt x="110617" y="65404"/>
                </a:lnTo>
                <a:lnTo>
                  <a:pt x="78994" y="94995"/>
                </a:lnTo>
                <a:lnTo>
                  <a:pt x="51943" y="128904"/>
                </a:lnTo>
                <a:lnTo>
                  <a:pt x="29972" y="166750"/>
                </a:lnTo>
                <a:lnTo>
                  <a:pt x="13716" y="207771"/>
                </a:lnTo>
                <a:lnTo>
                  <a:pt x="3555" y="251587"/>
                </a:lnTo>
                <a:lnTo>
                  <a:pt x="0" y="297688"/>
                </a:lnTo>
                <a:lnTo>
                  <a:pt x="0" y="1488312"/>
                </a:lnTo>
                <a:lnTo>
                  <a:pt x="3555" y="1534413"/>
                </a:lnTo>
                <a:lnTo>
                  <a:pt x="13716" y="1578228"/>
                </a:lnTo>
                <a:lnTo>
                  <a:pt x="29972" y="1619249"/>
                </a:lnTo>
                <a:lnTo>
                  <a:pt x="51943" y="1657095"/>
                </a:lnTo>
                <a:lnTo>
                  <a:pt x="78994" y="1691004"/>
                </a:lnTo>
                <a:lnTo>
                  <a:pt x="110617" y="1720595"/>
                </a:lnTo>
                <a:lnTo>
                  <a:pt x="146303" y="1745360"/>
                </a:lnTo>
                <a:lnTo>
                  <a:pt x="185547" y="1764791"/>
                </a:lnTo>
                <a:lnTo>
                  <a:pt x="227711" y="1778126"/>
                </a:lnTo>
                <a:lnTo>
                  <a:pt x="272415" y="1785111"/>
                </a:lnTo>
                <a:lnTo>
                  <a:pt x="295528" y="1786000"/>
                </a:lnTo>
                <a:lnTo>
                  <a:pt x="1699260" y="1786000"/>
                </a:lnTo>
                <a:lnTo>
                  <a:pt x="1744979" y="1782444"/>
                </a:lnTo>
                <a:lnTo>
                  <a:pt x="1788541" y="1772284"/>
                </a:lnTo>
                <a:lnTo>
                  <a:pt x="1829307" y="1755774"/>
                </a:lnTo>
                <a:lnTo>
                  <a:pt x="1866773" y="1733676"/>
                </a:lnTo>
                <a:lnTo>
                  <a:pt x="1900554" y="1706371"/>
                </a:lnTo>
                <a:lnTo>
                  <a:pt x="1929892" y="1674494"/>
                </a:lnTo>
                <a:lnTo>
                  <a:pt x="1954529" y="1638553"/>
                </a:lnTo>
                <a:lnTo>
                  <a:pt x="1973706" y="1599056"/>
                </a:lnTo>
                <a:lnTo>
                  <a:pt x="1987042" y="1556638"/>
                </a:lnTo>
                <a:lnTo>
                  <a:pt x="1993900" y="1511680"/>
                </a:lnTo>
                <a:lnTo>
                  <a:pt x="1994789" y="1488312"/>
                </a:lnTo>
                <a:lnTo>
                  <a:pt x="1994789" y="297688"/>
                </a:lnTo>
                <a:lnTo>
                  <a:pt x="1991360" y="251587"/>
                </a:lnTo>
                <a:lnTo>
                  <a:pt x="1981200" y="207771"/>
                </a:lnTo>
                <a:lnTo>
                  <a:pt x="1964817" y="166750"/>
                </a:lnTo>
                <a:lnTo>
                  <a:pt x="1942846" y="128904"/>
                </a:lnTo>
                <a:lnTo>
                  <a:pt x="1915795" y="94995"/>
                </a:lnTo>
                <a:lnTo>
                  <a:pt x="1884172" y="65404"/>
                </a:lnTo>
                <a:lnTo>
                  <a:pt x="1848485" y="40639"/>
                </a:lnTo>
                <a:lnTo>
                  <a:pt x="1809242" y="21208"/>
                </a:lnTo>
                <a:lnTo>
                  <a:pt x="1767077" y="7873"/>
                </a:lnTo>
                <a:lnTo>
                  <a:pt x="1722374" y="888"/>
                </a:lnTo>
                <a:lnTo>
                  <a:pt x="1699260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b="1"/>
          </a:p>
        </p:txBody>
      </p:sp>
      <p:sp>
        <p:nvSpPr>
          <p:cNvPr id="9" name="object 28">
            <a:extLst>
              <a:ext uri="{FF2B5EF4-FFF2-40B4-BE49-F238E27FC236}">
                <a16:creationId xmlns:a16="http://schemas.microsoft.com/office/drawing/2014/main" id="{45FEE486-29BD-57DE-0E34-52566FED314D}"/>
              </a:ext>
            </a:extLst>
          </p:cNvPr>
          <p:cNvSpPr txBox="1"/>
          <p:nvPr/>
        </p:nvSpPr>
        <p:spPr>
          <a:xfrm>
            <a:off x="7077202" y="3169157"/>
            <a:ext cx="1487805" cy="12547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indent="-635" algn="ctr">
              <a:lnSpc>
                <a:spcPct val="101099"/>
              </a:lnSpc>
              <a:spcBef>
                <a:spcPts val="75"/>
              </a:spcBef>
            </a:pPr>
            <a:r>
              <a:rPr sz="1600" b="1" spc="-10">
                <a:latin typeface="Verdana"/>
                <a:cs typeface="Verdana"/>
              </a:rPr>
              <a:t>Política </a:t>
            </a:r>
            <a:r>
              <a:rPr sz="1600" b="1" spc="-60">
                <a:latin typeface="Verdana"/>
                <a:cs typeface="Verdana"/>
              </a:rPr>
              <a:t>Nacional</a:t>
            </a:r>
            <a:r>
              <a:rPr sz="1600" b="1" spc="-85">
                <a:latin typeface="Verdana"/>
                <a:cs typeface="Verdana"/>
              </a:rPr>
              <a:t> </a:t>
            </a:r>
            <a:r>
              <a:rPr sz="1600" b="1" spc="-25">
                <a:latin typeface="Verdana"/>
                <a:cs typeface="Verdana"/>
              </a:rPr>
              <a:t>de </a:t>
            </a:r>
            <a:r>
              <a:rPr sz="1600" b="1" spc="-10">
                <a:latin typeface="Verdana"/>
                <a:cs typeface="Verdana"/>
              </a:rPr>
              <a:t>Atenção </a:t>
            </a:r>
            <a:r>
              <a:rPr sz="1600" b="1" spc="-55">
                <a:latin typeface="Verdana"/>
                <a:cs typeface="Verdana"/>
              </a:rPr>
              <a:t>Especializada </a:t>
            </a:r>
            <a:r>
              <a:rPr sz="1600" b="1" spc="-80">
                <a:latin typeface="Verdana"/>
                <a:cs typeface="Verdana"/>
              </a:rPr>
              <a:t>à</a:t>
            </a:r>
            <a:r>
              <a:rPr sz="1600" b="1" spc="-100">
                <a:latin typeface="Verdana"/>
                <a:cs typeface="Verdana"/>
              </a:rPr>
              <a:t> </a:t>
            </a:r>
            <a:r>
              <a:rPr sz="1600" b="1" spc="-10">
                <a:latin typeface="Verdana"/>
                <a:cs typeface="Verdana"/>
              </a:rPr>
              <a:t>Saúde</a:t>
            </a:r>
            <a:endParaRPr sz="1600" b="1">
              <a:latin typeface="Verdana"/>
              <a:cs typeface="Verdana"/>
            </a:endParaRPr>
          </a:p>
        </p:txBody>
      </p:sp>
      <p:sp>
        <p:nvSpPr>
          <p:cNvPr id="10" name="object 29">
            <a:extLst>
              <a:ext uri="{FF2B5EF4-FFF2-40B4-BE49-F238E27FC236}">
                <a16:creationId xmlns:a16="http://schemas.microsoft.com/office/drawing/2014/main" id="{1B76FE6A-105D-766F-1670-4F951B5A48D8}"/>
              </a:ext>
            </a:extLst>
          </p:cNvPr>
          <p:cNvSpPr/>
          <p:nvPr/>
        </p:nvSpPr>
        <p:spPr>
          <a:xfrm>
            <a:off x="6635495" y="2648839"/>
            <a:ext cx="525780" cy="510540"/>
          </a:xfrm>
          <a:custGeom>
            <a:avLst/>
            <a:gdLst/>
            <a:ahLst/>
            <a:cxnLst/>
            <a:rect l="l" t="t" r="r" b="b"/>
            <a:pathLst>
              <a:path w="525779" h="510539">
                <a:moveTo>
                  <a:pt x="262762" y="0"/>
                </a:moveTo>
                <a:lnTo>
                  <a:pt x="192912" y="9016"/>
                </a:lnTo>
                <a:lnTo>
                  <a:pt x="130175" y="34798"/>
                </a:lnTo>
                <a:lnTo>
                  <a:pt x="76961" y="74675"/>
                </a:lnTo>
                <a:lnTo>
                  <a:pt x="35813" y="126364"/>
                </a:lnTo>
                <a:lnTo>
                  <a:pt x="9398" y="187198"/>
                </a:lnTo>
                <a:lnTo>
                  <a:pt x="0" y="255143"/>
                </a:lnTo>
                <a:lnTo>
                  <a:pt x="2412" y="289813"/>
                </a:lnTo>
                <a:lnTo>
                  <a:pt x="20700" y="354457"/>
                </a:lnTo>
                <a:lnTo>
                  <a:pt x="54736" y="411099"/>
                </a:lnTo>
                <a:lnTo>
                  <a:pt x="102234" y="457073"/>
                </a:lnTo>
                <a:lnTo>
                  <a:pt x="160527" y="490220"/>
                </a:lnTo>
                <a:lnTo>
                  <a:pt x="227075" y="508000"/>
                </a:lnTo>
                <a:lnTo>
                  <a:pt x="262762" y="510286"/>
                </a:lnTo>
                <a:lnTo>
                  <a:pt x="298450" y="508000"/>
                </a:lnTo>
                <a:lnTo>
                  <a:pt x="364998" y="490220"/>
                </a:lnTo>
                <a:lnTo>
                  <a:pt x="423290" y="457073"/>
                </a:lnTo>
                <a:lnTo>
                  <a:pt x="470788" y="411099"/>
                </a:lnTo>
                <a:lnTo>
                  <a:pt x="504951" y="354457"/>
                </a:lnTo>
                <a:lnTo>
                  <a:pt x="523112" y="289813"/>
                </a:lnTo>
                <a:lnTo>
                  <a:pt x="525526" y="255143"/>
                </a:lnTo>
                <a:lnTo>
                  <a:pt x="523112" y="220472"/>
                </a:lnTo>
                <a:lnTo>
                  <a:pt x="504951" y="155828"/>
                </a:lnTo>
                <a:lnTo>
                  <a:pt x="470788" y="99187"/>
                </a:lnTo>
                <a:lnTo>
                  <a:pt x="423290" y="53086"/>
                </a:lnTo>
                <a:lnTo>
                  <a:pt x="364998" y="20065"/>
                </a:lnTo>
                <a:lnTo>
                  <a:pt x="298450" y="2286"/>
                </a:lnTo>
                <a:lnTo>
                  <a:pt x="262762" y="0"/>
                </a:lnTo>
                <a:close/>
              </a:path>
            </a:pathLst>
          </a:custGeom>
          <a:solidFill>
            <a:srgbClr val="00CE00"/>
          </a:solidFill>
        </p:spPr>
        <p:txBody>
          <a:bodyPr wrap="square" lIns="0" tIns="0" rIns="0" bIns="0" rtlCol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b="1"/>
          </a:p>
        </p:txBody>
      </p:sp>
      <p:sp>
        <p:nvSpPr>
          <p:cNvPr id="11" name="object 30">
            <a:extLst>
              <a:ext uri="{FF2B5EF4-FFF2-40B4-BE49-F238E27FC236}">
                <a16:creationId xmlns:a16="http://schemas.microsoft.com/office/drawing/2014/main" id="{D2EC7CC9-FFE5-993D-75E0-9B1453C5D394}"/>
              </a:ext>
            </a:extLst>
          </p:cNvPr>
          <p:cNvSpPr txBox="1"/>
          <p:nvPr/>
        </p:nvSpPr>
        <p:spPr>
          <a:xfrm>
            <a:off x="6791959" y="2685415"/>
            <a:ext cx="209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25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2400" b="1">
              <a:latin typeface="Verdana"/>
              <a:cs typeface="Verdana"/>
            </a:endParaRPr>
          </a:p>
        </p:txBody>
      </p:sp>
      <p:sp>
        <p:nvSpPr>
          <p:cNvPr id="12" name="object 31">
            <a:extLst>
              <a:ext uri="{FF2B5EF4-FFF2-40B4-BE49-F238E27FC236}">
                <a16:creationId xmlns:a16="http://schemas.microsoft.com/office/drawing/2014/main" id="{40B816BC-1BF5-126A-A762-6D10CB681596}"/>
              </a:ext>
            </a:extLst>
          </p:cNvPr>
          <p:cNvSpPr/>
          <p:nvPr/>
        </p:nvSpPr>
        <p:spPr>
          <a:xfrm>
            <a:off x="9922764" y="2974975"/>
            <a:ext cx="1993264" cy="1786255"/>
          </a:xfrm>
          <a:custGeom>
            <a:avLst/>
            <a:gdLst/>
            <a:ahLst/>
            <a:cxnLst/>
            <a:rect l="l" t="t" r="r" b="b"/>
            <a:pathLst>
              <a:path w="1993265" h="1786254">
                <a:moveTo>
                  <a:pt x="1697989" y="0"/>
                </a:moveTo>
                <a:lnTo>
                  <a:pt x="295275" y="0"/>
                </a:lnTo>
                <a:lnTo>
                  <a:pt x="272160" y="888"/>
                </a:lnTo>
                <a:lnTo>
                  <a:pt x="227583" y="7874"/>
                </a:lnTo>
                <a:lnTo>
                  <a:pt x="185419" y="21209"/>
                </a:lnTo>
                <a:lnTo>
                  <a:pt x="146303" y="40639"/>
                </a:lnTo>
                <a:lnTo>
                  <a:pt x="110616" y="65404"/>
                </a:lnTo>
                <a:lnTo>
                  <a:pt x="78993" y="94996"/>
                </a:lnTo>
                <a:lnTo>
                  <a:pt x="51942" y="128904"/>
                </a:lnTo>
                <a:lnTo>
                  <a:pt x="29971" y="166750"/>
                </a:lnTo>
                <a:lnTo>
                  <a:pt x="13715" y="207772"/>
                </a:lnTo>
                <a:lnTo>
                  <a:pt x="3555" y="251587"/>
                </a:lnTo>
                <a:lnTo>
                  <a:pt x="0" y="297688"/>
                </a:lnTo>
                <a:lnTo>
                  <a:pt x="0" y="1488313"/>
                </a:lnTo>
                <a:lnTo>
                  <a:pt x="3555" y="1534414"/>
                </a:lnTo>
                <a:lnTo>
                  <a:pt x="13715" y="1578229"/>
                </a:lnTo>
                <a:lnTo>
                  <a:pt x="29971" y="1619250"/>
                </a:lnTo>
                <a:lnTo>
                  <a:pt x="51942" y="1657095"/>
                </a:lnTo>
                <a:lnTo>
                  <a:pt x="78993" y="1691005"/>
                </a:lnTo>
                <a:lnTo>
                  <a:pt x="110616" y="1720595"/>
                </a:lnTo>
                <a:lnTo>
                  <a:pt x="146303" y="1745361"/>
                </a:lnTo>
                <a:lnTo>
                  <a:pt x="185419" y="1764792"/>
                </a:lnTo>
                <a:lnTo>
                  <a:pt x="227583" y="1778127"/>
                </a:lnTo>
                <a:lnTo>
                  <a:pt x="272160" y="1785112"/>
                </a:lnTo>
                <a:lnTo>
                  <a:pt x="295275" y="1786001"/>
                </a:lnTo>
                <a:lnTo>
                  <a:pt x="1697989" y="1786001"/>
                </a:lnTo>
                <a:lnTo>
                  <a:pt x="1743709" y="1782445"/>
                </a:lnTo>
                <a:lnTo>
                  <a:pt x="1787143" y="1772285"/>
                </a:lnTo>
                <a:lnTo>
                  <a:pt x="1827910" y="1755775"/>
                </a:lnTo>
                <a:lnTo>
                  <a:pt x="1865376" y="1733677"/>
                </a:lnTo>
                <a:lnTo>
                  <a:pt x="1899030" y="1706372"/>
                </a:lnTo>
                <a:lnTo>
                  <a:pt x="1928494" y="1674495"/>
                </a:lnTo>
                <a:lnTo>
                  <a:pt x="1953005" y="1638554"/>
                </a:lnTo>
                <a:lnTo>
                  <a:pt x="1972182" y="1599057"/>
                </a:lnTo>
                <a:lnTo>
                  <a:pt x="1985517" y="1556639"/>
                </a:lnTo>
                <a:lnTo>
                  <a:pt x="1992376" y="1511681"/>
                </a:lnTo>
                <a:lnTo>
                  <a:pt x="1993264" y="1488313"/>
                </a:lnTo>
                <a:lnTo>
                  <a:pt x="1993264" y="297688"/>
                </a:lnTo>
                <a:lnTo>
                  <a:pt x="1989835" y="251587"/>
                </a:lnTo>
                <a:lnTo>
                  <a:pt x="1979676" y="207772"/>
                </a:lnTo>
                <a:lnTo>
                  <a:pt x="1963292" y="166750"/>
                </a:lnTo>
                <a:lnTo>
                  <a:pt x="1941321" y="128904"/>
                </a:lnTo>
                <a:lnTo>
                  <a:pt x="1914270" y="94996"/>
                </a:lnTo>
                <a:lnTo>
                  <a:pt x="1882775" y="65404"/>
                </a:lnTo>
                <a:lnTo>
                  <a:pt x="1847087" y="40639"/>
                </a:lnTo>
                <a:lnTo>
                  <a:pt x="1807844" y="21209"/>
                </a:lnTo>
                <a:lnTo>
                  <a:pt x="1765680" y="7874"/>
                </a:lnTo>
                <a:lnTo>
                  <a:pt x="1721103" y="888"/>
                </a:lnTo>
                <a:lnTo>
                  <a:pt x="1697989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b="1"/>
          </a:p>
        </p:txBody>
      </p:sp>
      <p:sp>
        <p:nvSpPr>
          <p:cNvPr id="13" name="object 32">
            <a:extLst>
              <a:ext uri="{FF2B5EF4-FFF2-40B4-BE49-F238E27FC236}">
                <a16:creationId xmlns:a16="http://schemas.microsoft.com/office/drawing/2014/main" id="{2F00B18E-837B-1B0B-77A7-14A7EC577DA4}"/>
              </a:ext>
            </a:extLst>
          </p:cNvPr>
          <p:cNvSpPr txBox="1"/>
          <p:nvPr/>
        </p:nvSpPr>
        <p:spPr>
          <a:xfrm>
            <a:off x="10233406" y="3438525"/>
            <a:ext cx="1525270" cy="7613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indent="1905" algn="ctr">
              <a:lnSpc>
                <a:spcPct val="100899"/>
              </a:lnSpc>
              <a:spcBef>
                <a:spcPts val="75"/>
              </a:spcBef>
            </a:pPr>
            <a:r>
              <a:rPr sz="1600" b="1" spc="-10">
                <a:latin typeface="Verdana"/>
                <a:cs typeface="Verdana"/>
              </a:rPr>
              <a:t>Programa </a:t>
            </a:r>
            <a:r>
              <a:rPr sz="1600" b="1" spc="-60">
                <a:latin typeface="Verdana"/>
                <a:cs typeface="Verdana"/>
              </a:rPr>
              <a:t>Mais</a:t>
            </a:r>
            <a:r>
              <a:rPr sz="1600" b="1" spc="-95">
                <a:latin typeface="Verdana"/>
                <a:cs typeface="Verdana"/>
              </a:rPr>
              <a:t> </a:t>
            </a:r>
            <a:r>
              <a:rPr sz="1600" b="1" spc="-45">
                <a:latin typeface="Verdana"/>
                <a:cs typeface="Verdana"/>
              </a:rPr>
              <a:t>Acesso</a:t>
            </a:r>
            <a:r>
              <a:rPr sz="1600" b="1" spc="-95">
                <a:latin typeface="Verdana"/>
                <a:cs typeface="Verdana"/>
              </a:rPr>
              <a:t> </a:t>
            </a:r>
            <a:r>
              <a:rPr sz="1600" b="1" spc="-50">
                <a:latin typeface="Verdana"/>
                <a:cs typeface="Verdana"/>
              </a:rPr>
              <a:t>a </a:t>
            </a:r>
            <a:r>
              <a:rPr sz="1600" b="1" spc="-10">
                <a:latin typeface="Verdana"/>
                <a:cs typeface="Verdana"/>
              </a:rPr>
              <a:t>Especialistas</a:t>
            </a:r>
            <a:endParaRPr sz="1600" b="1">
              <a:latin typeface="Verdana"/>
              <a:cs typeface="Verdana"/>
            </a:endParaRPr>
          </a:p>
        </p:txBody>
      </p:sp>
      <p:sp>
        <p:nvSpPr>
          <p:cNvPr id="14" name="object 33">
            <a:extLst>
              <a:ext uri="{FF2B5EF4-FFF2-40B4-BE49-F238E27FC236}">
                <a16:creationId xmlns:a16="http://schemas.microsoft.com/office/drawing/2014/main" id="{E07EE5C8-088A-EF4C-32AE-AF3307FB0B00}"/>
              </a:ext>
            </a:extLst>
          </p:cNvPr>
          <p:cNvSpPr/>
          <p:nvPr/>
        </p:nvSpPr>
        <p:spPr>
          <a:xfrm>
            <a:off x="9742931" y="2699130"/>
            <a:ext cx="527050" cy="509270"/>
          </a:xfrm>
          <a:custGeom>
            <a:avLst/>
            <a:gdLst/>
            <a:ahLst/>
            <a:cxnLst/>
            <a:rect l="l" t="t" r="r" b="b"/>
            <a:pathLst>
              <a:path w="527050" h="509269">
                <a:moveTo>
                  <a:pt x="263525" y="0"/>
                </a:moveTo>
                <a:lnTo>
                  <a:pt x="193421" y="9017"/>
                </a:lnTo>
                <a:lnTo>
                  <a:pt x="130556" y="34671"/>
                </a:lnTo>
                <a:lnTo>
                  <a:pt x="77216" y="74422"/>
                </a:lnTo>
                <a:lnTo>
                  <a:pt x="35941" y="125984"/>
                </a:lnTo>
                <a:lnTo>
                  <a:pt x="9398" y="186690"/>
                </a:lnTo>
                <a:lnTo>
                  <a:pt x="0" y="254381"/>
                </a:lnTo>
                <a:lnTo>
                  <a:pt x="2413" y="288925"/>
                </a:lnTo>
                <a:lnTo>
                  <a:pt x="20700" y="353441"/>
                </a:lnTo>
                <a:lnTo>
                  <a:pt x="54864" y="409829"/>
                </a:lnTo>
                <a:lnTo>
                  <a:pt x="102489" y="455803"/>
                </a:lnTo>
                <a:lnTo>
                  <a:pt x="160909" y="488823"/>
                </a:lnTo>
                <a:lnTo>
                  <a:pt x="227711" y="506476"/>
                </a:lnTo>
                <a:lnTo>
                  <a:pt x="263525" y="508762"/>
                </a:lnTo>
                <a:lnTo>
                  <a:pt x="299339" y="506476"/>
                </a:lnTo>
                <a:lnTo>
                  <a:pt x="366141" y="488823"/>
                </a:lnTo>
                <a:lnTo>
                  <a:pt x="424561" y="455803"/>
                </a:lnTo>
                <a:lnTo>
                  <a:pt x="472186" y="409829"/>
                </a:lnTo>
                <a:lnTo>
                  <a:pt x="506349" y="353441"/>
                </a:lnTo>
                <a:lnTo>
                  <a:pt x="524637" y="288925"/>
                </a:lnTo>
                <a:lnTo>
                  <a:pt x="527050" y="254381"/>
                </a:lnTo>
                <a:lnTo>
                  <a:pt x="524637" y="219837"/>
                </a:lnTo>
                <a:lnTo>
                  <a:pt x="506349" y="155321"/>
                </a:lnTo>
                <a:lnTo>
                  <a:pt x="472186" y="98933"/>
                </a:lnTo>
                <a:lnTo>
                  <a:pt x="424561" y="52959"/>
                </a:lnTo>
                <a:lnTo>
                  <a:pt x="366141" y="19939"/>
                </a:lnTo>
                <a:lnTo>
                  <a:pt x="299339" y="2286"/>
                </a:lnTo>
                <a:lnTo>
                  <a:pt x="263525" y="0"/>
                </a:lnTo>
                <a:close/>
              </a:path>
            </a:pathLst>
          </a:custGeom>
          <a:solidFill>
            <a:srgbClr val="00CE00"/>
          </a:solidFill>
        </p:spPr>
        <p:txBody>
          <a:bodyPr wrap="square" lIns="0" tIns="0" rIns="0" bIns="0" rtlCol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b="1"/>
          </a:p>
        </p:txBody>
      </p:sp>
      <p:sp>
        <p:nvSpPr>
          <p:cNvPr id="15" name="object 34">
            <a:extLst>
              <a:ext uri="{FF2B5EF4-FFF2-40B4-BE49-F238E27FC236}">
                <a16:creationId xmlns:a16="http://schemas.microsoft.com/office/drawing/2014/main" id="{908145D6-2632-5AC8-C1C9-2CA377FDC469}"/>
              </a:ext>
            </a:extLst>
          </p:cNvPr>
          <p:cNvSpPr txBox="1"/>
          <p:nvPr/>
        </p:nvSpPr>
        <p:spPr>
          <a:xfrm>
            <a:off x="9888093" y="2744215"/>
            <a:ext cx="2387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endParaRPr sz="2400" b="1">
              <a:latin typeface="Verdana"/>
              <a:cs typeface="Verdana"/>
            </a:endParaRPr>
          </a:p>
        </p:txBody>
      </p:sp>
      <p:grpSp>
        <p:nvGrpSpPr>
          <p:cNvPr id="16" name="object 35">
            <a:extLst>
              <a:ext uri="{FF2B5EF4-FFF2-40B4-BE49-F238E27FC236}">
                <a16:creationId xmlns:a16="http://schemas.microsoft.com/office/drawing/2014/main" id="{CEDAB149-3B4C-0728-F08E-354A0D45A51D}"/>
              </a:ext>
            </a:extLst>
          </p:cNvPr>
          <p:cNvGrpSpPr/>
          <p:nvPr/>
        </p:nvGrpSpPr>
        <p:grpSpPr>
          <a:xfrm>
            <a:off x="518147" y="2850007"/>
            <a:ext cx="9643884" cy="1786255"/>
            <a:chOff x="518147" y="2850007"/>
            <a:chExt cx="9643884" cy="1786255"/>
          </a:xfrm>
        </p:grpSpPr>
        <p:pic>
          <p:nvPicPr>
            <p:cNvPr id="20" name="object 36">
              <a:extLst>
                <a:ext uri="{FF2B5EF4-FFF2-40B4-BE49-F238E27FC236}">
                  <a16:creationId xmlns:a16="http://schemas.microsoft.com/office/drawing/2014/main" id="{BF4A111A-C1A2-62CC-0F3C-975BD492E39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8860" y="3506724"/>
              <a:ext cx="1568196" cy="509015"/>
            </a:xfrm>
            <a:prstGeom prst="rect">
              <a:avLst/>
            </a:prstGeom>
          </p:spPr>
        </p:pic>
        <p:pic>
          <p:nvPicPr>
            <p:cNvPr id="21" name="object 37">
              <a:extLst>
                <a:ext uri="{FF2B5EF4-FFF2-40B4-BE49-F238E27FC236}">
                  <a16:creationId xmlns:a16="http://schemas.microsoft.com/office/drawing/2014/main" id="{444106FA-F4F9-FCF0-3973-6A803DCC3FB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4207" y="3578352"/>
              <a:ext cx="1566671" cy="509016"/>
            </a:xfrm>
            <a:prstGeom prst="rect">
              <a:avLst/>
            </a:prstGeom>
          </p:spPr>
        </p:pic>
        <p:pic>
          <p:nvPicPr>
            <p:cNvPr id="22" name="object 38">
              <a:extLst>
                <a:ext uri="{FF2B5EF4-FFF2-40B4-BE49-F238E27FC236}">
                  <a16:creationId xmlns:a16="http://schemas.microsoft.com/office/drawing/2014/main" id="{A81E70EB-CB6A-133E-29AB-82045779AB3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95359" y="3613404"/>
              <a:ext cx="1566672" cy="509016"/>
            </a:xfrm>
            <a:prstGeom prst="rect">
              <a:avLst/>
            </a:prstGeom>
          </p:spPr>
        </p:pic>
        <p:sp>
          <p:nvSpPr>
            <p:cNvPr id="23" name="object 39">
              <a:extLst>
                <a:ext uri="{FF2B5EF4-FFF2-40B4-BE49-F238E27FC236}">
                  <a16:creationId xmlns:a16="http://schemas.microsoft.com/office/drawing/2014/main" id="{E285ADB0-C8DC-A3BF-1268-20A9D64CECA2}"/>
                </a:ext>
              </a:extLst>
            </p:cNvPr>
            <p:cNvSpPr/>
            <p:nvPr/>
          </p:nvSpPr>
          <p:spPr>
            <a:xfrm>
              <a:off x="518147" y="2850007"/>
              <a:ext cx="1995170" cy="1786255"/>
            </a:xfrm>
            <a:custGeom>
              <a:avLst/>
              <a:gdLst/>
              <a:ahLst/>
              <a:cxnLst/>
              <a:rect l="l" t="t" r="r" b="b"/>
              <a:pathLst>
                <a:path w="1995170" h="1786254">
                  <a:moveTo>
                    <a:pt x="1699272" y="0"/>
                  </a:moveTo>
                  <a:lnTo>
                    <a:pt x="295529" y="0"/>
                  </a:lnTo>
                  <a:lnTo>
                    <a:pt x="272440" y="888"/>
                  </a:lnTo>
                  <a:lnTo>
                    <a:pt x="227774" y="7873"/>
                  </a:lnTo>
                  <a:lnTo>
                    <a:pt x="185572" y="21208"/>
                  </a:lnTo>
                  <a:lnTo>
                    <a:pt x="146367" y="40639"/>
                  </a:lnTo>
                  <a:lnTo>
                    <a:pt x="110693" y="65404"/>
                  </a:lnTo>
                  <a:lnTo>
                    <a:pt x="79057" y="94995"/>
                  </a:lnTo>
                  <a:lnTo>
                    <a:pt x="51993" y="128904"/>
                  </a:lnTo>
                  <a:lnTo>
                    <a:pt x="30035" y="166750"/>
                  </a:lnTo>
                  <a:lnTo>
                    <a:pt x="13703" y="207771"/>
                  </a:lnTo>
                  <a:lnTo>
                    <a:pt x="3505" y="251587"/>
                  </a:lnTo>
                  <a:lnTo>
                    <a:pt x="0" y="297688"/>
                  </a:lnTo>
                  <a:lnTo>
                    <a:pt x="0" y="1488312"/>
                  </a:lnTo>
                  <a:lnTo>
                    <a:pt x="3505" y="1534413"/>
                  </a:lnTo>
                  <a:lnTo>
                    <a:pt x="13703" y="1578228"/>
                  </a:lnTo>
                  <a:lnTo>
                    <a:pt x="30035" y="1619249"/>
                  </a:lnTo>
                  <a:lnTo>
                    <a:pt x="51993" y="1657095"/>
                  </a:lnTo>
                  <a:lnTo>
                    <a:pt x="79057" y="1691004"/>
                  </a:lnTo>
                  <a:lnTo>
                    <a:pt x="110693" y="1720595"/>
                  </a:lnTo>
                  <a:lnTo>
                    <a:pt x="146367" y="1745360"/>
                  </a:lnTo>
                  <a:lnTo>
                    <a:pt x="185572" y="1764791"/>
                  </a:lnTo>
                  <a:lnTo>
                    <a:pt x="227774" y="1778126"/>
                  </a:lnTo>
                  <a:lnTo>
                    <a:pt x="272440" y="1785111"/>
                  </a:lnTo>
                  <a:lnTo>
                    <a:pt x="295529" y="1786000"/>
                  </a:lnTo>
                  <a:lnTo>
                    <a:pt x="1699272" y="1786000"/>
                  </a:lnTo>
                  <a:lnTo>
                    <a:pt x="1744992" y="1782444"/>
                  </a:lnTo>
                  <a:lnTo>
                    <a:pt x="1788553" y="1772284"/>
                  </a:lnTo>
                  <a:lnTo>
                    <a:pt x="1829320" y="1755774"/>
                  </a:lnTo>
                  <a:lnTo>
                    <a:pt x="1866785" y="1733676"/>
                  </a:lnTo>
                  <a:lnTo>
                    <a:pt x="1900567" y="1706371"/>
                  </a:lnTo>
                  <a:lnTo>
                    <a:pt x="1929904" y="1674494"/>
                  </a:lnTo>
                  <a:lnTo>
                    <a:pt x="1954542" y="1638553"/>
                  </a:lnTo>
                  <a:lnTo>
                    <a:pt x="1973719" y="1599056"/>
                  </a:lnTo>
                  <a:lnTo>
                    <a:pt x="1987054" y="1556638"/>
                  </a:lnTo>
                  <a:lnTo>
                    <a:pt x="1993912" y="1511680"/>
                  </a:lnTo>
                  <a:lnTo>
                    <a:pt x="1994801" y="1488312"/>
                  </a:lnTo>
                  <a:lnTo>
                    <a:pt x="1994801" y="297688"/>
                  </a:lnTo>
                  <a:lnTo>
                    <a:pt x="1991372" y="251587"/>
                  </a:lnTo>
                  <a:lnTo>
                    <a:pt x="1981212" y="207771"/>
                  </a:lnTo>
                  <a:lnTo>
                    <a:pt x="1964829" y="166750"/>
                  </a:lnTo>
                  <a:lnTo>
                    <a:pt x="1942858" y="128904"/>
                  </a:lnTo>
                  <a:lnTo>
                    <a:pt x="1915807" y="94995"/>
                  </a:lnTo>
                  <a:lnTo>
                    <a:pt x="1884184" y="65404"/>
                  </a:lnTo>
                  <a:lnTo>
                    <a:pt x="1848497" y="40639"/>
                  </a:lnTo>
                  <a:lnTo>
                    <a:pt x="1809254" y="21208"/>
                  </a:lnTo>
                  <a:lnTo>
                    <a:pt x="1767090" y="7873"/>
                  </a:lnTo>
                  <a:lnTo>
                    <a:pt x="1722386" y="888"/>
                  </a:lnTo>
                  <a:lnTo>
                    <a:pt x="1699272" y="0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b="1">
                <a:solidFill>
                  <a:schemeClr val="bg1"/>
                </a:solidFill>
              </a:endParaRPr>
            </a:p>
          </p:txBody>
        </p:sp>
      </p:grpSp>
      <p:sp>
        <p:nvSpPr>
          <p:cNvPr id="17" name="object 40">
            <a:extLst>
              <a:ext uri="{FF2B5EF4-FFF2-40B4-BE49-F238E27FC236}">
                <a16:creationId xmlns:a16="http://schemas.microsoft.com/office/drawing/2014/main" id="{02A8E73E-D40F-3298-4AF5-F9FA0C62476D}"/>
              </a:ext>
            </a:extLst>
          </p:cNvPr>
          <p:cNvSpPr txBox="1"/>
          <p:nvPr/>
        </p:nvSpPr>
        <p:spPr>
          <a:xfrm>
            <a:off x="832510" y="3354704"/>
            <a:ext cx="1275080" cy="7613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indent="48260" algn="just">
              <a:lnSpc>
                <a:spcPct val="101000"/>
              </a:lnSpc>
              <a:spcBef>
                <a:spcPts val="75"/>
              </a:spcBef>
            </a:pPr>
            <a:r>
              <a:rPr sz="1600" b="1" spc="-10">
                <a:solidFill>
                  <a:srgbClr val="3B3B3B"/>
                </a:solidFill>
                <a:latin typeface="Verdana"/>
                <a:cs typeface="Verdana"/>
              </a:rPr>
              <a:t>Ampliação </a:t>
            </a:r>
            <a:r>
              <a:rPr sz="1600" b="1" spc="-20">
                <a:solidFill>
                  <a:srgbClr val="3B3B3B"/>
                </a:solidFill>
                <a:latin typeface="Verdana"/>
                <a:cs typeface="Verdana"/>
              </a:rPr>
              <a:t>de</a:t>
            </a:r>
            <a:r>
              <a:rPr sz="1600" b="1" spc="-114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1600" b="1" spc="-75">
                <a:solidFill>
                  <a:srgbClr val="3B3B3B"/>
                </a:solidFill>
                <a:latin typeface="Verdana"/>
                <a:cs typeface="Verdana"/>
              </a:rPr>
              <a:t>recursos </a:t>
            </a:r>
            <a:r>
              <a:rPr sz="1600" b="1" spc="-105">
                <a:solidFill>
                  <a:srgbClr val="3B3B3B"/>
                </a:solidFill>
                <a:latin typeface="Verdana"/>
                <a:cs typeface="Verdana"/>
              </a:rPr>
              <a:t>para</a:t>
            </a:r>
            <a:r>
              <a:rPr sz="1600" b="1" spc="-12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1600" b="1" spc="-50">
                <a:solidFill>
                  <a:srgbClr val="3B3B3B"/>
                </a:solidFill>
                <a:latin typeface="Verdana"/>
                <a:cs typeface="Verdana"/>
              </a:rPr>
              <a:t>o</a:t>
            </a:r>
            <a:r>
              <a:rPr sz="1600" b="1" spc="-135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1600" b="1" spc="-25">
                <a:solidFill>
                  <a:srgbClr val="3B3B3B"/>
                </a:solidFill>
                <a:latin typeface="Verdana"/>
                <a:cs typeface="Verdana"/>
              </a:rPr>
              <a:t>SUS</a:t>
            </a:r>
            <a:endParaRPr sz="1600" b="1">
              <a:latin typeface="Verdana"/>
              <a:cs typeface="Verdana"/>
            </a:endParaRPr>
          </a:p>
        </p:txBody>
      </p:sp>
      <p:sp>
        <p:nvSpPr>
          <p:cNvPr id="18" name="object 41">
            <a:extLst>
              <a:ext uri="{FF2B5EF4-FFF2-40B4-BE49-F238E27FC236}">
                <a16:creationId xmlns:a16="http://schemas.microsoft.com/office/drawing/2014/main" id="{87A3F784-88D5-CD4D-30D3-F9F5D8EF1014}"/>
              </a:ext>
            </a:extLst>
          </p:cNvPr>
          <p:cNvSpPr/>
          <p:nvPr/>
        </p:nvSpPr>
        <p:spPr>
          <a:xfrm>
            <a:off x="338315" y="2561970"/>
            <a:ext cx="502920" cy="510540"/>
          </a:xfrm>
          <a:custGeom>
            <a:avLst/>
            <a:gdLst/>
            <a:ahLst/>
            <a:cxnLst/>
            <a:rect l="l" t="t" r="r" b="b"/>
            <a:pathLst>
              <a:path w="502919" h="510539">
                <a:moveTo>
                  <a:pt x="251345" y="0"/>
                </a:moveTo>
                <a:lnTo>
                  <a:pt x="184530" y="9016"/>
                </a:lnTo>
                <a:lnTo>
                  <a:pt x="124485" y="34798"/>
                </a:lnTo>
                <a:lnTo>
                  <a:pt x="73621" y="74675"/>
                </a:lnTo>
                <a:lnTo>
                  <a:pt x="34315" y="126364"/>
                </a:lnTo>
                <a:lnTo>
                  <a:pt x="8978" y="187198"/>
                </a:lnTo>
                <a:lnTo>
                  <a:pt x="0" y="255142"/>
                </a:lnTo>
                <a:lnTo>
                  <a:pt x="2298" y="289813"/>
                </a:lnTo>
                <a:lnTo>
                  <a:pt x="19748" y="354456"/>
                </a:lnTo>
                <a:lnTo>
                  <a:pt x="52374" y="411099"/>
                </a:lnTo>
                <a:lnTo>
                  <a:pt x="97751" y="457073"/>
                </a:lnTo>
                <a:lnTo>
                  <a:pt x="153504" y="490219"/>
                </a:lnTo>
                <a:lnTo>
                  <a:pt x="217246" y="508000"/>
                </a:lnTo>
                <a:lnTo>
                  <a:pt x="251345" y="510286"/>
                </a:lnTo>
                <a:lnTo>
                  <a:pt x="285470" y="508000"/>
                </a:lnTo>
                <a:lnTo>
                  <a:pt x="349186" y="490219"/>
                </a:lnTo>
                <a:lnTo>
                  <a:pt x="404952" y="457073"/>
                </a:lnTo>
                <a:lnTo>
                  <a:pt x="450341" y="411099"/>
                </a:lnTo>
                <a:lnTo>
                  <a:pt x="482968" y="354456"/>
                </a:lnTo>
                <a:lnTo>
                  <a:pt x="500405" y="289813"/>
                </a:lnTo>
                <a:lnTo>
                  <a:pt x="502716" y="255142"/>
                </a:lnTo>
                <a:lnTo>
                  <a:pt x="500405" y="220471"/>
                </a:lnTo>
                <a:lnTo>
                  <a:pt x="482968" y="155828"/>
                </a:lnTo>
                <a:lnTo>
                  <a:pt x="450341" y="99187"/>
                </a:lnTo>
                <a:lnTo>
                  <a:pt x="404952" y="53086"/>
                </a:lnTo>
                <a:lnTo>
                  <a:pt x="349186" y="20065"/>
                </a:lnTo>
                <a:lnTo>
                  <a:pt x="285470" y="2286"/>
                </a:lnTo>
                <a:lnTo>
                  <a:pt x="251345" y="0"/>
                </a:lnTo>
                <a:close/>
              </a:path>
            </a:pathLst>
          </a:custGeom>
          <a:solidFill>
            <a:srgbClr val="00CE00"/>
          </a:solidFill>
        </p:spPr>
        <p:txBody>
          <a:bodyPr wrap="square" lIns="0" tIns="0" rIns="0" bIns="0" rtlCol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b="1"/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1BA935A0-A2E3-C1B9-C500-568DAAF03C90}"/>
              </a:ext>
            </a:extLst>
          </p:cNvPr>
          <p:cNvSpPr txBox="1"/>
          <p:nvPr/>
        </p:nvSpPr>
        <p:spPr>
          <a:xfrm>
            <a:off x="502716" y="2598165"/>
            <a:ext cx="1492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805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2400" b="1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75241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07427-2868-5F15-8D96-2F8DA191F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Arredondado 37">
            <a:extLst>
              <a:ext uri="{FF2B5EF4-FFF2-40B4-BE49-F238E27FC236}">
                <a16:creationId xmlns:a16="http://schemas.microsoft.com/office/drawing/2014/main" id="{9C4A0535-77F8-FC15-50D0-1B2D513480A1}"/>
              </a:ext>
            </a:extLst>
          </p:cNvPr>
          <p:cNvSpPr/>
          <p:nvPr/>
        </p:nvSpPr>
        <p:spPr>
          <a:xfrm>
            <a:off x="6912685" y="1268048"/>
            <a:ext cx="4697424" cy="1394517"/>
          </a:xfrm>
          <a:prstGeom prst="roundRect">
            <a:avLst>
              <a:gd name="adj" fmla="val 18651"/>
            </a:avLst>
          </a:prstGeom>
          <a:solidFill>
            <a:srgbClr val="183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510B6A45-862E-68BD-F3FE-492BF3CCFB9C}"/>
              </a:ext>
            </a:extLst>
          </p:cNvPr>
          <p:cNvGraphicFramePr>
            <a:graphicFrameLocks/>
          </p:cNvGraphicFramePr>
          <p:nvPr/>
        </p:nvGraphicFramePr>
        <p:xfrm>
          <a:off x="455012" y="1538961"/>
          <a:ext cx="5794031" cy="3853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16">
            <a:extLst>
              <a:ext uri="{FF2B5EF4-FFF2-40B4-BE49-F238E27FC236}">
                <a16:creationId xmlns:a16="http://schemas.microsoft.com/office/drawing/2014/main" id="{2170A77D-C265-5374-73E4-24608E58341D}"/>
              </a:ext>
            </a:extLst>
          </p:cNvPr>
          <p:cNvSpPr txBox="1"/>
          <p:nvPr/>
        </p:nvSpPr>
        <p:spPr>
          <a:xfrm>
            <a:off x="7017416" y="1350658"/>
            <a:ext cx="44447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>
                <a:solidFill>
                  <a:schemeClr val="bg1"/>
                </a:solidFill>
                <a:latin typeface="Montserrat ExtraBold" pitchFamily="2" charset="0"/>
                <a:cs typeface="Arial" panose="020B0604020202020204" pitchFamily="34" charset="0"/>
              </a:rPr>
              <a:t>34% DE AUMENTO NO ORÇAMENTO DA ATENÇÃO ESPECIALIZADA DO MINISTÉRIO DA SAÚDE ENTRE 2022 E 2024</a:t>
            </a:r>
          </a:p>
        </p:txBody>
      </p:sp>
      <p:sp>
        <p:nvSpPr>
          <p:cNvPr id="5" name="CaixaDeTexto 17">
            <a:extLst>
              <a:ext uri="{FF2B5EF4-FFF2-40B4-BE49-F238E27FC236}">
                <a16:creationId xmlns:a16="http://schemas.microsoft.com/office/drawing/2014/main" id="{56A2D0B0-6370-5471-F156-E2DCD92F7E6A}"/>
              </a:ext>
            </a:extLst>
          </p:cNvPr>
          <p:cNvSpPr txBox="1"/>
          <p:nvPr/>
        </p:nvSpPr>
        <p:spPr>
          <a:xfrm>
            <a:off x="7278995" y="3493716"/>
            <a:ext cx="4331114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pt-BR" sz="1400">
                <a:latin typeface="+mj-lt"/>
                <a:cs typeface="Arial" panose="020B0604020202020204" pitchFamily="34" charset="0"/>
              </a:rPr>
              <a:t>Realizar o maior número de consultas, exames e cirurgias na história do SUS em 2024</a:t>
            </a:r>
          </a:p>
          <a:p>
            <a:pPr>
              <a:spcAft>
                <a:spcPts val="1200"/>
              </a:spcAft>
            </a:pPr>
            <a:r>
              <a:rPr lang="pt-BR" sz="1400">
                <a:latin typeface="+mj-lt"/>
                <a:cs typeface="Arial" panose="020B0604020202020204" pitchFamily="34" charset="0"/>
              </a:rPr>
              <a:t>O maior crescimento no número de serviços especializados no SUS nos últimos 10 anos;</a:t>
            </a:r>
          </a:p>
          <a:p>
            <a:pPr>
              <a:spcAft>
                <a:spcPts val="1200"/>
              </a:spcAft>
            </a:pPr>
            <a:r>
              <a:rPr lang="pt-BR" sz="1400">
                <a:latin typeface="+mj-lt"/>
                <a:cs typeface="Arial" panose="020B0604020202020204" pitchFamily="34" charset="0"/>
              </a:rPr>
              <a:t>Reajustar valores da tabela SUS para hospitais e serviços filantrópicos;</a:t>
            </a:r>
          </a:p>
          <a:p>
            <a:pPr>
              <a:spcAft>
                <a:spcPts val="1200"/>
              </a:spcAft>
            </a:pPr>
            <a:r>
              <a:rPr lang="pt-BR" sz="1400">
                <a:latin typeface="+mj-lt"/>
                <a:cs typeface="Arial" panose="020B0604020202020204" pitchFamily="34" charset="0"/>
              </a:rPr>
              <a:t>Ampliar o número de médicos especialistas que atendem no SUS entre 2022 e 2024;</a:t>
            </a:r>
          </a:p>
        </p:txBody>
      </p:sp>
      <p:sp>
        <p:nvSpPr>
          <p:cNvPr id="6" name="Google Shape;1567;p13">
            <a:extLst>
              <a:ext uri="{FF2B5EF4-FFF2-40B4-BE49-F238E27FC236}">
                <a16:creationId xmlns:a16="http://schemas.microsoft.com/office/drawing/2014/main" id="{71382E9B-469E-A6CD-05EE-0FDA314AD4E8}"/>
              </a:ext>
            </a:extLst>
          </p:cNvPr>
          <p:cNvSpPr/>
          <p:nvPr/>
        </p:nvSpPr>
        <p:spPr>
          <a:xfrm>
            <a:off x="748145" y="445283"/>
            <a:ext cx="6622473" cy="886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83EFF"/>
                </a:solidFill>
                <a:latin typeface="Montserrat ExtraBold" pitchFamily="2" charset="0"/>
                <a:ea typeface="Arial"/>
                <a:cs typeface="Arial"/>
                <a:sym typeface="Arial"/>
              </a:rPr>
              <a:t>AUMENTO DO FINANCIAMENTO FEDERAL PARA O SUS</a:t>
            </a:r>
          </a:p>
        </p:txBody>
      </p:sp>
      <p:sp>
        <p:nvSpPr>
          <p:cNvPr id="7" name="Retângulo Arredondado 2">
            <a:extLst>
              <a:ext uri="{FF2B5EF4-FFF2-40B4-BE49-F238E27FC236}">
                <a16:creationId xmlns:a16="http://schemas.microsoft.com/office/drawing/2014/main" id="{BBF184B7-5AF6-7797-FE86-C7DC86747081}"/>
              </a:ext>
            </a:extLst>
          </p:cNvPr>
          <p:cNvSpPr/>
          <p:nvPr/>
        </p:nvSpPr>
        <p:spPr>
          <a:xfrm>
            <a:off x="748145" y="5524951"/>
            <a:ext cx="5403273" cy="523220"/>
          </a:xfrm>
          <a:prstGeom prst="roundRect">
            <a:avLst>
              <a:gd name="adj" fmla="val 21963"/>
            </a:avLst>
          </a:prstGeom>
          <a:solidFill>
            <a:srgbClr val="03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8" name="CaixaDeTexto 19">
            <a:extLst>
              <a:ext uri="{FF2B5EF4-FFF2-40B4-BE49-F238E27FC236}">
                <a16:creationId xmlns:a16="http://schemas.microsoft.com/office/drawing/2014/main" id="{59B7D95E-C087-A61C-F469-0553E63F90C7}"/>
              </a:ext>
            </a:extLst>
          </p:cNvPr>
          <p:cNvSpPr txBox="1"/>
          <p:nvPr/>
        </p:nvSpPr>
        <p:spPr>
          <a:xfrm>
            <a:off x="748145" y="5552659"/>
            <a:ext cx="5403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b="1" i="0" u="none" strike="noStrike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Fundo de Ações Estratégicas e Compensação </a:t>
            </a:r>
            <a:r>
              <a:rPr lang="pt-BR" sz="12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por produção</a:t>
            </a:r>
            <a:r>
              <a:rPr lang="pt-BR" sz="12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: Quimioterapia, transplantes, hemodiálise, alta complexidade, etc.</a:t>
            </a:r>
          </a:p>
        </p:txBody>
      </p:sp>
      <p:sp>
        <p:nvSpPr>
          <p:cNvPr id="9" name="Retângulo Arredondado 13">
            <a:extLst>
              <a:ext uri="{FF2B5EF4-FFF2-40B4-BE49-F238E27FC236}">
                <a16:creationId xmlns:a16="http://schemas.microsoft.com/office/drawing/2014/main" id="{F1548288-6D4F-B1B8-6415-41AF45C00A0A}"/>
              </a:ext>
            </a:extLst>
          </p:cNvPr>
          <p:cNvSpPr/>
          <p:nvPr/>
        </p:nvSpPr>
        <p:spPr>
          <a:xfrm>
            <a:off x="748145" y="6097607"/>
            <a:ext cx="5403273" cy="523220"/>
          </a:xfrm>
          <a:prstGeom prst="roundRect">
            <a:avLst>
              <a:gd name="adj" fmla="val 21963"/>
            </a:avLst>
          </a:prstGeom>
          <a:solidFill>
            <a:srgbClr val="183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0" name="CaixaDeTexto 18">
            <a:extLst>
              <a:ext uri="{FF2B5EF4-FFF2-40B4-BE49-F238E27FC236}">
                <a16:creationId xmlns:a16="http://schemas.microsoft.com/office/drawing/2014/main" id="{8E850215-FB77-5A15-3963-91D94AFAC871}"/>
              </a:ext>
            </a:extLst>
          </p:cNvPr>
          <p:cNvSpPr txBox="1"/>
          <p:nvPr/>
        </p:nvSpPr>
        <p:spPr>
          <a:xfrm>
            <a:off x="748146" y="6118768"/>
            <a:ext cx="540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b="1" i="0" u="none" strike="noStrike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Financiamento de média e alta complexidade programado:</a:t>
            </a:r>
          </a:p>
          <a:p>
            <a:pPr algn="ctr"/>
            <a:r>
              <a:rPr lang="pt-BR" sz="1200" b="0" i="0" u="none" strike="noStrike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Consultas, cirurgias eletivas, exames especializados, etc.</a:t>
            </a:r>
            <a:endParaRPr lang="pt-BR" sz="12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5E76A94-758B-9B09-D893-CB9BF0817DF6}"/>
              </a:ext>
            </a:extLst>
          </p:cNvPr>
          <p:cNvSpPr/>
          <p:nvPr/>
        </p:nvSpPr>
        <p:spPr>
          <a:xfrm>
            <a:off x="6912685" y="2982877"/>
            <a:ext cx="4201791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400" b="1">
                <a:latin typeface="Montserrat ExtraBold" pitchFamily="2" charset="0"/>
                <a:cs typeface="Arial" panose="020B0604020202020204" pitchFamily="34" charset="0"/>
              </a:rPr>
              <a:t>O FINANCIAMENTO FEDERAL VIABILIZOU:</a:t>
            </a:r>
          </a:p>
        </p:txBody>
      </p:sp>
      <p:grpSp>
        <p:nvGrpSpPr>
          <p:cNvPr id="12" name="object 25">
            <a:extLst>
              <a:ext uri="{FF2B5EF4-FFF2-40B4-BE49-F238E27FC236}">
                <a16:creationId xmlns:a16="http://schemas.microsoft.com/office/drawing/2014/main" id="{2FC06679-0647-63CA-91E9-F83265117C38}"/>
              </a:ext>
            </a:extLst>
          </p:cNvPr>
          <p:cNvGrpSpPr/>
          <p:nvPr/>
        </p:nvGrpSpPr>
        <p:grpSpPr>
          <a:xfrm>
            <a:off x="6974452" y="3551746"/>
            <a:ext cx="233870" cy="233870"/>
            <a:chOff x="6980013" y="3557306"/>
            <a:chExt cx="678815" cy="678815"/>
          </a:xfrm>
        </p:grpSpPr>
        <p:sp>
          <p:nvSpPr>
            <p:cNvPr id="25" name="object 26">
              <a:extLst>
                <a:ext uri="{FF2B5EF4-FFF2-40B4-BE49-F238E27FC236}">
                  <a16:creationId xmlns:a16="http://schemas.microsoft.com/office/drawing/2014/main" id="{CDCEDA7E-E8E4-E0AD-F458-E4070D275FC2}"/>
                </a:ext>
              </a:extLst>
            </p:cNvPr>
            <p:cNvSpPr/>
            <p:nvPr/>
          </p:nvSpPr>
          <p:spPr>
            <a:xfrm>
              <a:off x="6980013" y="3557306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0"/>
                  </a:move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close/>
                </a:path>
              </a:pathLst>
            </a:custGeom>
            <a:solidFill>
              <a:srgbClr val="013FFE"/>
            </a:solidFill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6" name="object 27">
              <a:extLst>
                <a:ext uri="{FF2B5EF4-FFF2-40B4-BE49-F238E27FC236}">
                  <a16:creationId xmlns:a16="http://schemas.microsoft.com/office/drawing/2014/main" id="{265C84EB-0830-6178-3F5B-F8D01F964C9D}"/>
                </a:ext>
              </a:extLst>
            </p:cNvPr>
            <p:cNvSpPr/>
            <p:nvPr/>
          </p:nvSpPr>
          <p:spPr>
            <a:xfrm>
              <a:off x="6980013" y="3557306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678513"/>
                  </a:move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close/>
                </a:path>
              </a:pathLst>
            </a:custGeom>
            <a:ln w="16962">
              <a:solidFill>
                <a:srgbClr val="FFF5FB"/>
              </a:solidFill>
            </a:ln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7" name="object 28">
              <a:extLst>
                <a:ext uri="{FF2B5EF4-FFF2-40B4-BE49-F238E27FC236}">
                  <a16:creationId xmlns:a16="http://schemas.microsoft.com/office/drawing/2014/main" id="{CE3F7C59-DD85-4333-528A-E867AC7C7597}"/>
                </a:ext>
              </a:extLst>
            </p:cNvPr>
            <p:cNvSpPr/>
            <p:nvPr/>
          </p:nvSpPr>
          <p:spPr>
            <a:xfrm>
              <a:off x="7185137" y="3696021"/>
              <a:ext cx="292100" cy="389255"/>
            </a:xfrm>
            <a:custGeom>
              <a:avLst/>
              <a:gdLst/>
              <a:ahLst/>
              <a:cxnLst/>
              <a:rect l="l" t="t" r="r" b="b"/>
              <a:pathLst>
                <a:path w="292100" h="389254">
                  <a:moveTo>
                    <a:pt x="97253" y="0"/>
                  </a:moveTo>
                  <a:lnTo>
                    <a:pt x="0" y="97253"/>
                  </a:lnTo>
                  <a:lnTo>
                    <a:pt x="97253" y="194507"/>
                  </a:lnTo>
                  <a:lnTo>
                    <a:pt x="0" y="291760"/>
                  </a:lnTo>
                  <a:lnTo>
                    <a:pt x="97253" y="389014"/>
                  </a:lnTo>
                  <a:lnTo>
                    <a:pt x="291760" y="194507"/>
                  </a:lnTo>
                  <a:lnTo>
                    <a:pt x="972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3" name="object 25">
            <a:extLst>
              <a:ext uri="{FF2B5EF4-FFF2-40B4-BE49-F238E27FC236}">
                <a16:creationId xmlns:a16="http://schemas.microsoft.com/office/drawing/2014/main" id="{2FC06679-0647-63CA-91E9-F83265117C38}"/>
              </a:ext>
            </a:extLst>
          </p:cNvPr>
          <p:cNvGrpSpPr/>
          <p:nvPr/>
        </p:nvGrpSpPr>
        <p:grpSpPr>
          <a:xfrm>
            <a:off x="6974452" y="4078219"/>
            <a:ext cx="233870" cy="233870"/>
            <a:chOff x="6980013" y="4083779"/>
            <a:chExt cx="678815" cy="678815"/>
          </a:xfrm>
        </p:grpSpPr>
        <p:sp>
          <p:nvSpPr>
            <p:cNvPr id="22" name="object 26">
              <a:extLst>
                <a:ext uri="{FF2B5EF4-FFF2-40B4-BE49-F238E27FC236}">
                  <a16:creationId xmlns:a16="http://schemas.microsoft.com/office/drawing/2014/main" id="{CDCEDA7E-E8E4-E0AD-F458-E4070D275FC2}"/>
                </a:ext>
              </a:extLst>
            </p:cNvPr>
            <p:cNvSpPr/>
            <p:nvPr/>
          </p:nvSpPr>
          <p:spPr>
            <a:xfrm>
              <a:off x="6980013" y="4083779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0"/>
                  </a:move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close/>
                </a:path>
              </a:pathLst>
            </a:custGeom>
            <a:solidFill>
              <a:srgbClr val="013FFE"/>
            </a:solidFill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3" name="object 27">
              <a:extLst>
                <a:ext uri="{FF2B5EF4-FFF2-40B4-BE49-F238E27FC236}">
                  <a16:creationId xmlns:a16="http://schemas.microsoft.com/office/drawing/2014/main" id="{265C84EB-0830-6178-3F5B-F8D01F964C9D}"/>
                </a:ext>
              </a:extLst>
            </p:cNvPr>
            <p:cNvSpPr/>
            <p:nvPr/>
          </p:nvSpPr>
          <p:spPr>
            <a:xfrm>
              <a:off x="6980013" y="4083779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678513"/>
                  </a:move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close/>
                </a:path>
              </a:pathLst>
            </a:custGeom>
            <a:ln w="16962">
              <a:solidFill>
                <a:srgbClr val="FFF5FB"/>
              </a:solidFill>
            </a:ln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4" name="object 28">
              <a:extLst>
                <a:ext uri="{FF2B5EF4-FFF2-40B4-BE49-F238E27FC236}">
                  <a16:creationId xmlns:a16="http://schemas.microsoft.com/office/drawing/2014/main" id="{CE3F7C59-DD85-4333-528A-E867AC7C7597}"/>
                </a:ext>
              </a:extLst>
            </p:cNvPr>
            <p:cNvSpPr/>
            <p:nvPr/>
          </p:nvSpPr>
          <p:spPr>
            <a:xfrm>
              <a:off x="7185137" y="4222494"/>
              <a:ext cx="292100" cy="389255"/>
            </a:xfrm>
            <a:custGeom>
              <a:avLst/>
              <a:gdLst/>
              <a:ahLst/>
              <a:cxnLst/>
              <a:rect l="l" t="t" r="r" b="b"/>
              <a:pathLst>
                <a:path w="292100" h="389254">
                  <a:moveTo>
                    <a:pt x="97253" y="0"/>
                  </a:moveTo>
                  <a:lnTo>
                    <a:pt x="0" y="97253"/>
                  </a:lnTo>
                  <a:lnTo>
                    <a:pt x="97253" y="194507"/>
                  </a:lnTo>
                  <a:lnTo>
                    <a:pt x="0" y="291760"/>
                  </a:lnTo>
                  <a:lnTo>
                    <a:pt x="97253" y="389014"/>
                  </a:lnTo>
                  <a:lnTo>
                    <a:pt x="291760" y="194507"/>
                  </a:lnTo>
                  <a:lnTo>
                    <a:pt x="972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4" name="object 25">
            <a:extLst>
              <a:ext uri="{FF2B5EF4-FFF2-40B4-BE49-F238E27FC236}">
                <a16:creationId xmlns:a16="http://schemas.microsoft.com/office/drawing/2014/main" id="{2FC06679-0647-63CA-91E9-F83265117C38}"/>
              </a:ext>
            </a:extLst>
          </p:cNvPr>
          <p:cNvGrpSpPr/>
          <p:nvPr/>
        </p:nvGrpSpPr>
        <p:grpSpPr>
          <a:xfrm>
            <a:off x="6974452" y="4660110"/>
            <a:ext cx="233870" cy="233870"/>
            <a:chOff x="6980013" y="4665670"/>
            <a:chExt cx="678815" cy="678815"/>
          </a:xfrm>
        </p:grpSpPr>
        <p:sp>
          <p:nvSpPr>
            <p:cNvPr id="19" name="object 26">
              <a:extLst>
                <a:ext uri="{FF2B5EF4-FFF2-40B4-BE49-F238E27FC236}">
                  <a16:creationId xmlns:a16="http://schemas.microsoft.com/office/drawing/2014/main" id="{CDCEDA7E-E8E4-E0AD-F458-E4070D275FC2}"/>
                </a:ext>
              </a:extLst>
            </p:cNvPr>
            <p:cNvSpPr/>
            <p:nvPr/>
          </p:nvSpPr>
          <p:spPr>
            <a:xfrm>
              <a:off x="6980013" y="4665670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0"/>
                  </a:move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close/>
                </a:path>
              </a:pathLst>
            </a:custGeom>
            <a:solidFill>
              <a:srgbClr val="013FFE"/>
            </a:solidFill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0" name="object 27">
              <a:extLst>
                <a:ext uri="{FF2B5EF4-FFF2-40B4-BE49-F238E27FC236}">
                  <a16:creationId xmlns:a16="http://schemas.microsoft.com/office/drawing/2014/main" id="{265C84EB-0830-6178-3F5B-F8D01F964C9D}"/>
                </a:ext>
              </a:extLst>
            </p:cNvPr>
            <p:cNvSpPr/>
            <p:nvPr/>
          </p:nvSpPr>
          <p:spPr>
            <a:xfrm>
              <a:off x="6980013" y="4665670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678513"/>
                  </a:move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close/>
                </a:path>
              </a:pathLst>
            </a:custGeom>
            <a:ln w="16962">
              <a:solidFill>
                <a:srgbClr val="FFF5FB"/>
              </a:solidFill>
            </a:ln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1" name="object 28">
              <a:extLst>
                <a:ext uri="{FF2B5EF4-FFF2-40B4-BE49-F238E27FC236}">
                  <a16:creationId xmlns:a16="http://schemas.microsoft.com/office/drawing/2014/main" id="{CE3F7C59-DD85-4333-528A-E867AC7C7597}"/>
                </a:ext>
              </a:extLst>
            </p:cNvPr>
            <p:cNvSpPr/>
            <p:nvPr/>
          </p:nvSpPr>
          <p:spPr>
            <a:xfrm>
              <a:off x="7185137" y="4804385"/>
              <a:ext cx="292100" cy="389255"/>
            </a:xfrm>
            <a:custGeom>
              <a:avLst/>
              <a:gdLst/>
              <a:ahLst/>
              <a:cxnLst/>
              <a:rect l="l" t="t" r="r" b="b"/>
              <a:pathLst>
                <a:path w="292100" h="389254">
                  <a:moveTo>
                    <a:pt x="97253" y="0"/>
                  </a:moveTo>
                  <a:lnTo>
                    <a:pt x="0" y="97253"/>
                  </a:lnTo>
                  <a:lnTo>
                    <a:pt x="97253" y="194507"/>
                  </a:lnTo>
                  <a:lnTo>
                    <a:pt x="0" y="291760"/>
                  </a:lnTo>
                  <a:lnTo>
                    <a:pt x="97253" y="389014"/>
                  </a:lnTo>
                  <a:lnTo>
                    <a:pt x="291760" y="194507"/>
                  </a:lnTo>
                  <a:lnTo>
                    <a:pt x="972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5" name="object 25">
            <a:extLst>
              <a:ext uri="{FF2B5EF4-FFF2-40B4-BE49-F238E27FC236}">
                <a16:creationId xmlns:a16="http://schemas.microsoft.com/office/drawing/2014/main" id="{2FC06679-0647-63CA-91E9-F83265117C38}"/>
              </a:ext>
            </a:extLst>
          </p:cNvPr>
          <p:cNvGrpSpPr/>
          <p:nvPr/>
        </p:nvGrpSpPr>
        <p:grpSpPr>
          <a:xfrm>
            <a:off x="6974452" y="5278947"/>
            <a:ext cx="233870" cy="233870"/>
            <a:chOff x="6980013" y="5284507"/>
            <a:chExt cx="678815" cy="678815"/>
          </a:xfrm>
        </p:grpSpPr>
        <p:sp>
          <p:nvSpPr>
            <p:cNvPr id="16" name="object 26">
              <a:extLst>
                <a:ext uri="{FF2B5EF4-FFF2-40B4-BE49-F238E27FC236}">
                  <a16:creationId xmlns:a16="http://schemas.microsoft.com/office/drawing/2014/main" id="{CDCEDA7E-E8E4-E0AD-F458-E4070D275FC2}"/>
                </a:ext>
              </a:extLst>
            </p:cNvPr>
            <p:cNvSpPr/>
            <p:nvPr/>
          </p:nvSpPr>
          <p:spPr>
            <a:xfrm>
              <a:off x="6980013" y="5284507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0"/>
                  </a:move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close/>
                </a:path>
              </a:pathLst>
            </a:custGeom>
            <a:solidFill>
              <a:srgbClr val="013FFE"/>
            </a:solidFill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7" name="object 27">
              <a:extLst>
                <a:ext uri="{FF2B5EF4-FFF2-40B4-BE49-F238E27FC236}">
                  <a16:creationId xmlns:a16="http://schemas.microsoft.com/office/drawing/2014/main" id="{265C84EB-0830-6178-3F5B-F8D01F964C9D}"/>
                </a:ext>
              </a:extLst>
            </p:cNvPr>
            <p:cNvSpPr/>
            <p:nvPr/>
          </p:nvSpPr>
          <p:spPr>
            <a:xfrm>
              <a:off x="6980013" y="5284507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678513"/>
                  </a:move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close/>
                </a:path>
              </a:pathLst>
            </a:custGeom>
            <a:ln w="16962">
              <a:solidFill>
                <a:srgbClr val="FFF5FB"/>
              </a:solidFill>
            </a:ln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8" name="object 28">
              <a:extLst>
                <a:ext uri="{FF2B5EF4-FFF2-40B4-BE49-F238E27FC236}">
                  <a16:creationId xmlns:a16="http://schemas.microsoft.com/office/drawing/2014/main" id="{CE3F7C59-DD85-4333-528A-E867AC7C7597}"/>
                </a:ext>
              </a:extLst>
            </p:cNvPr>
            <p:cNvSpPr/>
            <p:nvPr/>
          </p:nvSpPr>
          <p:spPr>
            <a:xfrm>
              <a:off x="7185137" y="5423222"/>
              <a:ext cx="292100" cy="389255"/>
            </a:xfrm>
            <a:custGeom>
              <a:avLst/>
              <a:gdLst/>
              <a:ahLst/>
              <a:cxnLst/>
              <a:rect l="l" t="t" r="r" b="b"/>
              <a:pathLst>
                <a:path w="292100" h="389254">
                  <a:moveTo>
                    <a:pt x="97253" y="0"/>
                  </a:moveTo>
                  <a:lnTo>
                    <a:pt x="0" y="97253"/>
                  </a:lnTo>
                  <a:lnTo>
                    <a:pt x="97253" y="194507"/>
                  </a:lnTo>
                  <a:lnTo>
                    <a:pt x="0" y="291760"/>
                  </a:lnTo>
                  <a:lnTo>
                    <a:pt x="97253" y="389014"/>
                  </a:lnTo>
                  <a:lnTo>
                    <a:pt x="291760" y="194507"/>
                  </a:lnTo>
                  <a:lnTo>
                    <a:pt x="972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74756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AC5BA-4538-949B-A865-45CB1260C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67;p13">
            <a:extLst>
              <a:ext uri="{FF2B5EF4-FFF2-40B4-BE49-F238E27FC236}">
                <a16:creationId xmlns:a16="http://schemas.microsoft.com/office/drawing/2014/main" id="{EF603BD8-7F3B-B8F7-00E4-1D1376DD51A7}"/>
              </a:ext>
            </a:extLst>
          </p:cNvPr>
          <p:cNvSpPr/>
          <p:nvPr/>
        </p:nvSpPr>
        <p:spPr>
          <a:xfrm>
            <a:off x="685730" y="210394"/>
            <a:ext cx="8905946" cy="875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183EFF"/>
                </a:solidFill>
                <a:latin typeface="Montserrat ExtraBold" pitchFamily="2" charset="0"/>
                <a:ea typeface="Arial"/>
                <a:cs typeface="Arial"/>
                <a:sym typeface="Arial"/>
              </a:rPr>
              <a:t>AUMENTO NA PRODUÇÃO DE SERVIÇOS ESPECIALIZADOS NO SUS</a:t>
            </a:r>
          </a:p>
        </p:txBody>
      </p:sp>
      <p:sp>
        <p:nvSpPr>
          <p:cNvPr id="3" name="CaixaDeTexto 7">
            <a:extLst>
              <a:ext uri="{FF2B5EF4-FFF2-40B4-BE49-F238E27FC236}">
                <a16:creationId xmlns:a16="http://schemas.microsoft.com/office/drawing/2014/main" id="{B32AD77F-BCF3-F1C5-0CE6-A214BC093958}"/>
              </a:ext>
            </a:extLst>
          </p:cNvPr>
          <p:cNvSpPr txBox="1"/>
          <p:nvPr/>
        </p:nvSpPr>
        <p:spPr>
          <a:xfrm>
            <a:off x="557561" y="5926724"/>
            <a:ext cx="7223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i="1"/>
              <a:t>Fonte: Ministério da Saúde, 2025. Nota: dados de 2024 somente até </a:t>
            </a:r>
            <a:r>
              <a:rPr lang="pt-BR" sz="1600" i="1" err="1"/>
              <a:t>nov</a:t>
            </a:r>
            <a:r>
              <a:rPr lang="pt-BR" sz="1600" i="1"/>
              <a:t>/24.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E64F7416-BAD6-DF24-DC44-F423E869D55E}"/>
              </a:ext>
            </a:extLst>
          </p:cNvPr>
          <p:cNvGraphicFramePr>
            <a:graphicFrameLocks noGrp="1"/>
          </p:cNvGraphicFramePr>
          <p:nvPr/>
        </p:nvGraphicFramePr>
        <p:xfrm>
          <a:off x="466725" y="1172591"/>
          <a:ext cx="11258550" cy="451281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48050">
                  <a:extLst>
                    <a:ext uri="{9D8B030D-6E8A-4147-A177-3AD203B41FA5}">
                      <a16:colId xmlns:a16="http://schemas.microsoft.com/office/drawing/2014/main" val="2792062546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294347339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7535279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2307172110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328856124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3423916775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solidFill>
                            <a:srgbClr val="FFFFFF"/>
                          </a:solidFill>
                          <a:effectLst/>
                          <a:latin typeface="Montserrat ExtraBold" panose="00000900000000000000" pitchFamily="2" charset="0"/>
                        </a:rPr>
                        <a:t>Procedimentos Selecionados</a:t>
                      </a:r>
                      <a:endParaRPr lang="pt-BR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1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3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solidFill>
                            <a:srgbClr val="FFFFFF"/>
                          </a:solidFill>
                          <a:effectLst/>
                          <a:latin typeface="Montserrat ExtraBold" panose="00000900000000000000" pitchFamily="2" charset="0"/>
                        </a:rPr>
                        <a:t>2022</a:t>
                      </a:r>
                      <a:endParaRPr lang="pt-BR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1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3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solidFill>
                            <a:srgbClr val="FFFFFF"/>
                          </a:solidFill>
                          <a:effectLst/>
                          <a:latin typeface="Montserrat ExtraBold" panose="00000900000000000000" pitchFamily="2" charset="0"/>
                        </a:rPr>
                        <a:t>2023</a:t>
                      </a:r>
                      <a:endParaRPr lang="pt-BR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1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3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solidFill>
                            <a:srgbClr val="FFFFFF"/>
                          </a:solidFill>
                          <a:effectLst/>
                          <a:latin typeface="Montserrat ExtraBold" panose="00000900000000000000" pitchFamily="2" charset="0"/>
                        </a:rPr>
                        <a:t>2024*</a:t>
                      </a:r>
                      <a:endParaRPr lang="pt-BR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1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3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solidFill>
                            <a:srgbClr val="FFFFFF"/>
                          </a:solidFill>
                          <a:effectLst/>
                          <a:latin typeface="Montserrat ExtraBold" panose="00000900000000000000" pitchFamily="2" charset="0"/>
                        </a:rPr>
                        <a:t>Aumento</a:t>
                      </a:r>
                      <a:endParaRPr lang="pt-BR" b="1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solidFill>
                            <a:srgbClr val="FFFFFF"/>
                          </a:solidFill>
                          <a:effectLst/>
                          <a:latin typeface="Montserrat ExtraBold" panose="00000900000000000000" pitchFamily="2" charset="0"/>
                        </a:rPr>
                        <a:t>(2022 – 2024)</a:t>
                      </a:r>
                      <a:endParaRPr lang="pt-BR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1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3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solidFill>
                            <a:srgbClr val="FFFFFF"/>
                          </a:solidFill>
                          <a:effectLst/>
                          <a:latin typeface="Montserrat ExtraBold" panose="00000900000000000000" pitchFamily="2" charset="0"/>
                        </a:rPr>
                        <a:t>% Crescimento</a:t>
                      </a:r>
                      <a:endParaRPr lang="pt-BR" b="1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solidFill>
                            <a:srgbClr val="FFFFFF"/>
                          </a:solidFill>
                          <a:effectLst/>
                          <a:latin typeface="Montserrat ExtraBold" panose="00000900000000000000" pitchFamily="2" charset="0"/>
                        </a:rPr>
                        <a:t>(2022 – 2024)</a:t>
                      </a:r>
                      <a:endParaRPr lang="pt-BR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1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3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5522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Exames de Média Complexidade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1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1.015.284.404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1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1.138.292.705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1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1.226.663.127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1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effectLst/>
                          <a:latin typeface="Arial" panose="020B0604020202020204" pitchFamily="34" charset="0"/>
                        </a:rPr>
                        <a:t>211.378.723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1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20,8%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1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27928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Exames de Alta Complexidade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14.098.207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16.324.359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17.642.606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effectLst/>
                          <a:latin typeface="Arial" panose="020B0604020202020204" pitchFamily="34" charset="0"/>
                        </a:rPr>
                        <a:t>3.544.399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25,1%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00317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Consultas com Especialistas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825.549.521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940.329.694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1.031.573.769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effectLst/>
                          <a:latin typeface="Arial" panose="020B0604020202020204" pitchFamily="34" charset="0"/>
                        </a:rPr>
                        <a:t>206.024.248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25,0%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17565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Tomografia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8.677.137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10.209.775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11.656.679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effectLst/>
                          <a:latin typeface="Arial" panose="020B0604020202020204" pitchFamily="34" charset="0"/>
                        </a:rPr>
                        <a:t>2.979.542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34,3%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40312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Ressonância Magnética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1.885.345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2.253.087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2.494.707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effectLst/>
                          <a:latin typeface="Arial" panose="020B0604020202020204" pitchFamily="34" charset="0"/>
                        </a:rPr>
                        <a:t>609.362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32,3%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22708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Cintilografia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444.162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497 586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522.018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effectLst/>
                          <a:latin typeface="Arial" panose="020B0604020202020204" pitchFamily="34" charset="0"/>
                        </a:rPr>
                        <a:t>77.856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17,5%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55485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Órteses e Próteses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12.435.593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10.323.144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13.512.894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effectLst/>
                          <a:latin typeface="Arial" panose="020B0604020202020204" pitchFamily="34" charset="0"/>
                        </a:rPr>
                        <a:t>1.077.301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8,7%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224036"/>
                  </a:ext>
                </a:extLst>
              </a:tr>
              <a:tr h="304800">
                <a:tc gridSpan="6"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effectLst/>
                          <a:latin typeface="Arial" panose="020B0604020202020204" pitchFamily="34" charset="0"/>
                        </a:rPr>
                        <a:t>Oncologia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05187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Cirurgias em oncologia**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318.500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340.842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370.131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effectLst/>
                          <a:latin typeface="Arial" panose="020B0604020202020204" pitchFamily="34" charset="0"/>
                        </a:rPr>
                        <a:t>51.631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16,2%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3368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Radioterapia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155.149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165.258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178.690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effectLst/>
                          <a:latin typeface="Arial" panose="020B0604020202020204" pitchFamily="34" charset="0"/>
                        </a:rPr>
                        <a:t>23.541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15,17%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74218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Quimioterapia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3.854.520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4.232.370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4.531.089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effectLst/>
                          <a:latin typeface="Arial" panose="020B0604020202020204" pitchFamily="34" charset="0"/>
                        </a:rPr>
                        <a:t>676.569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17,55%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412475"/>
                  </a:ext>
                </a:extLst>
              </a:tr>
              <a:tr h="304800">
                <a:tc gridSpan="6"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effectLst/>
                          <a:latin typeface="Arial" panose="020B0604020202020204" pitchFamily="34" charset="0"/>
                        </a:rPr>
                        <a:t>Transplante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46839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Transplantes (Totais)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25.638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28.535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26.764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 b="1">
                          <a:effectLst/>
                          <a:latin typeface="Arial" panose="020B0604020202020204" pitchFamily="34" charset="0"/>
                        </a:rPr>
                        <a:t>1.126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</a:rPr>
                        <a:t>4,39%</a:t>
                      </a:r>
                      <a:endParaRPr lang="pt-BR">
                        <a:effectLst/>
                      </a:endParaRPr>
                    </a:p>
                  </a:txBody>
                  <a:tcPr marL="9525" marR="9525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213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189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F26B1-1FC3-0092-7483-C788459D2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B2329EB-A85C-D796-8150-8F98F6B6F112}"/>
              </a:ext>
            </a:extLst>
          </p:cNvPr>
          <p:cNvSpPr/>
          <p:nvPr/>
        </p:nvSpPr>
        <p:spPr>
          <a:xfrm>
            <a:off x="7344196" y="1655337"/>
            <a:ext cx="5524079" cy="3930850"/>
          </a:xfrm>
          <a:prstGeom prst="roundRect">
            <a:avLst>
              <a:gd name="adj" fmla="val 8847"/>
            </a:avLst>
          </a:prstGeom>
          <a:solidFill>
            <a:srgbClr val="183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8CF177CB-6ED8-83DE-E8B9-26FAB7A7EBE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34002"/>
            <a:ext cx="1618869" cy="1571623"/>
          </a:xfrm>
          <a:prstGeom prst="rect">
            <a:avLst/>
          </a:prstGeom>
        </p:spPr>
      </p:pic>
      <p:pic>
        <p:nvPicPr>
          <p:cNvPr id="4" name="Imagem 3" descr="Gráfico, Gráfico de barras&#10;&#10;Descrição gerada automaticamente">
            <a:extLst>
              <a:ext uri="{FF2B5EF4-FFF2-40B4-BE49-F238E27FC236}">
                <a16:creationId xmlns:a16="http://schemas.microsoft.com/office/drawing/2014/main" id="{9280A99D-B790-DC1B-B90A-BE63E2BF8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24" y="1466669"/>
            <a:ext cx="6907702" cy="497379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391D7F7-E23B-8C41-E7E4-3559B1A9BE40}"/>
              </a:ext>
            </a:extLst>
          </p:cNvPr>
          <p:cNvSpPr/>
          <p:nvPr/>
        </p:nvSpPr>
        <p:spPr>
          <a:xfrm>
            <a:off x="8247423" y="2094121"/>
            <a:ext cx="3644888" cy="34163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>
                <a:solidFill>
                  <a:schemeClr val="bg1"/>
                </a:solidFill>
                <a:latin typeface="Montserrat ExtraBold" pitchFamily="2" charset="0"/>
                <a:cs typeface="Arial" panose="020B0604020202020204" pitchFamily="34" charset="0"/>
              </a:rPr>
              <a:t>Em 2024, foi realizado o maior número de cirurgias eletivas na história do SUS!</a:t>
            </a:r>
          </a:p>
          <a:p>
            <a:endParaRPr lang="pt-BR">
              <a:solidFill>
                <a:schemeClr val="bg1"/>
              </a:solidFill>
              <a:latin typeface="Montserrat ExtraBold" pitchFamily="2" charset="0"/>
              <a:ea typeface="Nirmala UI"/>
              <a:cs typeface="Arial" panose="020B0604020202020204" pitchFamily="34" charset="0"/>
            </a:endParaRPr>
          </a:p>
          <a:p>
            <a:endParaRPr lang="pt-BR">
              <a:solidFill>
                <a:schemeClr val="bg1"/>
              </a:solidFill>
              <a:latin typeface="Montserrat ExtraBold" pitchFamily="2" charset="0"/>
              <a:ea typeface="Nirmala UI"/>
              <a:cs typeface="Arial" panose="020B0604020202020204" pitchFamily="34" charset="0"/>
            </a:endParaRPr>
          </a:p>
          <a:p>
            <a:r>
              <a:rPr lang="pt-BR" sz="2000">
                <a:solidFill>
                  <a:schemeClr val="bg1"/>
                </a:solidFill>
                <a:latin typeface="Montserrat ExtraBold" pitchFamily="2" charset="0"/>
                <a:ea typeface="Nirmala UI"/>
                <a:cs typeface="Arial" panose="020B0604020202020204" pitchFamily="34" charset="0"/>
              </a:rPr>
              <a:t>Crescimento de 3.349.397 procedimentos cirúrgicos eletivos (32%) em 2024 em relação a 2022.</a:t>
            </a:r>
            <a:endParaRPr lang="pt-BR" sz="2000">
              <a:solidFill>
                <a:schemeClr val="bg1"/>
              </a:solidFill>
              <a:latin typeface="Montserrat ExtraBold" pitchFamily="2" charset="0"/>
              <a:cs typeface="Arial" panose="020B0604020202020204" pitchFamily="34" charset="0"/>
            </a:endParaRPr>
          </a:p>
        </p:txBody>
      </p:sp>
      <p:sp>
        <p:nvSpPr>
          <p:cNvPr id="6" name="Google Shape;1567;p13">
            <a:extLst>
              <a:ext uri="{FF2B5EF4-FFF2-40B4-BE49-F238E27FC236}">
                <a16:creationId xmlns:a16="http://schemas.microsoft.com/office/drawing/2014/main" id="{CDB710DB-FD80-A4B2-BAC7-0C0D7B6AF2FD}"/>
              </a:ext>
            </a:extLst>
          </p:cNvPr>
          <p:cNvSpPr/>
          <p:nvPr/>
        </p:nvSpPr>
        <p:spPr>
          <a:xfrm>
            <a:off x="636518" y="425592"/>
            <a:ext cx="6239918" cy="1066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0F22F5"/>
                </a:solidFill>
                <a:latin typeface="Montserrat ExtraBold" pitchFamily="2" charset="0"/>
                <a:ea typeface="Arial"/>
                <a:cs typeface="Arial"/>
                <a:sym typeface="Arial"/>
              </a:rPr>
              <a:t>AUMENTO NA PRODUÇÃO DE CIRURGIAS ELETIVAS NO SUS</a:t>
            </a:r>
          </a:p>
        </p:txBody>
      </p:sp>
      <p:pic>
        <p:nvPicPr>
          <p:cNvPr id="7" name="Gráfico 23">
            <a:extLst>
              <a:ext uri="{FF2B5EF4-FFF2-40B4-BE49-F238E27FC236}">
                <a16:creationId xmlns:a16="http://schemas.microsoft.com/office/drawing/2014/main" id="{609B7AC0-7C44-316E-CAD5-BCA89D2F8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460" y="2094121"/>
            <a:ext cx="568817" cy="561204"/>
          </a:xfrm>
          <a:prstGeom prst="rect">
            <a:avLst/>
          </a:prstGeom>
        </p:spPr>
      </p:pic>
      <p:pic>
        <p:nvPicPr>
          <p:cNvPr id="8" name="Gráfico 23">
            <a:extLst>
              <a:ext uri="{FF2B5EF4-FFF2-40B4-BE49-F238E27FC236}">
                <a16:creationId xmlns:a16="http://schemas.microsoft.com/office/drawing/2014/main" id="{E58243BB-3D05-79A5-9036-B05136990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459" y="3849192"/>
            <a:ext cx="568817" cy="56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29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8E29E-C6C5-F0C4-5616-DF3E55779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8CF177CB-6ED8-83DE-E8B9-26FAB7A7EBE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34002"/>
            <a:ext cx="1647444" cy="1523998"/>
          </a:xfrm>
          <a:prstGeom prst="rect">
            <a:avLst/>
          </a:prstGeom>
        </p:spPr>
      </p:pic>
      <p:pic>
        <p:nvPicPr>
          <p:cNvPr id="3" name="Google Shape;5180;p32">
            <a:extLst>
              <a:ext uri="{FF2B5EF4-FFF2-40B4-BE49-F238E27FC236}">
                <a16:creationId xmlns:a16="http://schemas.microsoft.com/office/drawing/2014/main" id="{22452A6E-D423-3977-1724-CE937F062D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334701" y="1955264"/>
            <a:ext cx="779654" cy="7796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84A51C64-BECD-5B25-78F8-5DDC84BA8E4C}"/>
              </a:ext>
            </a:extLst>
          </p:cNvPr>
          <p:cNvCxnSpPr/>
          <p:nvPr/>
        </p:nvCxnSpPr>
        <p:spPr>
          <a:xfrm>
            <a:off x="1337742" y="1393929"/>
            <a:ext cx="0" cy="4248882"/>
          </a:xfrm>
          <a:prstGeom prst="line">
            <a:avLst/>
          </a:prstGeom>
          <a:ln w="44450">
            <a:solidFill>
              <a:srgbClr val="E423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E85A8008-5D41-6B20-5C7B-A2DE49149638}"/>
              </a:ext>
            </a:extLst>
          </p:cNvPr>
          <p:cNvCxnSpPr>
            <a:cxnSpLocks/>
          </p:cNvCxnSpPr>
          <p:nvPr/>
        </p:nvCxnSpPr>
        <p:spPr>
          <a:xfrm flipH="1">
            <a:off x="334701" y="1843504"/>
            <a:ext cx="1003041" cy="0"/>
          </a:xfrm>
          <a:prstGeom prst="line">
            <a:avLst/>
          </a:prstGeom>
          <a:ln w="44450">
            <a:solidFill>
              <a:srgbClr val="E423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12">
            <a:extLst>
              <a:ext uri="{FF2B5EF4-FFF2-40B4-BE49-F238E27FC236}">
                <a16:creationId xmlns:a16="http://schemas.microsoft.com/office/drawing/2014/main" id="{2CC1076A-5ED3-6B2A-A2D8-F0DEEB254E09}"/>
              </a:ext>
            </a:extLst>
          </p:cNvPr>
          <p:cNvSpPr txBox="1"/>
          <p:nvPr/>
        </p:nvSpPr>
        <p:spPr>
          <a:xfrm>
            <a:off x="332638" y="5695858"/>
            <a:ext cx="1164914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Portaria GM/MS nº 1.604﻿, de 18 de outubro de 2023</a:t>
            </a:r>
            <a:r>
              <a:rPr lang="pt-BR" sz="1200" b="1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12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i="1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Abrangência da política: </a:t>
            </a:r>
            <a:r>
              <a:rPr lang="pt-BR" sz="1200" b="0" i="1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redes e serviços como urgência e emergência, reabilitação, atenção domiciliar, rede hospitalar, atenção materno-infantil, transplantes, atenção psicossocial, hemoterapia, e atenção ambulatorial especializada. </a:t>
            </a:r>
            <a:endParaRPr lang="pt-BR" sz="1200" i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13">
            <a:extLst>
              <a:ext uri="{FF2B5EF4-FFF2-40B4-BE49-F238E27FC236}">
                <a16:creationId xmlns:a16="http://schemas.microsoft.com/office/drawing/2014/main" id="{91199F14-3A13-25DC-93D5-59594FD73A7D}"/>
              </a:ext>
            </a:extLst>
          </p:cNvPr>
          <p:cNvSpPr txBox="1"/>
          <p:nvPr/>
        </p:nvSpPr>
        <p:spPr>
          <a:xfrm>
            <a:off x="1337742" y="1651993"/>
            <a:ext cx="10644050" cy="37327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450" b="1">
                <a:latin typeface="Arial" panose="020B0604020202020204" pitchFamily="34" charset="0"/>
                <a:cs typeface="Arial" panose="020B0604020202020204" pitchFamily="34" charset="0"/>
              </a:rPr>
              <a:t>Acesso e Equidade</a:t>
            </a:r>
            <a:r>
              <a:rPr lang="pt-BR" sz="1450">
                <a:latin typeface="Arial" panose="020B0604020202020204" pitchFamily="34" charset="0"/>
                <a:cs typeface="Arial" panose="020B0604020202020204" pitchFamily="34" charset="0"/>
              </a:rPr>
              <a:t>: Acesso oportuno, equitativo e de qualidade aos serviços especializados.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450" b="1">
                <a:latin typeface="Arial" panose="020B0604020202020204" pitchFamily="34" charset="0"/>
                <a:cs typeface="Arial" panose="020B0604020202020204" pitchFamily="34" charset="0"/>
              </a:rPr>
              <a:t>Regionalização e Integração</a:t>
            </a:r>
            <a:r>
              <a:rPr lang="pt-BR" sz="1450">
                <a:latin typeface="Arial" panose="020B0604020202020204" pitchFamily="34" charset="0"/>
                <a:cs typeface="Arial" panose="020B0604020202020204" pitchFamily="34" charset="0"/>
              </a:rPr>
              <a:t>: Integração da Atenção Especializada com a Atenção Primária em Rede de Atenção à Saúde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450" b="1">
                <a:latin typeface="Arial" panose="020B0604020202020204" pitchFamily="34" charset="0"/>
                <a:cs typeface="Arial" panose="020B0604020202020204" pitchFamily="34" charset="0"/>
              </a:rPr>
              <a:t>Fortalecimento da Atenção Primária</a:t>
            </a:r>
            <a:r>
              <a:rPr lang="pt-BR" sz="1450">
                <a:latin typeface="Arial" panose="020B0604020202020204" pitchFamily="34" charset="0"/>
                <a:cs typeface="Arial" panose="020B0604020202020204" pitchFamily="34" charset="0"/>
              </a:rPr>
              <a:t>: Aumentar a resolubilidade e integração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450" b="1">
                <a:latin typeface="Arial" panose="020B0604020202020204" pitchFamily="34" charset="0"/>
                <a:cs typeface="Arial" panose="020B0604020202020204" pitchFamily="34" charset="0"/>
              </a:rPr>
              <a:t>Coordenação do Cuidado</a:t>
            </a:r>
            <a:r>
              <a:rPr lang="pt-BR" sz="1450">
                <a:latin typeface="Arial" panose="020B0604020202020204" pitchFamily="34" charset="0"/>
                <a:cs typeface="Arial" panose="020B0604020202020204" pitchFamily="34" charset="0"/>
              </a:rPr>
              <a:t>: Organização de fluxos assistenciais e transporte sanitário para continuidade do cuidado.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450" b="1">
                <a:latin typeface="Arial" panose="020B0604020202020204" pitchFamily="34" charset="0"/>
                <a:cs typeface="Arial" panose="020B0604020202020204" pitchFamily="34" charset="0"/>
              </a:rPr>
              <a:t>Cuidado Centrado no Usuário</a:t>
            </a:r>
            <a:r>
              <a:rPr lang="pt-BR" sz="1450">
                <a:latin typeface="Arial" panose="020B0604020202020204" pitchFamily="34" charset="0"/>
                <a:cs typeface="Arial" panose="020B0604020202020204" pitchFamily="34" charset="0"/>
              </a:rPr>
              <a:t>: Engajamento do usuário na produção de seu cuidado, com decisões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450" b="1">
                <a:latin typeface="Arial" panose="020B0604020202020204" pitchFamily="34" charset="0"/>
                <a:cs typeface="Arial" panose="020B0604020202020204" pitchFamily="34" charset="0"/>
              </a:rPr>
              <a:t>Uso de Tecnologias</a:t>
            </a:r>
            <a:r>
              <a:rPr lang="pt-BR" sz="1450">
                <a:latin typeface="Arial" panose="020B0604020202020204" pitchFamily="34" charset="0"/>
                <a:cs typeface="Arial" panose="020B0604020202020204" pitchFamily="34" charset="0"/>
              </a:rPr>
              <a:t>: Incentivo ao uso de inovações e soluções digitais para melhorar o cuidado e a eficiência do sistema.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450" b="1">
                <a:latin typeface="Arial" panose="020B0604020202020204" pitchFamily="34" charset="0"/>
                <a:cs typeface="Arial" panose="020B0604020202020204" pitchFamily="34" charset="0"/>
              </a:rPr>
              <a:t>Educação permanente e qualificação da força de trabalho: </a:t>
            </a:r>
            <a:r>
              <a:rPr lang="pt-BR" sz="145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Formação, provimento e fixação de profissionais de saúde</a:t>
            </a:r>
            <a:endParaRPr lang="pt-BR" sz="145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450" b="1">
                <a:latin typeface="Arial" panose="020B0604020202020204" pitchFamily="34" charset="0"/>
                <a:cs typeface="Arial" panose="020B0604020202020204" pitchFamily="34" charset="0"/>
              </a:rPr>
              <a:t>Modelo de Atenção</a:t>
            </a:r>
            <a:r>
              <a:rPr lang="pt-BR" sz="1450">
                <a:latin typeface="Arial" panose="020B0604020202020204" pitchFamily="34" charset="0"/>
                <a:cs typeface="Arial" panose="020B0604020202020204" pitchFamily="34" charset="0"/>
              </a:rPr>
              <a:t>: Equipes multiprofissionais, </a:t>
            </a:r>
            <a:r>
              <a:rPr lang="pt-BR" sz="145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clínica ampliada, planos de cuidado integrados e uso de telessaúde.</a:t>
            </a:r>
            <a:endParaRPr lang="pt-BR" sz="14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450" b="1">
                <a:latin typeface="Arial" panose="020B0604020202020204" pitchFamily="34" charset="0"/>
                <a:cs typeface="Arial" panose="020B0604020202020204" pitchFamily="34" charset="0"/>
              </a:rPr>
              <a:t>Financiamento </a:t>
            </a:r>
            <a:r>
              <a:rPr lang="pt-BR" sz="1450">
                <a:latin typeface="Arial" panose="020B0604020202020204" pitchFamily="34" charset="0"/>
                <a:cs typeface="Arial" panose="020B0604020202020204" pitchFamily="34" charset="0"/>
              </a:rPr>
              <a:t>: Substituição do pagamento por procedimentos para cuidado integrado, com metas e indicadores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450" b="1">
                <a:latin typeface="Arial" panose="020B0604020202020204" pitchFamily="34" charset="0"/>
                <a:cs typeface="Arial" panose="020B0604020202020204" pitchFamily="34" charset="0"/>
              </a:rPr>
              <a:t>Participação Social e Controle</a:t>
            </a:r>
            <a:r>
              <a:rPr lang="pt-BR" sz="1450">
                <a:latin typeface="Arial" panose="020B0604020202020204" pitchFamily="34" charset="0"/>
                <a:cs typeface="Arial" panose="020B0604020202020204" pitchFamily="34" charset="0"/>
              </a:rPr>
              <a:t>: Envolvimento da sociedade e controle social na implementação e avaliação da política.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BB09088-E9E0-656E-130B-8A5955AF4DFA}"/>
              </a:ext>
            </a:extLst>
          </p:cNvPr>
          <p:cNvSpPr/>
          <p:nvPr/>
        </p:nvSpPr>
        <p:spPr>
          <a:xfrm>
            <a:off x="0" y="249349"/>
            <a:ext cx="12082282" cy="123110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600">
                <a:solidFill>
                  <a:srgbClr val="013FFE"/>
                </a:solidFill>
                <a:latin typeface="Arial Black"/>
                <a:ea typeface="Segoe UI Black"/>
                <a:cs typeface="Arial"/>
              </a:rPr>
              <a:t>POLÍTICA NACIONAL DE ATENÇÃO ESPECIALIZADA EM SAÚDE</a:t>
            </a:r>
            <a:endParaRPr lang="pt-BR" sz="2800">
              <a:solidFill>
                <a:srgbClr val="013FFE"/>
              </a:solidFill>
              <a:latin typeface="Arial Black"/>
              <a:ea typeface="Segoe UI Black"/>
              <a:cs typeface="Arial"/>
            </a:endParaRPr>
          </a:p>
          <a:p>
            <a:pPr algn="r"/>
            <a:r>
              <a:rPr lang="pt-BR" sz="2400" i="1">
                <a:solidFill>
                  <a:srgbClr val="013FFE"/>
                </a:solidFill>
                <a:latin typeface="Arial"/>
                <a:cs typeface="Arial"/>
              </a:rPr>
              <a:t>			Estabeleceu Princípios e Diretrizes Organizacionais para os Cuidados Especializados pela primeira vez na história do SUS!!!</a:t>
            </a:r>
            <a:endParaRPr lang="pt-BR" sz="2400">
              <a:solidFill>
                <a:srgbClr val="013FFE"/>
              </a:solidFill>
              <a:latin typeface="Arial"/>
              <a:ea typeface="Segoe UI Black" panose="020B0A02040204020203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6405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44A11-D3FE-7229-E1CE-0C4D0077B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Arredondado 14">
            <a:extLst>
              <a:ext uri="{FF2B5EF4-FFF2-40B4-BE49-F238E27FC236}">
                <a16:creationId xmlns:a16="http://schemas.microsoft.com/office/drawing/2014/main" id="{F0518B10-7584-48CE-81E8-9B37518C599C}"/>
              </a:ext>
            </a:extLst>
          </p:cNvPr>
          <p:cNvSpPr/>
          <p:nvPr/>
        </p:nvSpPr>
        <p:spPr>
          <a:xfrm>
            <a:off x="1022751" y="2188558"/>
            <a:ext cx="4038776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" name="CaixaDeTexto 3">
            <a:extLst>
              <a:ext uri="{FF2B5EF4-FFF2-40B4-BE49-F238E27FC236}">
                <a16:creationId xmlns:a16="http://schemas.microsoft.com/office/drawing/2014/main" id="{AF9BF0F3-75DF-C23F-BD11-828E45698974}"/>
              </a:ext>
            </a:extLst>
          </p:cNvPr>
          <p:cNvSpPr txBox="1"/>
          <p:nvPr/>
        </p:nvSpPr>
        <p:spPr>
          <a:xfrm>
            <a:off x="1022751" y="2841663"/>
            <a:ext cx="10119795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1200"/>
              </a:spcAft>
            </a:pPr>
            <a:r>
              <a:rPr lang="pt-BR" sz="2400" b="1" i="0" u="none" strike="noStrike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O programa introduz inovações na gestão em saúde que irão Reduzir Filas de Espera e garantir maio agilidade no </a:t>
            </a:r>
            <a:r>
              <a:rPr lang="pt-BR" sz="24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</a:t>
            </a:r>
            <a:r>
              <a:rPr lang="pt-BR" sz="2400" b="1" i="0" u="none" strike="noStrike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tendimento </a:t>
            </a:r>
            <a:r>
              <a:rPr lang="pt-BR" sz="2400" b="0" i="0" u="none" strike="noStrike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para diagnósticos e início de tratamentos no SUS</a:t>
            </a:r>
          </a:p>
          <a:p>
            <a:pPr lvl="1">
              <a:spcAft>
                <a:spcPts val="1200"/>
              </a:spcAft>
            </a:pPr>
            <a:endParaRPr lang="pt-BR" sz="240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pt-BR" sz="2400" b="0" i="0" u="none" strike="noStrike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As inovações permitirão </a:t>
            </a:r>
            <a:r>
              <a:rPr lang="pt-BR" sz="2400" b="1" i="0" u="none" strike="noStrike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revisar o modelo de financiamento </a:t>
            </a:r>
            <a:r>
              <a:rPr lang="pt-BR" sz="2400" b="0" i="0" u="none" strike="noStrike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e a formulação de uma </a:t>
            </a:r>
            <a:r>
              <a:rPr lang="pt-BR" sz="2400" b="1" i="0" u="none" strike="noStrike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Estratégia </a:t>
            </a:r>
            <a:r>
              <a:rPr lang="pt-BR" sz="24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para</a:t>
            </a:r>
            <a:r>
              <a:rPr lang="pt-BR" sz="2400" b="1" i="0" u="none" strike="noStrike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 Reorganizar a Atenção Especializada no SUS, </a:t>
            </a:r>
            <a:r>
              <a:rPr lang="pt-BR" sz="2400" i="0" u="none" strike="noStrike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beneficiando a população como um todo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CCAA940-ED13-31D5-701C-3F49D0A60496}"/>
              </a:ext>
            </a:extLst>
          </p:cNvPr>
          <p:cNvSpPr/>
          <p:nvPr/>
        </p:nvSpPr>
        <p:spPr>
          <a:xfrm>
            <a:off x="1093621" y="2188558"/>
            <a:ext cx="389401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>
                <a:solidFill>
                  <a:schemeClr val="bg1"/>
                </a:solidFill>
                <a:latin typeface="Montserrat ExtraBold" pitchFamily="2" charset="0"/>
                <a:ea typeface="Segoe UI Black" panose="020B0A02040204020203" pitchFamily="34" charset="0"/>
                <a:cs typeface="Arial" panose="020B0604020202020204" pitchFamily="34" charset="0"/>
              </a:rPr>
              <a:t>OBJETIVOS GERAIS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CE054B0-107D-53FB-DB61-BBDDDE4A0A48}"/>
              </a:ext>
            </a:extLst>
          </p:cNvPr>
          <p:cNvSpPr/>
          <p:nvPr/>
        </p:nvSpPr>
        <p:spPr>
          <a:xfrm>
            <a:off x="926896" y="557097"/>
            <a:ext cx="7764522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83EFF"/>
                </a:solidFill>
                <a:latin typeface="Montserrat ExtraBold" pitchFamily="2" charset="0"/>
                <a:ea typeface="Segoe UI Black" panose="020B0A02040204020203" pitchFamily="34" charset="0"/>
                <a:cs typeface="Arial" panose="020B0604020202020204" pitchFamily="34" charset="0"/>
              </a:rPr>
              <a:t>PROGRAMA MAIS ACESSO A ESPECIALISTAS</a:t>
            </a:r>
          </a:p>
        </p:txBody>
      </p:sp>
      <p:grpSp>
        <p:nvGrpSpPr>
          <p:cNvPr id="6" name="object 25">
            <a:extLst>
              <a:ext uri="{FF2B5EF4-FFF2-40B4-BE49-F238E27FC236}">
                <a16:creationId xmlns:a16="http://schemas.microsoft.com/office/drawing/2014/main" id="{2FC06679-0647-63CA-91E9-F83265117C38}"/>
              </a:ext>
            </a:extLst>
          </p:cNvPr>
          <p:cNvGrpSpPr/>
          <p:nvPr/>
        </p:nvGrpSpPr>
        <p:grpSpPr>
          <a:xfrm>
            <a:off x="1022752" y="2841665"/>
            <a:ext cx="279424" cy="279424"/>
            <a:chOff x="1027742" y="2846654"/>
            <a:chExt cx="678815" cy="678815"/>
          </a:xfrm>
        </p:grpSpPr>
        <p:sp>
          <p:nvSpPr>
            <p:cNvPr id="11" name="object 26">
              <a:extLst>
                <a:ext uri="{FF2B5EF4-FFF2-40B4-BE49-F238E27FC236}">
                  <a16:creationId xmlns:a16="http://schemas.microsoft.com/office/drawing/2014/main" id="{CDCEDA7E-E8E4-E0AD-F458-E4070D275FC2}"/>
                </a:ext>
              </a:extLst>
            </p:cNvPr>
            <p:cNvSpPr/>
            <p:nvPr/>
          </p:nvSpPr>
          <p:spPr>
            <a:xfrm>
              <a:off x="1027742" y="2846654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0"/>
                  </a:move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close/>
                </a:path>
              </a:pathLst>
            </a:custGeom>
            <a:solidFill>
              <a:srgbClr val="013FFE"/>
            </a:solidFill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2" name="object 27">
              <a:extLst>
                <a:ext uri="{FF2B5EF4-FFF2-40B4-BE49-F238E27FC236}">
                  <a16:creationId xmlns:a16="http://schemas.microsoft.com/office/drawing/2014/main" id="{265C84EB-0830-6178-3F5B-F8D01F964C9D}"/>
                </a:ext>
              </a:extLst>
            </p:cNvPr>
            <p:cNvSpPr/>
            <p:nvPr/>
          </p:nvSpPr>
          <p:spPr>
            <a:xfrm>
              <a:off x="1027742" y="2846654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678513"/>
                  </a:move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close/>
                </a:path>
              </a:pathLst>
            </a:custGeom>
            <a:ln w="16962">
              <a:solidFill>
                <a:srgbClr val="FFF5FB"/>
              </a:solidFill>
            </a:ln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3" name="object 28">
              <a:extLst>
                <a:ext uri="{FF2B5EF4-FFF2-40B4-BE49-F238E27FC236}">
                  <a16:creationId xmlns:a16="http://schemas.microsoft.com/office/drawing/2014/main" id="{CE3F7C59-DD85-4333-528A-E867AC7C7597}"/>
                </a:ext>
              </a:extLst>
            </p:cNvPr>
            <p:cNvSpPr/>
            <p:nvPr/>
          </p:nvSpPr>
          <p:spPr>
            <a:xfrm>
              <a:off x="1232866" y="2985369"/>
              <a:ext cx="292100" cy="389255"/>
            </a:xfrm>
            <a:custGeom>
              <a:avLst/>
              <a:gdLst/>
              <a:ahLst/>
              <a:cxnLst/>
              <a:rect l="l" t="t" r="r" b="b"/>
              <a:pathLst>
                <a:path w="292100" h="389254">
                  <a:moveTo>
                    <a:pt x="97253" y="0"/>
                  </a:moveTo>
                  <a:lnTo>
                    <a:pt x="0" y="97253"/>
                  </a:lnTo>
                  <a:lnTo>
                    <a:pt x="97253" y="194507"/>
                  </a:lnTo>
                  <a:lnTo>
                    <a:pt x="0" y="291760"/>
                  </a:lnTo>
                  <a:lnTo>
                    <a:pt x="97253" y="389014"/>
                  </a:lnTo>
                  <a:lnTo>
                    <a:pt x="291760" y="194507"/>
                  </a:lnTo>
                  <a:lnTo>
                    <a:pt x="972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7" name="object 25">
            <a:extLst>
              <a:ext uri="{FF2B5EF4-FFF2-40B4-BE49-F238E27FC236}">
                <a16:creationId xmlns:a16="http://schemas.microsoft.com/office/drawing/2014/main" id="{2FC06679-0647-63CA-91E9-F83265117C38}"/>
              </a:ext>
            </a:extLst>
          </p:cNvPr>
          <p:cNvGrpSpPr/>
          <p:nvPr/>
        </p:nvGrpSpPr>
        <p:grpSpPr>
          <a:xfrm>
            <a:off x="979787" y="5053776"/>
            <a:ext cx="279424" cy="279424"/>
            <a:chOff x="984777" y="5058763"/>
            <a:chExt cx="678815" cy="678815"/>
          </a:xfrm>
        </p:grpSpPr>
        <p:sp>
          <p:nvSpPr>
            <p:cNvPr id="8" name="object 26">
              <a:extLst>
                <a:ext uri="{FF2B5EF4-FFF2-40B4-BE49-F238E27FC236}">
                  <a16:creationId xmlns:a16="http://schemas.microsoft.com/office/drawing/2014/main" id="{CDCEDA7E-E8E4-E0AD-F458-E4070D275FC2}"/>
                </a:ext>
              </a:extLst>
            </p:cNvPr>
            <p:cNvSpPr/>
            <p:nvPr/>
          </p:nvSpPr>
          <p:spPr>
            <a:xfrm>
              <a:off x="984777" y="5058763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0"/>
                  </a:move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close/>
                </a:path>
              </a:pathLst>
            </a:custGeom>
            <a:solidFill>
              <a:srgbClr val="013FFE"/>
            </a:solidFill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9" name="object 27">
              <a:extLst>
                <a:ext uri="{FF2B5EF4-FFF2-40B4-BE49-F238E27FC236}">
                  <a16:creationId xmlns:a16="http://schemas.microsoft.com/office/drawing/2014/main" id="{265C84EB-0830-6178-3F5B-F8D01F964C9D}"/>
                </a:ext>
              </a:extLst>
            </p:cNvPr>
            <p:cNvSpPr/>
            <p:nvPr/>
          </p:nvSpPr>
          <p:spPr>
            <a:xfrm>
              <a:off x="984777" y="5058763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678513"/>
                  </a:move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close/>
                </a:path>
              </a:pathLst>
            </a:custGeom>
            <a:ln w="16962">
              <a:solidFill>
                <a:srgbClr val="FFF5FB"/>
              </a:solidFill>
            </a:ln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0" name="object 28">
              <a:extLst>
                <a:ext uri="{FF2B5EF4-FFF2-40B4-BE49-F238E27FC236}">
                  <a16:creationId xmlns:a16="http://schemas.microsoft.com/office/drawing/2014/main" id="{CE3F7C59-DD85-4333-528A-E867AC7C7597}"/>
                </a:ext>
              </a:extLst>
            </p:cNvPr>
            <p:cNvSpPr/>
            <p:nvPr/>
          </p:nvSpPr>
          <p:spPr>
            <a:xfrm>
              <a:off x="1189901" y="5197478"/>
              <a:ext cx="292100" cy="389255"/>
            </a:xfrm>
            <a:custGeom>
              <a:avLst/>
              <a:gdLst/>
              <a:ahLst/>
              <a:cxnLst/>
              <a:rect l="l" t="t" r="r" b="b"/>
              <a:pathLst>
                <a:path w="292100" h="389254">
                  <a:moveTo>
                    <a:pt x="97253" y="0"/>
                  </a:moveTo>
                  <a:lnTo>
                    <a:pt x="0" y="97253"/>
                  </a:lnTo>
                  <a:lnTo>
                    <a:pt x="97253" y="194507"/>
                  </a:lnTo>
                  <a:lnTo>
                    <a:pt x="0" y="291760"/>
                  </a:lnTo>
                  <a:lnTo>
                    <a:pt x="97253" y="389014"/>
                  </a:lnTo>
                  <a:lnTo>
                    <a:pt x="291760" y="194507"/>
                  </a:lnTo>
                  <a:lnTo>
                    <a:pt x="972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23747976"/>
      </p:ext>
    </p:extLst>
  </p:cSld>
  <p:clrMapOvr>
    <a:masterClrMapping/>
  </p:clrMapOvr>
</p:sld>
</file>

<file path=ppt/theme/theme1.xml><?xml version="1.0" encoding="utf-8"?>
<a:theme xmlns:a="http://schemas.openxmlformats.org/drawingml/2006/main" name="Lâmina de Abertura e final">
  <a:themeElements>
    <a:clrScheme name="Personalizar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3F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Lâmina de Abertura e final">
  <a:themeElements>
    <a:clrScheme name="Personalizar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3F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B95CD3409337746A5622D4B57CA760D" ma:contentTypeVersion="12" ma:contentTypeDescription="Crie um novo documento." ma:contentTypeScope="" ma:versionID="bf3777df9ca4c945e8a488a9d0cb0d4e">
  <xsd:schema xmlns:xsd="http://www.w3.org/2001/XMLSchema" xmlns:xs="http://www.w3.org/2001/XMLSchema" xmlns:p="http://schemas.microsoft.com/office/2006/metadata/properties" xmlns:ns2="435b5bf6-9a62-4b34-beb0-b47c7644ccb7" xmlns:ns3="ea680337-3c27-472f-90fb-68d7a6bb542e" targetNamespace="http://schemas.microsoft.com/office/2006/metadata/properties" ma:root="true" ma:fieldsID="87ec1c8d262080da9b199c18f6b8f6c8" ns2:_="" ns3:_="">
    <xsd:import namespace="435b5bf6-9a62-4b34-beb0-b47c7644ccb7"/>
    <xsd:import namespace="ea680337-3c27-472f-90fb-68d7a6bb54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5b5bf6-9a62-4b34-beb0-b47c7644cc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08562b07-c12b-440e-8652-dcaac954a8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80337-3c27-472f-90fb-68d7a6bb542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1c8b596-abd9-4697-b52f-afade2a77be0}" ma:internalName="TaxCatchAll" ma:showField="CatchAllData" ma:web="ea680337-3c27-472f-90fb-68d7a6bb54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680337-3c27-472f-90fb-68d7a6bb542e" xsi:nil="true"/>
    <lcf76f155ced4ddcb4097134ff3c332f xmlns="435b5bf6-9a62-4b34-beb0-b47c7644ccb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B0EBDC3-0856-41A0-B90F-AE27C334B1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4D8086-BEF8-48A3-AE48-540A19F5E8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5b5bf6-9a62-4b34-beb0-b47c7644ccb7"/>
    <ds:schemaRef ds:uri="ea680337-3c27-472f-90fb-68d7a6bb54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9BADB7-4DD9-483F-92EB-83F037550813}">
  <ds:schemaRefs>
    <ds:schemaRef ds:uri="435b5bf6-9a62-4b34-beb0-b47c7644ccb7"/>
    <ds:schemaRef ds:uri="ea680337-3c27-472f-90fb-68d7a6bb542e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2945</Words>
  <Application>Microsoft Office PowerPoint</Application>
  <PresentationFormat>Widescreen</PresentationFormat>
  <Paragraphs>453</Paragraphs>
  <Slides>32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32</vt:i4>
      </vt:variant>
    </vt:vector>
  </HeadingPairs>
  <TitlesOfParts>
    <vt:vector size="34" baseType="lpstr">
      <vt:lpstr>Lâmina de Abertura e final</vt:lpstr>
      <vt:lpstr>1_Lâmina de Abertura e final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"Ranieri Flávio" &lt;RanieriFlavio@hotmail.com&gt;</dc:creator>
  <cp:lastModifiedBy>Elizel Monteiro dos Santos</cp:lastModifiedBy>
  <cp:revision>95</cp:revision>
  <cp:lastPrinted>2021-05-27T13:54:16Z</cp:lastPrinted>
  <dcterms:created xsi:type="dcterms:W3CDTF">2021-05-25T14:48:35Z</dcterms:created>
  <dcterms:modified xsi:type="dcterms:W3CDTF">2025-03-20T11:02:51Z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0x010100BB95CD3409337746A5622D4B57CA760D</vt:lpwstr>
  </property>
  <property fmtid="{D5CDD505-2E9C-101B-9397-08002B2CF9AE}" pid="3" name="MediaServiceImageTags">
    <vt:lpwstr/>
  </property>
</Properties>
</file>