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306" r:id="rId3"/>
    <p:sldId id="307" r:id="rId4"/>
    <p:sldId id="292" r:id="rId5"/>
    <p:sldId id="295" r:id="rId6"/>
    <p:sldId id="288" r:id="rId7"/>
    <p:sldId id="265" r:id="rId8"/>
    <p:sldId id="266" r:id="rId9"/>
    <p:sldId id="296" r:id="rId10"/>
    <p:sldId id="305" r:id="rId11"/>
    <p:sldId id="290" r:id="rId12"/>
    <p:sldId id="297" r:id="rId13"/>
    <p:sldId id="281" r:id="rId14"/>
    <p:sldId id="308" r:id="rId15"/>
    <p:sldId id="309" r:id="rId16"/>
  </p:sldIdLst>
  <p:sldSz cx="18288000" cy="10287000"/>
  <p:notesSz cx="6858000" cy="9144000"/>
  <p:embeddedFontLst>
    <p:embeddedFont>
      <p:font typeface="Amasis MT Pro" panose="02040504050005020304" pitchFamily="18" charset="0"/>
      <p:regular r:id="rId17"/>
      <p:bold r:id="rId18"/>
      <p:italic r:id="rId19"/>
      <p:boldItalic r:id="rId20"/>
    </p:embeddedFont>
    <p:embeddedFont>
      <p:font typeface="Amasis MT Pro Medium" panose="02040604050005020304" pitchFamily="18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1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657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6A518-C009-40AB-8A69-28A203EA675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DFF4FA-20CD-4B98-8416-B281722571C8}">
      <dgm:prSet phldrT="[Texto]"/>
      <dgm:spPr/>
      <dgm:t>
        <a:bodyPr/>
        <a:lstStyle/>
        <a:p>
          <a:r>
            <a:rPr lang="pt-BR" dirty="0"/>
            <a:t>TERRITÓRIO</a:t>
          </a:r>
        </a:p>
      </dgm:t>
    </dgm:pt>
    <dgm:pt modelId="{5DC0C922-3E46-4941-91BD-54DD45FD4A67}" type="parTrans" cxnId="{A49CB8CC-988C-47A8-9E09-CB5F4164D1A0}">
      <dgm:prSet/>
      <dgm:spPr/>
      <dgm:t>
        <a:bodyPr/>
        <a:lstStyle/>
        <a:p>
          <a:endParaRPr lang="pt-BR"/>
        </a:p>
      </dgm:t>
    </dgm:pt>
    <dgm:pt modelId="{7A7AE55E-A1DB-4647-855E-367CCE3AF9C2}" type="sibTrans" cxnId="{A49CB8CC-988C-47A8-9E09-CB5F4164D1A0}">
      <dgm:prSet/>
      <dgm:spPr/>
      <dgm:t>
        <a:bodyPr/>
        <a:lstStyle/>
        <a:p>
          <a:endParaRPr lang="pt-BR"/>
        </a:p>
      </dgm:t>
    </dgm:pt>
    <dgm:pt modelId="{B9819524-1AE8-4F5C-A152-57E58B59BD96}">
      <dgm:prSet phldrT="[Texto]"/>
      <dgm:spPr/>
      <dgm:t>
        <a:bodyPr/>
        <a:lstStyle/>
        <a:p>
          <a:r>
            <a:rPr lang="pt-BR" dirty="0"/>
            <a:t>Características MT, município e regional</a:t>
          </a:r>
        </a:p>
      </dgm:t>
    </dgm:pt>
    <dgm:pt modelId="{15047211-E190-4567-816E-EE60B64F3464}" type="parTrans" cxnId="{AB8FB92F-8BE8-4421-A5F4-DC4535BA0772}">
      <dgm:prSet/>
      <dgm:spPr/>
      <dgm:t>
        <a:bodyPr/>
        <a:lstStyle/>
        <a:p>
          <a:endParaRPr lang="pt-BR"/>
        </a:p>
      </dgm:t>
    </dgm:pt>
    <dgm:pt modelId="{8BC8DD5B-480D-4B99-8D0A-80B5A5A68FA3}" type="sibTrans" cxnId="{AB8FB92F-8BE8-4421-A5F4-DC4535BA0772}">
      <dgm:prSet/>
      <dgm:spPr/>
      <dgm:t>
        <a:bodyPr/>
        <a:lstStyle/>
        <a:p>
          <a:endParaRPr lang="pt-BR"/>
        </a:p>
      </dgm:t>
    </dgm:pt>
    <dgm:pt modelId="{D49ABFE4-AA15-4706-9196-FD76E4EC05E0}">
      <dgm:prSet phldrT="[Texto]"/>
      <dgm:spPr/>
      <dgm:t>
        <a:bodyPr/>
        <a:lstStyle/>
        <a:p>
          <a:r>
            <a:rPr lang="pt-BR" dirty="0"/>
            <a:t>POPULAÇÃO</a:t>
          </a:r>
        </a:p>
      </dgm:t>
    </dgm:pt>
    <dgm:pt modelId="{4566A6D2-E406-4D1D-AF00-B12A51198991}" type="parTrans" cxnId="{B24FCABB-2D53-4130-AA3E-82558A5F9EB1}">
      <dgm:prSet/>
      <dgm:spPr/>
      <dgm:t>
        <a:bodyPr/>
        <a:lstStyle/>
        <a:p>
          <a:endParaRPr lang="pt-BR"/>
        </a:p>
      </dgm:t>
    </dgm:pt>
    <dgm:pt modelId="{0403A778-87DE-4F69-AEF4-73FEBD371706}" type="sibTrans" cxnId="{B24FCABB-2D53-4130-AA3E-82558A5F9EB1}">
      <dgm:prSet/>
      <dgm:spPr/>
      <dgm:t>
        <a:bodyPr/>
        <a:lstStyle/>
        <a:p>
          <a:endParaRPr lang="pt-BR"/>
        </a:p>
      </dgm:t>
    </dgm:pt>
    <dgm:pt modelId="{C1ED897D-5871-4846-AF08-2B21031EB242}">
      <dgm:prSet phldrT="[Texto]"/>
      <dgm:spPr/>
      <dgm:t>
        <a:bodyPr/>
        <a:lstStyle/>
        <a:p>
          <a:r>
            <a:rPr lang="pt-BR" dirty="0"/>
            <a:t>Cadastro</a:t>
          </a:r>
        </a:p>
      </dgm:t>
    </dgm:pt>
    <dgm:pt modelId="{F065EBC0-F496-41A9-B32F-3E6EC3335BD8}" type="parTrans" cxnId="{127E93FA-F240-4CC3-81C5-6FD64BAB5A05}">
      <dgm:prSet/>
      <dgm:spPr/>
      <dgm:t>
        <a:bodyPr/>
        <a:lstStyle/>
        <a:p>
          <a:endParaRPr lang="pt-BR"/>
        </a:p>
      </dgm:t>
    </dgm:pt>
    <dgm:pt modelId="{5C55062C-CA5C-4759-A30D-BDFBB5F5578F}" type="sibTrans" cxnId="{127E93FA-F240-4CC3-81C5-6FD64BAB5A05}">
      <dgm:prSet/>
      <dgm:spPr/>
      <dgm:t>
        <a:bodyPr/>
        <a:lstStyle/>
        <a:p>
          <a:endParaRPr lang="pt-BR"/>
        </a:p>
      </dgm:t>
    </dgm:pt>
    <dgm:pt modelId="{DA0358CB-1690-479E-9B72-03247746148D}">
      <dgm:prSet phldrT="[Texto]"/>
      <dgm:spPr/>
      <dgm:t>
        <a:bodyPr/>
        <a:lstStyle/>
        <a:p>
          <a:r>
            <a:rPr lang="pt-BR" dirty="0"/>
            <a:t>PONTOS DE ATENÇÃO</a:t>
          </a:r>
        </a:p>
      </dgm:t>
    </dgm:pt>
    <dgm:pt modelId="{AA7EDCC8-1C68-42EF-9AEB-1D3C559AC666}" type="parTrans" cxnId="{66366B7A-38D6-41BB-9ADE-67978F4B875A}">
      <dgm:prSet/>
      <dgm:spPr/>
      <dgm:t>
        <a:bodyPr/>
        <a:lstStyle/>
        <a:p>
          <a:endParaRPr lang="pt-BR"/>
        </a:p>
      </dgm:t>
    </dgm:pt>
    <dgm:pt modelId="{87B00672-FA57-46D8-8701-B91C8AC10992}" type="sibTrans" cxnId="{66366B7A-38D6-41BB-9ADE-67978F4B875A}">
      <dgm:prSet/>
      <dgm:spPr/>
      <dgm:t>
        <a:bodyPr/>
        <a:lstStyle/>
        <a:p>
          <a:endParaRPr lang="pt-BR"/>
        </a:p>
      </dgm:t>
    </dgm:pt>
    <dgm:pt modelId="{3284ED91-02EB-4CC4-AABC-2513AD126178}">
      <dgm:prSet phldrT="[Texto]"/>
      <dgm:spPr/>
      <dgm:t>
        <a:bodyPr/>
        <a:lstStyle/>
        <a:p>
          <a:r>
            <a:rPr lang="pt-BR" dirty="0"/>
            <a:t>Mapeamento </a:t>
          </a:r>
        </a:p>
      </dgm:t>
    </dgm:pt>
    <dgm:pt modelId="{125975C9-E6C5-4490-BCD0-7D49A445C21E}" type="parTrans" cxnId="{BCEE5210-C37A-4F1A-B533-3B317F1FE6C5}">
      <dgm:prSet/>
      <dgm:spPr/>
      <dgm:t>
        <a:bodyPr/>
        <a:lstStyle/>
        <a:p>
          <a:endParaRPr lang="pt-BR"/>
        </a:p>
      </dgm:t>
    </dgm:pt>
    <dgm:pt modelId="{B357E973-E1E3-496E-923D-492510A478C0}" type="sibTrans" cxnId="{BCEE5210-C37A-4F1A-B533-3B317F1FE6C5}">
      <dgm:prSet/>
      <dgm:spPr/>
      <dgm:t>
        <a:bodyPr/>
        <a:lstStyle/>
        <a:p>
          <a:endParaRPr lang="pt-BR"/>
        </a:p>
      </dgm:t>
    </dgm:pt>
    <dgm:pt modelId="{1D3E9858-82D7-4A9A-B671-DB8BD0F23A1C}">
      <dgm:prSet phldrT="[Texto]"/>
      <dgm:spPr/>
      <dgm:t>
        <a:bodyPr/>
        <a:lstStyle/>
        <a:p>
          <a:r>
            <a:rPr lang="pt-BR" dirty="0"/>
            <a:t>Classificação de risco</a:t>
          </a:r>
        </a:p>
      </dgm:t>
    </dgm:pt>
    <dgm:pt modelId="{0BD1D5B2-FD17-4493-BAC6-5605D54CEEC0}" type="parTrans" cxnId="{E58CBDE7-B042-49B5-9078-4BBA43E4CDCE}">
      <dgm:prSet/>
      <dgm:spPr/>
      <dgm:t>
        <a:bodyPr/>
        <a:lstStyle/>
        <a:p>
          <a:endParaRPr lang="pt-BR"/>
        </a:p>
      </dgm:t>
    </dgm:pt>
    <dgm:pt modelId="{7ED37E24-30CE-49DF-AE10-79B6FA2CE66F}" type="sibTrans" cxnId="{E58CBDE7-B042-49B5-9078-4BBA43E4CDCE}">
      <dgm:prSet/>
      <dgm:spPr/>
      <dgm:t>
        <a:bodyPr/>
        <a:lstStyle/>
        <a:p>
          <a:endParaRPr lang="pt-BR"/>
        </a:p>
      </dgm:t>
    </dgm:pt>
    <dgm:pt modelId="{65D86FEC-FA11-4DB0-B60B-F63B0321C80D}">
      <dgm:prSet phldrT="[Texto]"/>
      <dgm:spPr/>
      <dgm:t>
        <a:bodyPr/>
        <a:lstStyle/>
        <a:p>
          <a:r>
            <a:rPr lang="pt-BR" dirty="0"/>
            <a:t>Pactuações</a:t>
          </a:r>
        </a:p>
      </dgm:t>
    </dgm:pt>
    <dgm:pt modelId="{40813523-7482-4B97-AB79-06186A0A57FC}" type="parTrans" cxnId="{CAAD90AC-8F17-4CF7-A2ED-E74FBA8C93D4}">
      <dgm:prSet/>
      <dgm:spPr/>
      <dgm:t>
        <a:bodyPr/>
        <a:lstStyle/>
        <a:p>
          <a:endParaRPr lang="pt-BR"/>
        </a:p>
      </dgm:t>
    </dgm:pt>
    <dgm:pt modelId="{D12ACCCB-1D91-4E66-BC3D-C3D88D0BB007}" type="sibTrans" cxnId="{CAAD90AC-8F17-4CF7-A2ED-E74FBA8C93D4}">
      <dgm:prSet/>
      <dgm:spPr/>
      <dgm:t>
        <a:bodyPr/>
        <a:lstStyle/>
        <a:p>
          <a:endParaRPr lang="pt-BR"/>
        </a:p>
      </dgm:t>
    </dgm:pt>
    <dgm:pt modelId="{42F88A0A-2639-46D2-A754-5571D0E9AE39}">
      <dgm:prSet phldrT="[Texto]"/>
      <dgm:spPr/>
      <dgm:t>
        <a:bodyPr/>
        <a:lstStyle/>
        <a:p>
          <a:r>
            <a:rPr lang="pt-BR" dirty="0"/>
            <a:t>HABILITAÇÕES</a:t>
          </a:r>
        </a:p>
      </dgm:t>
    </dgm:pt>
    <dgm:pt modelId="{5730B4BD-EFA5-4F95-B677-B2D647598180}" type="parTrans" cxnId="{ED5FF837-1E02-4C2E-A635-14E67E73282B}">
      <dgm:prSet/>
      <dgm:spPr/>
      <dgm:t>
        <a:bodyPr/>
        <a:lstStyle/>
        <a:p>
          <a:endParaRPr lang="pt-BR"/>
        </a:p>
      </dgm:t>
    </dgm:pt>
    <dgm:pt modelId="{7B0E12B9-0B24-4544-9479-D9BB7E38A4F8}" type="sibTrans" cxnId="{ED5FF837-1E02-4C2E-A635-14E67E73282B}">
      <dgm:prSet/>
      <dgm:spPr/>
      <dgm:t>
        <a:bodyPr/>
        <a:lstStyle/>
        <a:p>
          <a:endParaRPr lang="pt-BR"/>
        </a:p>
      </dgm:t>
    </dgm:pt>
    <dgm:pt modelId="{B5EEE02D-EC73-434F-8A9A-6E4A87058E9B}">
      <dgm:prSet phldrT="[Texto]"/>
      <dgm:spPr/>
      <dgm:t>
        <a:bodyPr/>
        <a:lstStyle/>
        <a:p>
          <a:r>
            <a:rPr lang="pt-BR" dirty="0"/>
            <a:t>Prioridades sanitárias</a:t>
          </a:r>
        </a:p>
      </dgm:t>
    </dgm:pt>
    <dgm:pt modelId="{14AA0344-1635-40A7-A6A4-33FEAF86F793}" type="parTrans" cxnId="{0F08D3F7-8BAA-491E-9CEF-51D244B4C46B}">
      <dgm:prSet/>
      <dgm:spPr/>
      <dgm:t>
        <a:bodyPr/>
        <a:lstStyle/>
        <a:p>
          <a:endParaRPr lang="pt-BR"/>
        </a:p>
      </dgm:t>
    </dgm:pt>
    <dgm:pt modelId="{8FB05BF9-9019-4758-AADE-0E58CE8E2871}" type="sibTrans" cxnId="{0F08D3F7-8BAA-491E-9CEF-51D244B4C46B}">
      <dgm:prSet/>
      <dgm:spPr/>
      <dgm:t>
        <a:bodyPr/>
        <a:lstStyle/>
        <a:p>
          <a:endParaRPr lang="pt-BR"/>
        </a:p>
      </dgm:t>
    </dgm:pt>
    <dgm:pt modelId="{963AEBBB-206A-4760-8B30-EDDB7E076D61}">
      <dgm:prSet phldrT="[Texto]"/>
      <dgm:spPr/>
      <dgm:t>
        <a:bodyPr/>
        <a:lstStyle/>
        <a:p>
          <a:r>
            <a:rPr lang="pt-BR" dirty="0"/>
            <a:t>Vias de acesso</a:t>
          </a:r>
        </a:p>
      </dgm:t>
    </dgm:pt>
    <dgm:pt modelId="{6FFA6CAE-D73A-4DED-94A9-FD539FBD6D64}" type="parTrans" cxnId="{40A24BA1-A01F-4C96-8648-D412CF3B51B6}">
      <dgm:prSet/>
      <dgm:spPr/>
      <dgm:t>
        <a:bodyPr/>
        <a:lstStyle/>
        <a:p>
          <a:endParaRPr lang="pt-BR"/>
        </a:p>
      </dgm:t>
    </dgm:pt>
    <dgm:pt modelId="{4131FFE4-D9D3-48A5-9745-D2D8B59B7A72}" type="sibTrans" cxnId="{40A24BA1-A01F-4C96-8648-D412CF3B51B6}">
      <dgm:prSet/>
      <dgm:spPr/>
      <dgm:t>
        <a:bodyPr/>
        <a:lstStyle/>
        <a:p>
          <a:endParaRPr lang="pt-BR"/>
        </a:p>
      </dgm:t>
    </dgm:pt>
    <dgm:pt modelId="{D1D8B09E-8E5E-43E3-B73E-E7B00F42EC8A}" type="pres">
      <dgm:prSet presAssocID="{17E6A518-C009-40AB-8A69-28A203EA6750}" presName="Name0" presStyleCnt="0">
        <dgm:presLayoutVars>
          <dgm:dir/>
          <dgm:animLvl val="lvl"/>
          <dgm:resizeHandles val="exact"/>
        </dgm:presLayoutVars>
      </dgm:prSet>
      <dgm:spPr/>
    </dgm:pt>
    <dgm:pt modelId="{694D66F6-E36C-4146-91CF-3A5F0D3F70AE}" type="pres">
      <dgm:prSet presAssocID="{C0DFF4FA-20CD-4B98-8416-B281722571C8}" presName="composite" presStyleCnt="0"/>
      <dgm:spPr/>
    </dgm:pt>
    <dgm:pt modelId="{4AE9D5BF-6009-4D85-A1CA-412AD25352FD}" type="pres">
      <dgm:prSet presAssocID="{C0DFF4FA-20CD-4B98-8416-B281722571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2DCCCB7-2736-4CF8-A06D-4810E9374F78}" type="pres">
      <dgm:prSet presAssocID="{C0DFF4FA-20CD-4B98-8416-B281722571C8}" presName="desTx" presStyleLbl="alignAccFollowNode1" presStyleIdx="0" presStyleCnt="3">
        <dgm:presLayoutVars>
          <dgm:bulletEnabled val="1"/>
        </dgm:presLayoutVars>
      </dgm:prSet>
      <dgm:spPr/>
    </dgm:pt>
    <dgm:pt modelId="{0D63FF33-FF4E-4877-8B6C-8D019998947C}" type="pres">
      <dgm:prSet presAssocID="{7A7AE55E-A1DB-4647-855E-367CCE3AF9C2}" presName="space" presStyleCnt="0"/>
      <dgm:spPr/>
    </dgm:pt>
    <dgm:pt modelId="{105CA097-6C0D-478A-88C3-9CCD610B023F}" type="pres">
      <dgm:prSet presAssocID="{D49ABFE4-AA15-4706-9196-FD76E4EC05E0}" presName="composite" presStyleCnt="0"/>
      <dgm:spPr/>
    </dgm:pt>
    <dgm:pt modelId="{384F6397-11EE-4D82-A5A8-91C1D93970DF}" type="pres">
      <dgm:prSet presAssocID="{D49ABFE4-AA15-4706-9196-FD76E4EC05E0}" presName="parTx" presStyleLbl="alignNode1" presStyleIdx="1" presStyleCnt="3" custScaleX="102950" custScaleY="125115">
        <dgm:presLayoutVars>
          <dgm:chMax val="0"/>
          <dgm:chPref val="0"/>
          <dgm:bulletEnabled val="1"/>
        </dgm:presLayoutVars>
      </dgm:prSet>
      <dgm:spPr/>
    </dgm:pt>
    <dgm:pt modelId="{52CFBCDB-4342-4882-B85B-D23BF49390B7}" type="pres">
      <dgm:prSet presAssocID="{D49ABFE4-AA15-4706-9196-FD76E4EC05E0}" presName="desTx" presStyleLbl="alignAccFollowNode1" presStyleIdx="1" presStyleCnt="3">
        <dgm:presLayoutVars>
          <dgm:bulletEnabled val="1"/>
        </dgm:presLayoutVars>
      </dgm:prSet>
      <dgm:spPr/>
    </dgm:pt>
    <dgm:pt modelId="{7418FF95-64EF-416D-8D37-65735BF2BF6B}" type="pres">
      <dgm:prSet presAssocID="{0403A778-87DE-4F69-AEF4-73FEBD371706}" presName="space" presStyleCnt="0"/>
      <dgm:spPr/>
    </dgm:pt>
    <dgm:pt modelId="{32190254-94F5-42A0-8263-A0AACE38FC26}" type="pres">
      <dgm:prSet presAssocID="{DA0358CB-1690-479E-9B72-03247746148D}" presName="composite" presStyleCnt="0"/>
      <dgm:spPr/>
    </dgm:pt>
    <dgm:pt modelId="{F7F05C3A-165A-4B87-925C-713977AFF610}" type="pres">
      <dgm:prSet presAssocID="{DA0358CB-1690-479E-9B72-03247746148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4B32E26-4838-4FAB-8C33-6C60F8D3C485}" type="pres">
      <dgm:prSet presAssocID="{DA0358CB-1690-479E-9B72-03247746148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7007701-73F8-41D8-B1C2-7F7A5DB90D84}" type="presOf" srcId="{3284ED91-02EB-4CC4-AABC-2513AD126178}" destId="{94B32E26-4838-4FAB-8C33-6C60F8D3C485}" srcOrd="0" destOrd="0" presId="urn:microsoft.com/office/officeart/2005/8/layout/hList1"/>
    <dgm:cxn modelId="{BCEE5210-C37A-4F1A-B533-3B317F1FE6C5}" srcId="{DA0358CB-1690-479E-9B72-03247746148D}" destId="{3284ED91-02EB-4CC4-AABC-2513AD126178}" srcOrd="0" destOrd="0" parTransId="{125975C9-E6C5-4490-BCD0-7D49A445C21E}" sibTransId="{B357E973-E1E3-496E-923D-492510A478C0}"/>
    <dgm:cxn modelId="{4AA30A15-3327-4EFC-AA8A-8621125BD878}" type="presOf" srcId="{17E6A518-C009-40AB-8A69-28A203EA6750}" destId="{D1D8B09E-8E5E-43E3-B73E-E7B00F42EC8A}" srcOrd="0" destOrd="0" presId="urn:microsoft.com/office/officeart/2005/8/layout/hList1"/>
    <dgm:cxn modelId="{24210621-F557-4388-9C0D-CCCB2035AD4F}" type="presOf" srcId="{C1ED897D-5871-4846-AF08-2B21031EB242}" destId="{52CFBCDB-4342-4882-B85B-D23BF49390B7}" srcOrd="0" destOrd="0" presId="urn:microsoft.com/office/officeart/2005/8/layout/hList1"/>
    <dgm:cxn modelId="{AB8FB92F-8BE8-4421-A5F4-DC4535BA0772}" srcId="{C0DFF4FA-20CD-4B98-8416-B281722571C8}" destId="{B9819524-1AE8-4F5C-A152-57E58B59BD96}" srcOrd="0" destOrd="0" parTransId="{15047211-E190-4567-816E-EE60B64F3464}" sibTransId="{8BC8DD5B-480D-4B99-8D0A-80B5A5A68FA3}"/>
    <dgm:cxn modelId="{ED5FF837-1E02-4C2E-A635-14E67E73282B}" srcId="{DA0358CB-1690-479E-9B72-03247746148D}" destId="{42F88A0A-2639-46D2-A754-5571D0E9AE39}" srcOrd="2" destOrd="0" parTransId="{5730B4BD-EFA5-4F95-B677-B2D647598180}" sibTransId="{7B0E12B9-0B24-4544-9479-D9BB7E38A4F8}"/>
    <dgm:cxn modelId="{8DAEC15B-9E50-426E-A0FB-ABDD48BABFD0}" type="presOf" srcId="{963AEBBB-206A-4760-8B30-EDDB7E076D61}" destId="{92DCCCB7-2736-4CF8-A06D-4810E9374F78}" srcOrd="0" destOrd="2" presId="urn:microsoft.com/office/officeart/2005/8/layout/hList1"/>
    <dgm:cxn modelId="{77C2AE59-7EE0-4374-8310-9C4E76DA6AB1}" type="presOf" srcId="{42F88A0A-2639-46D2-A754-5571D0E9AE39}" destId="{94B32E26-4838-4FAB-8C33-6C60F8D3C485}" srcOrd="0" destOrd="2" presId="urn:microsoft.com/office/officeart/2005/8/layout/hList1"/>
    <dgm:cxn modelId="{66366B7A-38D6-41BB-9ADE-67978F4B875A}" srcId="{17E6A518-C009-40AB-8A69-28A203EA6750}" destId="{DA0358CB-1690-479E-9B72-03247746148D}" srcOrd="2" destOrd="0" parTransId="{AA7EDCC8-1C68-42EF-9AEB-1D3C559AC666}" sibTransId="{87B00672-FA57-46D8-8701-B91C8AC10992}"/>
    <dgm:cxn modelId="{5B0FE97E-F7D9-48D2-8996-C71BBC9B6046}" type="presOf" srcId="{B9819524-1AE8-4F5C-A152-57E58B59BD96}" destId="{92DCCCB7-2736-4CF8-A06D-4810E9374F78}" srcOrd="0" destOrd="0" presId="urn:microsoft.com/office/officeart/2005/8/layout/hList1"/>
    <dgm:cxn modelId="{9045A295-8ED0-4564-A7E0-A500843AE6F4}" type="presOf" srcId="{D49ABFE4-AA15-4706-9196-FD76E4EC05E0}" destId="{384F6397-11EE-4D82-A5A8-91C1D93970DF}" srcOrd="0" destOrd="0" presId="urn:microsoft.com/office/officeart/2005/8/layout/hList1"/>
    <dgm:cxn modelId="{40A24BA1-A01F-4C96-8648-D412CF3B51B6}" srcId="{C0DFF4FA-20CD-4B98-8416-B281722571C8}" destId="{963AEBBB-206A-4760-8B30-EDDB7E076D61}" srcOrd="2" destOrd="0" parTransId="{6FFA6CAE-D73A-4DED-94A9-FD539FBD6D64}" sibTransId="{4131FFE4-D9D3-48A5-9745-D2D8B59B7A72}"/>
    <dgm:cxn modelId="{CAAD90AC-8F17-4CF7-A2ED-E74FBA8C93D4}" srcId="{DA0358CB-1690-479E-9B72-03247746148D}" destId="{65D86FEC-FA11-4DB0-B60B-F63B0321C80D}" srcOrd="1" destOrd="0" parTransId="{40813523-7482-4B97-AB79-06186A0A57FC}" sibTransId="{D12ACCCB-1D91-4E66-BC3D-C3D88D0BB007}"/>
    <dgm:cxn modelId="{B24FCABB-2D53-4130-AA3E-82558A5F9EB1}" srcId="{17E6A518-C009-40AB-8A69-28A203EA6750}" destId="{D49ABFE4-AA15-4706-9196-FD76E4EC05E0}" srcOrd="1" destOrd="0" parTransId="{4566A6D2-E406-4D1D-AF00-B12A51198991}" sibTransId="{0403A778-87DE-4F69-AEF4-73FEBD371706}"/>
    <dgm:cxn modelId="{B91CD5C5-7800-475A-AA8B-C90978CC2845}" type="presOf" srcId="{65D86FEC-FA11-4DB0-B60B-F63B0321C80D}" destId="{94B32E26-4838-4FAB-8C33-6C60F8D3C485}" srcOrd="0" destOrd="1" presId="urn:microsoft.com/office/officeart/2005/8/layout/hList1"/>
    <dgm:cxn modelId="{A49CB8CC-988C-47A8-9E09-CB5F4164D1A0}" srcId="{17E6A518-C009-40AB-8A69-28A203EA6750}" destId="{C0DFF4FA-20CD-4B98-8416-B281722571C8}" srcOrd="0" destOrd="0" parTransId="{5DC0C922-3E46-4941-91BD-54DD45FD4A67}" sibTransId="{7A7AE55E-A1DB-4647-855E-367CCE3AF9C2}"/>
    <dgm:cxn modelId="{4A8E74CD-BD70-421D-9373-3E4CB38A7E7E}" type="presOf" srcId="{B5EEE02D-EC73-434F-8A9A-6E4A87058E9B}" destId="{92DCCCB7-2736-4CF8-A06D-4810E9374F78}" srcOrd="0" destOrd="1" presId="urn:microsoft.com/office/officeart/2005/8/layout/hList1"/>
    <dgm:cxn modelId="{611DB4E3-86A3-4D95-B6D6-4FCF3CFC5B77}" type="presOf" srcId="{DA0358CB-1690-479E-9B72-03247746148D}" destId="{F7F05C3A-165A-4B87-925C-713977AFF610}" srcOrd="0" destOrd="0" presId="urn:microsoft.com/office/officeart/2005/8/layout/hList1"/>
    <dgm:cxn modelId="{E58CBDE7-B042-49B5-9078-4BBA43E4CDCE}" srcId="{D49ABFE4-AA15-4706-9196-FD76E4EC05E0}" destId="{1D3E9858-82D7-4A9A-B671-DB8BD0F23A1C}" srcOrd="1" destOrd="0" parTransId="{0BD1D5B2-FD17-4493-BAC6-5605D54CEEC0}" sibTransId="{7ED37E24-30CE-49DF-AE10-79B6FA2CE66F}"/>
    <dgm:cxn modelId="{B5F65EE8-5914-4456-B664-315A3AEE4866}" type="presOf" srcId="{1D3E9858-82D7-4A9A-B671-DB8BD0F23A1C}" destId="{52CFBCDB-4342-4882-B85B-D23BF49390B7}" srcOrd="0" destOrd="1" presId="urn:microsoft.com/office/officeart/2005/8/layout/hList1"/>
    <dgm:cxn modelId="{AB1814E9-6AF9-4938-92D0-419E681C8D4C}" type="presOf" srcId="{C0DFF4FA-20CD-4B98-8416-B281722571C8}" destId="{4AE9D5BF-6009-4D85-A1CA-412AD25352FD}" srcOrd="0" destOrd="0" presId="urn:microsoft.com/office/officeart/2005/8/layout/hList1"/>
    <dgm:cxn modelId="{0F08D3F7-8BAA-491E-9CEF-51D244B4C46B}" srcId="{C0DFF4FA-20CD-4B98-8416-B281722571C8}" destId="{B5EEE02D-EC73-434F-8A9A-6E4A87058E9B}" srcOrd="1" destOrd="0" parTransId="{14AA0344-1635-40A7-A6A4-33FEAF86F793}" sibTransId="{8FB05BF9-9019-4758-AADE-0E58CE8E2871}"/>
    <dgm:cxn modelId="{127E93FA-F240-4CC3-81C5-6FD64BAB5A05}" srcId="{D49ABFE4-AA15-4706-9196-FD76E4EC05E0}" destId="{C1ED897D-5871-4846-AF08-2B21031EB242}" srcOrd="0" destOrd="0" parTransId="{F065EBC0-F496-41A9-B32F-3E6EC3335BD8}" sibTransId="{5C55062C-CA5C-4759-A30D-BDFBB5F5578F}"/>
    <dgm:cxn modelId="{8586AD98-608F-4B0D-A623-97401F6B41B1}" type="presParOf" srcId="{D1D8B09E-8E5E-43E3-B73E-E7B00F42EC8A}" destId="{694D66F6-E36C-4146-91CF-3A5F0D3F70AE}" srcOrd="0" destOrd="0" presId="urn:microsoft.com/office/officeart/2005/8/layout/hList1"/>
    <dgm:cxn modelId="{0FA005B6-D1CA-4501-AE0C-6684FF79E5C4}" type="presParOf" srcId="{694D66F6-E36C-4146-91CF-3A5F0D3F70AE}" destId="{4AE9D5BF-6009-4D85-A1CA-412AD25352FD}" srcOrd="0" destOrd="0" presId="urn:microsoft.com/office/officeart/2005/8/layout/hList1"/>
    <dgm:cxn modelId="{AE829745-AB18-4D9C-8264-B8120C4201B1}" type="presParOf" srcId="{694D66F6-E36C-4146-91CF-3A5F0D3F70AE}" destId="{92DCCCB7-2736-4CF8-A06D-4810E9374F78}" srcOrd="1" destOrd="0" presId="urn:microsoft.com/office/officeart/2005/8/layout/hList1"/>
    <dgm:cxn modelId="{87961328-037B-4D97-A2C9-493181ABAE92}" type="presParOf" srcId="{D1D8B09E-8E5E-43E3-B73E-E7B00F42EC8A}" destId="{0D63FF33-FF4E-4877-8B6C-8D019998947C}" srcOrd="1" destOrd="0" presId="urn:microsoft.com/office/officeart/2005/8/layout/hList1"/>
    <dgm:cxn modelId="{C04EB6E7-5FE6-4A6F-AECF-7E26B077FB38}" type="presParOf" srcId="{D1D8B09E-8E5E-43E3-B73E-E7B00F42EC8A}" destId="{105CA097-6C0D-478A-88C3-9CCD610B023F}" srcOrd="2" destOrd="0" presId="urn:microsoft.com/office/officeart/2005/8/layout/hList1"/>
    <dgm:cxn modelId="{B0F5AEA2-D92A-4770-9775-448609493871}" type="presParOf" srcId="{105CA097-6C0D-478A-88C3-9CCD610B023F}" destId="{384F6397-11EE-4D82-A5A8-91C1D93970DF}" srcOrd="0" destOrd="0" presId="urn:microsoft.com/office/officeart/2005/8/layout/hList1"/>
    <dgm:cxn modelId="{9861D48B-47FE-4461-BC8A-53E3C6F70028}" type="presParOf" srcId="{105CA097-6C0D-478A-88C3-9CCD610B023F}" destId="{52CFBCDB-4342-4882-B85B-D23BF49390B7}" srcOrd="1" destOrd="0" presId="urn:microsoft.com/office/officeart/2005/8/layout/hList1"/>
    <dgm:cxn modelId="{C29F57FD-5394-487D-BABC-482E6A97A6A6}" type="presParOf" srcId="{D1D8B09E-8E5E-43E3-B73E-E7B00F42EC8A}" destId="{7418FF95-64EF-416D-8D37-65735BF2BF6B}" srcOrd="3" destOrd="0" presId="urn:microsoft.com/office/officeart/2005/8/layout/hList1"/>
    <dgm:cxn modelId="{EF3D357B-16B9-46DD-B2CE-EE61A3E69D8D}" type="presParOf" srcId="{D1D8B09E-8E5E-43E3-B73E-E7B00F42EC8A}" destId="{32190254-94F5-42A0-8263-A0AACE38FC26}" srcOrd="4" destOrd="0" presId="urn:microsoft.com/office/officeart/2005/8/layout/hList1"/>
    <dgm:cxn modelId="{E557F931-F8DD-4348-B1BA-2E25B8AA30F8}" type="presParOf" srcId="{32190254-94F5-42A0-8263-A0AACE38FC26}" destId="{F7F05C3A-165A-4B87-925C-713977AFF610}" srcOrd="0" destOrd="0" presId="urn:microsoft.com/office/officeart/2005/8/layout/hList1"/>
    <dgm:cxn modelId="{EBC9D47A-39CA-4828-AAB2-065FBD668A2D}" type="presParOf" srcId="{32190254-94F5-42A0-8263-A0AACE38FC26}" destId="{94B32E26-4838-4FAB-8C33-6C60F8D3C4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E6A518-C009-40AB-8A69-28A203EA675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DFF4FA-20CD-4B98-8416-B281722571C8}">
      <dgm:prSet phldrT="[Texto]" custT="1"/>
      <dgm:spPr/>
      <dgm:t>
        <a:bodyPr/>
        <a:lstStyle/>
        <a:p>
          <a:r>
            <a:rPr lang="pt-BR" sz="3200" dirty="0"/>
            <a:t>SAÚDE</a:t>
          </a:r>
        </a:p>
      </dgm:t>
    </dgm:pt>
    <dgm:pt modelId="{5DC0C922-3E46-4941-91BD-54DD45FD4A67}" type="parTrans" cxnId="{A49CB8CC-988C-47A8-9E09-CB5F4164D1A0}">
      <dgm:prSet/>
      <dgm:spPr/>
      <dgm:t>
        <a:bodyPr/>
        <a:lstStyle/>
        <a:p>
          <a:endParaRPr lang="pt-BR" sz="3200"/>
        </a:p>
      </dgm:t>
    </dgm:pt>
    <dgm:pt modelId="{7A7AE55E-A1DB-4647-855E-367CCE3AF9C2}" type="sibTrans" cxnId="{A49CB8CC-988C-47A8-9E09-CB5F4164D1A0}">
      <dgm:prSet/>
      <dgm:spPr/>
      <dgm:t>
        <a:bodyPr/>
        <a:lstStyle/>
        <a:p>
          <a:endParaRPr lang="pt-BR" sz="3200"/>
        </a:p>
      </dgm:t>
    </dgm:pt>
    <dgm:pt modelId="{B9819524-1AE8-4F5C-A152-57E58B59BD96}">
      <dgm:prSet phldrT="[Texto]" custT="1"/>
      <dgm:spPr/>
      <dgm:t>
        <a:bodyPr/>
        <a:lstStyle/>
        <a:p>
          <a:r>
            <a:rPr lang="pt-BR" sz="3200" dirty="0"/>
            <a:t>Conceito amplo</a:t>
          </a:r>
        </a:p>
      </dgm:t>
    </dgm:pt>
    <dgm:pt modelId="{15047211-E190-4567-816E-EE60B64F3464}" type="parTrans" cxnId="{AB8FB92F-8BE8-4421-A5F4-DC4535BA0772}">
      <dgm:prSet/>
      <dgm:spPr/>
      <dgm:t>
        <a:bodyPr/>
        <a:lstStyle/>
        <a:p>
          <a:endParaRPr lang="pt-BR" sz="3200"/>
        </a:p>
      </dgm:t>
    </dgm:pt>
    <dgm:pt modelId="{8BC8DD5B-480D-4B99-8D0A-80B5A5A68FA3}" type="sibTrans" cxnId="{AB8FB92F-8BE8-4421-A5F4-DC4535BA0772}">
      <dgm:prSet/>
      <dgm:spPr/>
      <dgm:t>
        <a:bodyPr/>
        <a:lstStyle/>
        <a:p>
          <a:endParaRPr lang="pt-BR" sz="3200"/>
        </a:p>
      </dgm:t>
    </dgm:pt>
    <dgm:pt modelId="{D49ABFE4-AA15-4706-9196-FD76E4EC05E0}">
      <dgm:prSet phldrT="[Texto]" custT="1"/>
      <dgm:spPr/>
      <dgm:t>
        <a:bodyPr/>
        <a:lstStyle/>
        <a:p>
          <a:r>
            <a:rPr lang="pt-BR" sz="3200" dirty="0"/>
            <a:t>POLITICAS PÚBLICAS</a:t>
          </a:r>
        </a:p>
      </dgm:t>
    </dgm:pt>
    <dgm:pt modelId="{4566A6D2-E406-4D1D-AF00-B12A51198991}" type="parTrans" cxnId="{B24FCABB-2D53-4130-AA3E-82558A5F9EB1}">
      <dgm:prSet/>
      <dgm:spPr/>
      <dgm:t>
        <a:bodyPr/>
        <a:lstStyle/>
        <a:p>
          <a:endParaRPr lang="pt-BR" sz="3200"/>
        </a:p>
      </dgm:t>
    </dgm:pt>
    <dgm:pt modelId="{0403A778-87DE-4F69-AEF4-73FEBD371706}" type="sibTrans" cxnId="{B24FCABB-2D53-4130-AA3E-82558A5F9EB1}">
      <dgm:prSet/>
      <dgm:spPr/>
      <dgm:t>
        <a:bodyPr/>
        <a:lstStyle/>
        <a:p>
          <a:endParaRPr lang="pt-BR" sz="3200"/>
        </a:p>
      </dgm:t>
    </dgm:pt>
    <dgm:pt modelId="{C1ED897D-5871-4846-AF08-2B21031EB242}">
      <dgm:prSet phldrT="[Texto]" custT="1"/>
      <dgm:spPr/>
      <dgm:t>
        <a:bodyPr/>
        <a:lstStyle/>
        <a:p>
          <a:r>
            <a:rPr lang="pt-BR" sz="2800" dirty="0"/>
            <a:t>SUS</a:t>
          </a:r>
        </a:p>
      </dgm:t>
    </dgm:pt>
    <dgm:pt modelId="{F065EBC0-F496-41A9-B32F-3E6EC3335BD8}" type="parTrans" cxnId="{127E93FA-F240-4CC3-81C5-6FD64BAB5A05}">
      <dgm:prSet/>
      <dgm:spPr/>
      <dgm:t>
        <a:bodyPr/>
        <a:lstStyle/>
        <a:p>
          <a:endParaRPr lang="pt-BR" sz="3200"/>
        </a:p>
      </dgm:t>
    </dgm:pt>
    <dgm:pt modelId="{5C55062C-CA5C-4759-A30D-BDFBB5F5578F}" type="sibTrans" cxnId="{127E93FA-F240-4CC3-81C5-6FD64BAB5A05}">
      <dgm:prSet/>
      <dgm:spPr/>
      <dgm:t>
        <a:bodyPr/>
        <a:lstStyle/>
        <a:p>
          <a:endParaRPr lang="pt-BR" sz="3200"/>
        </a:p>
      </dgm:t>
    </dgm:pt>
    <dgm:pt modelId="{DA0358CB-1690-479E-9B72-03247746148D}">
      <dgm:prSet phldrT="[Texto]" custT="1"/>
      <dgm:spPr/>
      <dgm:t>
        <a:bodyPr/>
        <a:lstStyle/>
        <a:p>
          <a:r>
            <a:rPr lang="pt-BR" sz="3200" dirty="0"/>
            <a:t>REDE DE ATENÇÃO</a:t>
          </a:r>
        </a:p>
      </dgm:t>
    </dgm:pt>
    <dgm:pt modelId="{AA7EDCC8-1C68-42EF-9AEB-1D3C559AC666}" type="parTrans" cxnId="{66366B7A-38D6-41BB-9ADE-67978F4B875A}">
      <dgm:prSet/>
      <dgm:spPr/>
      <dgm:t>
        <a:bodyPr/>
        <a:lstStyle/>
        <a:p>
          <a:endParaRPr lang="pt-BR" sz="3200"/>
        </a:p>
      </dgm:t>
    </dgm:pt>
    <dgm:pt modelId="{87B00672-FA57-46D8-8701-B91C8AC10992}" type="sibTrans" cxnId="{66366B7A-38D6-41BB-9ADE-67978F4B875A}">
      <dgm:prSet/>
      <dgm:spPr/>
      <dgm:t>
        <a:bodyPr/>
        <a:lstStyle/>
        <a:p>
          <a:endParaRPr lang="pt-BR" sz="3200"/>
        </a:p>
      </dgm:t>
    </dgm:pt>
    <dgm:pt modelId="{3284ED91-02EB-4CC4-AABC-2513AD126178}">
      <dgm:prSet phldrT="[Texto]" custT="1"/>
      <dgm:spPr/>
      <dgm:t>
        <a:bodyPr/>
        <a:lstStyle/>
        <a:p>
          <a:r>
            <a:rPr lang="pt-BR" sz="2800" dirty="0"/>
            <a:t>REDES PRIORITÁRIAS:</a:t>
          </a:r>
        </a:p>
      </dgm:t>
    </dgm:pt>
    <dgm:pt modelId="{125975C9-E6C5-4490-BCD0-7D49A445C21E}" type="parTrans" cxnId="{BCEE5210-C37A-4F1A-B533-3B317F1FE6C5}">
      <dgm:prSet/>
      <dgm:spPr/>
      <dgm:t>
        <a:bodyPr/>
        <a:lstStyle/>
        <a:p>
          <a:endParaRPr lang="pt-BR" sz="3200"/>
        </a:p>
      </dgm:t>
    </dgm:pt>
    <dgm:pt modelId="{B357E973-E1E3-496E-923D-492510A478C0}" type="sibTrans" cxnId="{BCEE5210-C37A-4F1A-B533-3B317F1FE6C5}">
      <dgm:prSet/>
      <dgm:spPr/>
      <dgm:t>
        <a:bodyPr/>
        <a:lstStyle/>
        <a:p>
          <a:endParaRPr lang="pt-BR" sz="3200"/>
        </a:p>
      </dgm:t>
    </dgm:pt>
    <dgm:pt modelId="{99191E32-D0F8-4F53-AB55-162D121A2D1B}">
      <dgm:prSet phldrT="[Texto]" custT="1"/>
      <dgm:spPr/>
      <dgm:t>
        <a:bodyPr/>
        <a:lstStyle/>
        <a:p>
          <a:r>
            <a:rPr lang="pt-BR" sz="2800" dirty="0"/>
            <a:t>SUAS</a:t>
          </a:r>
        </a:p>
      </dgm:t>
    </dgm:pt>
    <dgm:pt modelId="{75ADA642-8B69-4272-93FC-65BC555FF3DB}" type="parTrans" cxnId="{CB035981-E9BF-4508-859E-316C32F45345}">
      <dgm:prSet/>
      <dgm:spPr/>
      <dgm:t>
        <a:bodyPr/>
        <a:lstStyle/>
        <a:p>
          <a:endParaRPr lang="pt-BR" sz="3200"/>
        </a:p>
      </dgm:t>
    </dgm:pt>
    <dgm:pt modelId="{01069EAA-7D22-4052-A115-6602D017EE00}" type="sibTrans" cxnId="{CB035981-E9BF-4508-859E-316C32F45345}">
      <dgm:prSet/>
      <dgm:spPr/>
      <dgm:t>
        <a:bodyPr/>
        <a:lstStyle/>
        <a:p>
          <a:endParaRPr lang="pt-BR" sz="3200"/>
        </a:p>
      </dgm:t>
    </dgm:pt>
    <dgm:pt modelId="{4229C8F7-D403-4FB6-9DB5-07D9242CA142}">
      <dgm:prSet phldrT="[Texto]" custT="1"/>
      <dgm:spPr/>
      <dgm:t>
        <a:bodyPr/>
        <a:lstStyle/>
        <a:p>
          <a:r>
            <a:rPr lang="pt-BR" sz="2800" dirty="0"/>
            <a:t>Políticas </a:t>
          </a:r>
          <a:r>
            <a:rPr lang="pt-BR" sz="2800" dirty="0" err="1"/>
            <a:t>Nacioniais</a:t>
          </a:r>
          <a:r>
            <a:rPr lang="pt-BR" sz="2800" dirty="0"/>
            <a:t>, PMAE</a:t>
          </a:r>
        </a:p>
      </dgm:t>
    </dgm:pt>
    <dgm:pt modelId="{170DEAC5-8937-4240-A858-54EFAE0F204B}" type="parTrans" cxnId="{84B17480-E1BD-4D9A-83FC-A3B10239CD69}">
      <dgm:prSet/>
      <dgm:spPr/>
      <dgm:t>
        <a:bodyPr/>
        <a:lstStyle/>
        <a:p>
          <a:endParaRPr lang="pt-BR" sz="3200"/>
        </a:p>
      </dgm:t>
    </dgm:pt>
    <dgm:pt modelId="{FBB30A24-2E3E-4254-8067-4D1C34C0ADAB}" type="sibTrans" cxnId="{84B17480-E1BD-4D9A-83FC-A3B10239CD69}">
      <dgm:prSet/>
      <dgm:spPr/>
      <dgm:t>
        <a:bodyPr/>
        <a:lstStyle/>
        <a:p>
          <a:endParaRPr lang="pt-BR" sz="3200"/>
        </a:p>
      </dgm:t>
    </dgm:pt>
    <dgm:pt modelId="{7D17DD10-01AE-4590-ADD7-9F21B7671F9B}">
      <dgm:prSet phldrT="[Texto]" custT="1"/>
      <dgm:spPr/>
      <dgm:t>
        <a:bodyPr/>
        <a:lstStyle/>
        <a:p>
          <a:r>
            <a:rPr lang="pt-BR" sz="3200" dirty="0"/>
            <a:t>Promoção</a:t>
          </a:r>
        </a:p>
      </dgm:t>
    </dgm:pt>
    <dgm:pt modelId="{DF67A46E-80AF-4C46-9025-292E1B1795C4}" type="parTrans" cxnId="{9CFACC41-F146-4000-885D-8F9050BED6EB}">
      <dgm:prSet/>
      <dgm:spPr/>
      <dgm:t>
        <a:bodyPr/>
        <a:lstStyle/>
        <a:p>
          <a:endParaRPr lang="pt-BR" sz="3200"/>
        </a:p>
      </dgm:t>
    </dgm:pt>
    <dgm:pt modelId="{6A332287-8AE1-45DD-ADEF-0AA4DEBFF383}" type="sibTrans" cxnId="{9CFACC41-F146-4000-885D-8F9050BED6EB}">
      <dgm:prSet/>
      <dgm:spPr/>
      <dgm:t>
        <a:bodyPr/>
        <a:lstStyle/>
        <a:p>
          <a:endParaRPr lang="pt-BR" sz="3200"/>
        </a:p>
      </dgm:t>
    </dgm:pt>
    <dgm:pt modelId="{10C081E7-D60D-48AF-81E9-4FA6A228386E}">
      <dgm:prSet phldrT="[Texto]" custT="1"/>
      <dgm:spPr/>
      <dgm:t>
        <a:bodyPr/>
        <a:lstStyle/>
        <a:p>
          <a:r>
            <a:rPr lang="pt-BR" sz="2800" dirty="0"/>
            <a:t>Financiamento</a:t>
          </a:r>
        </a:p>
      </dgm:t>
    </dgm:pt>
    <dgm:pt modelId="{43CA8A43-F70A-4505-BDF2-F0630F683DBA}" type="parTrans" cxnId="{327BF508-5EA5-4CD1-9486-2F4AFFE2A4B5}">
      <dgm:prSet/>
      <dgm:spPr/>
      <dgm:t>
        <a:bodyPr/>
        <a:lstStyle/>
        <a:p>
          <a:endParaRPr lang="pt-BR" sz="3200"/>
        </a:p>
      </dgm:t>
    </dgm:pt>
    <dgm:pt modelId="{009E092D-D52B-4E9F-A33D-49D0D84638AB}" type="sibTrans" cxnId="{327BF508-5EA5-4CD1-9486-2F4AFFE2A4B5}">
      <dgm:prSet/>
      <dgm:spPr/>
      <dgm:t>
        <a:bodyPr/>
        <a:lstStyle/>
        <a:p>
          <a:endParaRPr lang="pt-BR" sz="3200"/>
        </a:p>
      </dgm:t>
    </dgm:pt>
    <dgm:pt modelId="{8D9F30C9-74FA-40B6-93A6-E8DD91875C34}">
      <dgm:prSet phldrT="[Texto]" custT="1"/>
      <dgm:spPr/>
      <dgm:t>
        <a:bodyPr/>
        <a:lstStyle/>
        <a:p>
          <a:r>
            <a:rPr lang="pt-BR" sz="2800" dirty="0"/>
            <a:t>Integração </a:t>
          </a:r>
        </a:p>
      </dgm:t>
    </dgm:pt>
    <dgm:pt modelId="{A29FDD49-9B01-4039-A2B5-FC77DC127CE5}" type="parTrans" cxnId="{A60566B1-6242-481C-8262-AACF51CF851E}">
      <dgm:prSet/>
      <dgm:spPr/>
      <dgm:t>
        <a:bodyPr/>
        <a:lstStyle/>
        <a:p>
          <a:endParaRPr lang="pt-BR"/>
        </a:p>
      </dgm:t>
    </dgm:pt>
    <dgm:pt modelId="{EC3F20E7-4B5D-4BC3-B589-778EB874D901}" type="sibTrans" cxnId="{A60566B1-6242-481C-8262-AACF51CF851E}">
      <dgm:prSet/>
      <dgm:spPr/>
      <dgm:t>
        <a:bodyPr/>
        <a:lstStyle/>
        <a:p>
          <a:endParaRPr lang="pt-BR"/>
        </a:p>
      </dgm:t>
    </dgm:pt>
    <dgm:pt modelId="{C9E2740A-FCD6-4C8E-83C7-0E3CCC239AC0}">
      <dgm:prSet phldrT="[Texto]" custT="1"/>
      <dgm:spPr/>
      <dgm:t>
        <a:bodyPr/>
        <a:lstStyle/>
        <a:p>
          <a:r>
            <a:rPr lang="pt-BR" sz="3200" dirty="0" err="1"/>
            <a:t>Interinstituc</a:t>
          </a:r>
          <a:r>
            <a:rPr lang="pt-BR" sz="3200" dirty="0"/>
            <a:t>.</a:t>
          </a:r>
        </a:p>
      </dgm:t>
    </dgm:pt>
    <dgm:pt modelId="{AA931BA2-2A5E-4272-A9FD-DB24223CAC10}" type="parTrans" cxnId="{6FFBE108-56D7-4EC0-B948-96C2203AD1C8}">
      <dgm:prSet/>
      <dgm:spPr/>
      <dgm:t>
        <a:bodyPr/>
        <a:lstStyle/>
        <a:p>
          <a:endParaRPr lang="pt-BR"/>
        </a:p>
      </dgm:t>
    </dgm:pt>
    <dgm:pt modelId="{DAF5589B-CF11-4681-9749-9E74AB640A5B}" type="sibTrans" cxnId="{6FFBE108-56D7-4EC0-B948-96C2203AD1C8}">
      <dgm:prSet/>
      <dgm:spPr/>
      <dgm:t>
        <a:bodyPr/>
        <a:lstStyle/>
        <a:p>
          <a:endParaRPr lang="pt-BR"/>
        </a:p>
      </dgm:t>
    </dgm:pt>
    <dgm:pt modelId="{3F2D0C68-4F09-4E6A-8F87-C6E8FB36E507}">
      <dgm:prSet phldrT="[Texto]" custT="1"/>
      <dgm:spPr/>
      <dgm:t>
        <a:bodyPr/>
        <a:lstStyle/>
        <a:p>
          <a:r>
            <a:rPr lang="pt-BR" sz="3200" dirty="0"/>
            <a:t>Direitos</a:t>
          </a:r>
        </a:p>
      </dgm:t>
    </dgm:pt>
    <dgm:pt modelId="{8162017F-002E-4E46-8344-6BE06FB7BC01}" type="parTrans" cxnId="{C7AFCB82-6AEF-4F46-AA50-13CCF1672BCA}">
      <dgm:prSet/>
      <dgm:spPr/>
      <dgm:t>
        <a:bodyPr/>
        <a:lstStyle/>
        <a:p>
          <a:endParaRPr lang="pt-BR"/>
        </a:p>
      </dgm:t>
    </dgm:pt>
    <dgm:pt modelId="{F0F89D70-139A-4F94-80A0-3CE6A9F09CC8}" type="sibTrans" cxnId="{C7AFCB82-6AEF-4F46-AA50-13CCF1672BCA}">
      <dgm:prSet/>
      <dgm:spPr/>
      <dgm:t>
        <a:bodyPr/>
        <a:lstStyle/>
        <a:p>
          <a:endParaRPr lang="pt-BR"/>
        </a:p>
      </dgm:t>
    </dgm:pt>
    <dgm:pt modelId="{0A79468F-12D7-44F8-8C97-59711966C2A3}">
      <dgm:prSet phldrT="[Texto]" custT="1"/>
      <dgm:spPr/>
      <dgm:t>
        <a:bodyPr/>
        <a:lstStyle/>
        <a:p>
          <a:r>
            <a:rPr lang="pt-BR" sz="2800" dirty="0"/>
            <a:t>Educação Permanente</a:t>
          </a:r>
        </a:p>
      </dgm:t>
    </dgm:pt>
    <dgm:pt modelId="{5047EAC6-135B-4A8A-BB5E-C5155DEBBBA6}" type="parTrans" cxnId="{BF17DDF8-8073-4AF2-ACC4-FA1C55483E80}">
      <dgm:prSet/>
      <dgm:spPr/>
      <dgm:t>
        <a:bodyPr/>
        <a:lstStyle/>
        <a:p>
          <a:endParaRPr lang="pt-BR"/>
        </a:p>
      </dgm:t>
    </dgm:pt>
    <dgm:pt modelId="{9021B871-A18E-46D0-BC74-1316F0AA1B4A}" type="sibTrans" cxnId="{BF17DDF8-8073-4AF2-ACC4-FA1C55483E80}">
      <dgm:prSet/>
      <dgm:spPr/>
      <dgm:t>
        <a:bodyPr/>
        <a:lstStyle/>
        <a:p>
          <a:endParaRPr lang="pt-BR"/>
        </a:p>
      </dgm:t>
    </dgm:pt>
    <dgm:pt modelId="{6CA9A88C-FC85-450D-9368-728C7AEB85C1}">
      <dgm:prSet phldrT="[Texto]" custT="1"/>
      <dgm:spPr/>
      <dgm:t>
        <a:bodyPr/>
        <a:lstStyle/>
        <a:p>
          <a:r>
            <a:rPr lang="pt-BR" sz="2800" dirty="0"/>
            <a:t>Monitoramento</a:t>
          </a:r>
        </a:p>
      </dgm:t>
    </dgm:pt>
    <dgm:pt modelId="{DF095B85-1B42-48CA-93A6-F889CDBFA1BC}" type="parTrans" cxnId="{97485369-AADD-4F10-A3A1-8EF892BB3A9A}">
      <dgm:prSet/>
      <dgm:spPr/>
      <dgm:t>
        <a:bodyPr/>
        <a:lstStyle/>
        <a:p>
          <a:endParaRPr lang="pt-BR"/>
        </a:p>
      </dgm:t>
    </dgm:pt>
    <dgm:pt modelId="{7F91A3EF-5495-4817-95B9-B8486CD310E5}" type="sibTrans" cxnId="{97485369-AADD-4F10-A3A1-8EF892BB3A9A}">
      <dgm:prSet/>
      <dgm:spPr/>
      <dgm:t>
        <a:bodyPr/>
        <a:lstStyle/>
        <a:p>
          <a:endParaRPr lang="pt-BR"/>
        </a:p>
      </dgm:t>
    </dgm:pt>
    <dgm:pt modelId="{D1D8B09E-8E5E-43E3-B73E-E7B00F42EC8A}" type="pres">
      <dgm:prSet presAssocID="{17E6A518-C009-40AB-8A69-28A203EA6750}" presName="Name0" presStyleCnt="0">
        <dgm:presLayoutVars>
          <dgm:dir/>
          <dgm:animLvl val="lvl"/>
          <dgm:resizeHandles val="exact"/>
        </dgm:presLayoutVars>
      </dgm:prSet>
      <dgm:spPr/>
    </dgm:pt>
    <dgm:pt modelId="{694D66F6-E36C-4146-91CF-3A5F0D3F70AE}" type="pres">
      <dgm:prSet presAssocID="{C0DFF4FA-20CD-4B98-8416-B281722571C8}" presName="composite" presStyleCnt="0"/>
      <dgm:spPr/>
    </dgm:pt>
    <dgm:pt modelId="{4AE9D5BF-6009-4D85-A1CA-412AD25352FD}" type="pres">
      <dgm:prSet presAssocID="{C0DFF4FA-20CD-4B98-8416-B281722571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2DCCCB7-2736-4CF8-A06D-4810E9374F78}" type="pres">
      <dgm:prSet presAssocID="{C0DFF4FA-20CD-4B98-8416-B281722571C8}" presName="desTx" presStyleLbl="alignAccFollowNode1" presStyleIdx="0" presStyleCnt="3">
        <dgm:presLayoutVars>
          <dgm:bulletEnabled val="1"/>
        </dgm:presLayoutVars>
      </dgm:prSet>
      <dgm:spPr/>
    </dgm:pt>
    <dgm:pt modelId="{0D63FF33-FF4E-4877-8B6C-8D019998947C}" type="pres">
      <dgm:prSet presAssocID="{7A7AE55E-A1DB-4647-855E-367CCE3AF9C2}" presName="space" presStyleCnt="0"/>
      <dgm:spPr/>
    </dgm:pt>
    <dgm:pt modelId="{105CA097-6C0D-478A-88C3-9CCD610B023F}" type="pres">
      <dgm:prSet presAssocID="{D49ABFE4-AA15-4706-9196-FD76E4EC05E0}" presName="composite" presStyleCnt="0"/>
      <dgm:spPr/>
    </dgm:pt>
    <dgm:pt modelId="{384F6397-11EE-4D82-A5A8-91C1D93970DF}" type="pres">
      <dgm:prSet presAssocID="{D49ABFE4-AA15-4706-9196-FD76E4EC05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2CFBCDB-4342-4882-B85B-D23BF49390B7}" type="pres">
      <dgm:prSet presAssocID="{D49ABFE4-AA15-4706-9196-FD76E4EC05E0}" presName="desTx" presStyleLbl="alignAccFollowNode1" presStyleIdx="1" presStyleCnt="3">
        <dgm:presLayoutVars>
          <dgm:bulletEnabled val="1"/>
        </dgm:presLayoutVars>
      </dgm:prSet>
      <dgm:spPr/>
    </dgm:pt>
    <dgm:pt modelId="{7418FF95-64EF-416D-8D37-65735BF2BF6B}" type="pres">
      <dgm:prSet presAssocID="{0403A778-87DE-4F69-AEF4-73FEBD371706}" presName="space" presStyleCnt="0"/>
      <dgm:spPr/>
    </dgm:pt>
    <dgm:pt modelId="{32190254-94F5-42A0-8263-A0AACE38FC26}" type="pres">
      <dgm:prSet presAssocID="{DA0358CB-1690-479E-9B72-03247746148D}" presName="composite" presStyleCnt="0"/>
      <dgm:spPr/>
    </dgm:pt>
    <dgm:pt modelId="{F7F05C3A-165A-4B87-925C-713977AFF610}" type="pres">
      <dgm:prSet presAssocID="{DA0358CB-1690-479E-9B72-03247746148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4B32E26-4838-4FAB-8C33-6C60F8D3C485}" type="pres">
      <dgm:prSet presAssocID="{DA0358CB-1690-479E-9B72-03247746148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7007701-73F8-41D8-B1C2-7F7A5DB90D84}" type="presOf" srcId="{3284ED91-02EB-4CC4-AABC-2513AD126178}" destId="{94B32E26-4838-4FAB-8C33-6C60F8D3C485}" srcOrd="0" destOrd="0" presId="urn:microsoft.com/office/officeart/2005/8/layout/hList1"/>
    <dgm:cxn modelId="{6FFBE108-56D7-4EC0-B948-96C2203AD1C8}" srcId="{C0DFF4FA-20CD-4B98-8416-B281722571C8}" destId="{C9E2740A-FCD6-4C8E-83C7-0E3CCC239AC0}" srcOrd="2" destOrd="0" parTransId="{AA931BA2-2A5E-4272-A9FD-DB24223CAC10}" sibTransId="{DAF5589B-CF11-4681-9749-9E74AB640A5B}"/>
    <dgm:cxn modelId="{327BF508-5EA5-4CD1-9486-2F4AFFE2A4B5}" srcId="{D49ABFE4-AA15-4706-9196-FD76E4EC05E0}" destId="{10C081E7-D60D-48AF-81E9-4FA6A228386E}" srcOrd="3" destOrd="0" parTransId="{43CA8A43-F70A-4505-BDF2-F0630F683DBA}" sibTransId="{009E092D-D52B-4E9F-A33D-49D0D84638AB}"/>
    <dgm:cxn modelId="{BCEE5210-C37A-4F1A-B533-3B317F1FE6C5}" srcId="{DA0358CB-1690-479E-9B72-03247746148D}" destId="{3284ED91-02EB-4CC4-AABC-2513AD126178}" srcOrd="0" destOrd="0" parTransId="{125975C9-E6C5-4490-BCD0-7D49A445C21E}" sibTransId="{B357E973-E1E3-496E-923D-492510A478C0}"/>
    <dgm:cxn modelId="{4AA30A15-3327-4EFC-AA8A-8621125BD878}" type="presOf" srcId="{17E6A518-C009-40AB-8A69-28A203EA6750}" destId="{D1D8B09E-8E5E-43E3-B73E-E7B00F42EC8A}" srcOrd="0" destOrd="0" presId="urn:microsoft.com/office/officeart/2005/8/layout/hList1"/>
    <dgm:cxn modelId="{92F2361E-A78B-4254-8D1B-FBA4CBD0E627}" type="presOf" srcId="{3F2D0C68-4F09-4E6A-8F87-C6E8FB36E507}" destId="{92DCCCB7-2736-4CF8-A06D-4810E9374F78}" srcOrd="0" destOrd="1" presId="urn:microsoft.com/office/officeart/2005/8/layout/hList1"/>
    <dgm:cxn modelId="{24210621-F557-4388-9C0D-CCCB2035AD4F}" type="presOf" srcId="{C1ED897D-5871-4846-AF08-2B21031EB242}" destId="{52CFBCDB-4342-4882-B85B-D23BF49390B7}" srcOrd="0" destOrd="0" presId="urn:microsoft.com/office/officeart/2005/8/layout/hList1"/>
    <dgm:cxn modelId="{AB8FB92F-8BE8-4421-A5F4-DC4535BA0772}" srcId="{C0DFF4FA-20CD-4B98-8416-B281722571C8}" destId="{B9819524-1AE8-4F5C-A152-57E58B59BD96}" srcOrd="0" destOrd="0" parTransId="{15047211-E190-4567-816E-EE60B64F3464}" sibTransId="{8BC8DD5B-480D-4B99-8D0A-80B5A5A68FA3}"/>
    <dgm:cxn modelId="{2F548A33-6B89-48C9-A2FD-C9AC634C54C0}" type="presOf" srcId="{10C081E7-D60D-48AF-81E9-4FA6A228386E}" destId="{52CFBCDB-4342-4882-B85B-D23BF49390B7}" srcOrd="0" destOrd="3" presId="urn:microsoft.com/office/officeart/2005/8/layout/hList1"/>
    <dgm:cxn modelId="{9CFACC41-F146-4000-885D-8F9050BED6EB}" srcId="{C0DFF4FA-20CD-4B98-8416-B281722571C8}" destId="{7D17DD10-01AE-4590-ADD7-9F21B7671F9B}" srcOrd="3" destOrd="0" parTransId="{DF67A46E-80AF-4C46-9025-292E1B1795C4}" sibTransId="{6A332287-8AE1-45DD-ADEF-0AA4DEBFF383}"/>
    <dgm:cxn modelId="{01B0ED42-3AA9-47C2-B7DD-F52BFC298FB4}" type="presOf" srcId="{8D9F30C9-74FA-40B6-93A6-E8DD91875C34}" destId="{94B32E26-4838-4FAB-8C33-6C60F8D3C485}" srcOrd="0" destOrd="1" presId="urn:microsoft.com/office/officeart/2005/8/layout/hList1"/>
    <dgm:cxn modelId="{97485369-AADD-4F10-A3A1-8EF892BB3A9A}" srcId="{DA0358CB-1690-479E-9B72-03247746148D}" destId="{6CA9A88C-FC85-450D-9368-728C7AEB85C1}" srcOrd="3" destOrd="0" parTransId="{DF095B85-1B42-48CA-93A6-F889CDBFA1BC}" sibTransId="{7F91A3EF-5495-4817-95B9-B8486CD310E5}"/>
    <dgm:cxn modelId="{A71C2559-1401-4466-BF64-1098BC3FCF7F}" type="presOf" srcId="{6CA9A88C-FC85-450D-9368-728C7AEB85C1}" destId="{94B32E26-4838-4FAB-8C33-6C60F8D3C485}" srcOrd="0" destOrd="3" presId="urn:microsoft.com/office/officeart/2005/8/layout/hList1"/>
    <dgm:cxn modelId="{66366B7A-38D6-41BB-9ADE-67978F4B875A}" srcId="{17E6A518-C009-40AB-8A69-28A203EA6750}" destId="{DA0358CB-1690-479E-9B72-03247746148D}" srcOrd="2" destOrd="0" parTransId="{AA7EDCC8-1C68-42EF-9AEB-1D3C559AC666}" sibTransId="{87B00672-FA57-46D8-8701-B91C8AC10992}"/>
    <dgm:cxn modelId="{5B0FE97E-F7D9-48D2-8996-C71BBC9B6046}" type="presOf" srcId="{B9819524-1AE8-4F5C-A152-57E58B59BD96}" destId="{92DCCCB7-2736-4CF8-A06D-4810E9374F78}" srcOrd="0" destOrd="0" presId="urn:microsoft.com/office/officeart/2005/8/layout/hList1"/>
    <dgm:cxn modelId="{84B17480-E1BD-4D9A-83FC-A3B10239CD69}" srcId="{D49ABFE4-AA15-4706-9196-FD76E4EC05E0}" destId="{4229C8F7-D403-4FB6-9DB5-07D9242CA142}" srcOrd="2" destOrd="0" parTransId="{170DEAC5-8937-4240-A858-54EFAE0F204B}" sibTransId="{FBB30A24-2E3E-4254-8067-4D1C34C0ADAB}"/>
    <dgm:cxn modelId="{CB035981-E9BF-4508-859E-316C32F45345}" srcId="{D49ABFE4-AA15-4706-9196-FD76E4EC05E0}" destId="{99191E32-D0F8-4F53-AB55-162D121A2D1B}" srcOrd="1" destOrd="0" parTransId="{75ADA642-8B69-4272-93FC-65BC555FF3DB}" sibTransId="{01069EAA-7D22-4052-A115-6602D017EE00}"/>
    <dgm:cxn modelId="{D3DD4682-EB93-46E7-9296-00D25DD7BF3A}" type="presOf" srcId="{99191E32-D0F8-4F53-AB55-162D121A2D1B}" destId="{52CFBCDB-4342-4882-B85B-D23BF49390B7}" srcOrd="0" destOrd="1" presId="urn:microsoft.com/office/officeart/2005/8/layout/hList1"/>
    <dgm:cxn modelId="{C7AFCB82-6AEF-4F46-AA50-13CCF1672BCA}" srcId="{C0DFF4FA-20CD-4B98-8416-B281722571C8}" destId="{3F2D0C68-4F09-4E6A-8F87-C6E8FB36E507}" srcOrd="1" destOrd="0" parTransId="{8162017F-002E-4E46-8344-6BE06FB7BC01}" sibTransId="{F0F89D70-139A-4F94-80A0-3CE6A9F09CC8}"/>
    <dgm:cxn modelId="{9045A295-8ED0-4564-A7E0-A500843AE6F4}" type="presOf" srcId="{D49ABFE4-AA15-4706-9196-FD76E4EC05E0}" destId="{384F6397-11EE-4D82-A5A8-91C1D93970DF}" srcOrd="0" destOrd="0" presId="urn:microsoft.com/office/officeart/2005/8/layout/hList1"/>
    <dgm:cxn modelId="{38241E9E-1D13-438E-8102-E9F5203EF78B}" type="presOf" srcId="{C9E2740A-FCD6-4C8E-83C7-0E3CCC239AC0}" destId="{92DCCCB7-2736-4CF8-A06D-4810E9374F78}" srcOrd="0" destOrd="2" presId="urn:microsoft.com/office/officeart/2005/8/layout/hList1"/>
    <dgm:cxn modelId="{9D9221A2-22C4-4A5C-95A3-E5F61478EF27}" type="presOf" srcId="{7D17DD10-01AE-4590-ADD7-9F21B7671F9B}" destId="{92DCCCB7-2736-4CF8-A06D-4810E9374F78}" srcOrd="0" destOrd="3" presId="urn:microsoft.com/office/officeart/2005/8/layout/hList1"/>
    <dgm:cxn modelId="{A60566B1-6242-481C-8262-AACF51CF851E}" srcId="{DA0358CB-1690-479E-9B72-03247746148D}" destId="{8D9F30C9-74FA-40B6-93A6-E8DD91875C34}" srcOrd="1" destOrd="0" parTransId="{A29FDD49-9B01-4039-A2B5-FC77DC127CE5}" sibTransId="{EC3F20E7-4B5D-4BC3-B589-778EB874D901}"/>
    <dgm:cxn modelId="{B24FCABB-2D53-4130-AA3E-82558A5F9EB1}" srcId="{17E6A518-C009-40AB-8A69-28A203EA6750}" destId="{D49ABFE4-AA15-4706-9196-FD76E4EC05E0}" srcOrd="1" destOrd="0" parTransId="{4566A6D2-E406-4D1D-AF00-B12A51198991}" sibTransId="{0403A778-87DE-4F69-AEF4-73FEBD371706}"/>
    <dgm:cxn modelId="{A49CB8CC-988C-47A8-9E09-CB5F4164D1A0}" srcId="{17E6A518-C009-40AB-8A69-28A203EA6750}" destId="{C0DFF4FA-20CD-4B98-8416-B281722571C8}" srcOrd="0" destOrd="0" parTransId="{5DC0C922-3E46-4941-91BD-54DD45FD4A67}" sibTransId="{7A7AE55E-A1DB-4647-855E-367CCE3AF9C2}"/>
    <dgm:cxn modelId="{611DB4E3-86A3-4D95-B6D6-4FCF3CFC5B77}" type="presOf" srcId="{DA0358CB-1690-479E-9B72-03247746148D}" destId="{F7F05C3A-165A-4B87-925C-713977AFF610}" srcOrd="0" destOrd="0" presId="urn:microsoft.com/office/officeart/2005/8/layout/hList1"/>
    <dgm:cxn modelId="{AB1814E9-6AF9-4938-92D0-419E681C8D4C}" type="presOf" srcId="{C0DFF4FA-20CD-4B98-8416-B281722571C8}" destId="{4AE9D5BF-6009-4D85-A1CA-412AD25352FD}" srcOrd="0" destOrd="0" presId="urn:microsoft.com/office/officeart/2005/8/layout/hList1"/>
    <dgm:cxn modelId="{1CAFC6EA-B932-40CD-BD70-7F4D156455C6}" type="presOf" srcId="{0A79468F-12D7-44F8-8C97-59711966C2A3}" destId="{94B32E26-4838-4FAB-8C33-6C60F8D3C485}" srcOrd="0" destOrd="2" presId="urn:microsoft.com/office/officeart/2005/8/layout/hList1"/>
    <dgm:cxn modelId="{D08066EE-8B0F-47A1-B5E2-C111D5021790}" type="presOf" srcId="{4229C8F7-D403-4FB6-9DB5-07D9242CA142}" destId="{52CFBCDB-4342-4882-B85B-D23BF49390B7}" srcOrd="0" destOrd="2" presId="urn:microsoft.com/office/officeart/2005/8/layout/hList1"/>
    <dgm:cxn modelId="{BF17DDF8-8073-4AF2-ACC4-FA1C55483E80}" srcId="{DA0358CB-1690-479E-9B72-03247746148D}" destId="{0A79468F-12D7-44F8-8C97-59711966C2A3}" srcOrd="2" destOrd="0" parTransId="{5047EAC6-135B-4A8A-BB5E-C5155DEBBBA6}" sibTransId="{9021B871-A18E-46D0-BC74-1316F0AA1B4A}"/>
    <dgm:cxn modelId="{127E93FA-F240-4CC3-81C5-6FD64BAB5A05}" srcId="{D49ABFE4-AA15-4706-9196-FD76E4EC05E0}" destId="{C1ED897D-5871-4846-AF08-2B21031EB242}" srcOrd="0" destOrd="0" parTransId="{F065EBC0-F496-41A9-B32F-3E6EC3335BD8}" sibTransId="{5C55062C-CA5C-4759-A30D-BDFBB5F5578F}"/>
    <dgm:cxn modelId="{8586AD98-608F-4B0D-A623-97401F6B41B1}" type="presParOf" srcId="{D1D8B09E-8E5E-43E3-B73E-E7B00F42EC8A}" destId="{694D66F6-E36C-4146-91CF-3A5F0D3F70AE}" srcOrd="0" destOrd="0" presId="urn:microsoft.com/office/officeart/2005/8/layout/hList1"/>
    <dgm:cxn modelId="{0FA005B6-D1CA-4501-AE0C-6684FF79E5C4}" type="presParOf" srcId="{694D66F6-E36C-4146-91CF-3A5F0D3F70AE}" destId="{4AE9D5BF-6009-4D85-A1CA-412AD25352FD}" srcOrd="0" destOrd="0" presId="urn:microsoft.com/office/officeart/2005/8/layout/hList1"/>
    <dgm:cxn modelId="{AE829745-AB18-4D9C-8264-B8120C4201B1}" type="presParOf" srcId="{694D66F6-E36C-4146-91CF-3A5F0D3F70AE}" destId="{92DCCCB7-2736-4CF8-A06D-4810E9374F78}" srcOrd="1" destOrd="0" presId="urn:microsoft.com/office/officeart/2005/8/layout/hList1"/>
    <dgm:cxn modelId="{87961328-037B-4D97-A2C9-493181ABAE92}" type="presParOf" srcId="{D1D8B09E-8E5E-43E3-B73E-E7B00F42EC8A}" destId="{0D63FF33-FF4E-4877-8B6C-8D019998947C}" srcOrd="1" destOrd="0" presId="urn:microsoft.com/office/officeart/2005/8/layout/hList1"/>
    <dgm:cxn modelId="{C04EB6E7-5FE6-4A6F-AECF-7E26B077FB38}" type="presParOf" srcId="{D1D8B09E-8E5E-43E3-B73E-E7B00F42EC8A}" destId="{105CA097-6C0D-478A-88C3-9CCD610B023F}" srcOrd="2" destOrd="0" presId="urn:microsoft.com/office/officeart/2005/8/layout/hList1"/>
    <dgm:cxn modelId="{B0F5AEA2-D92A-4770-9775-448609493871}" type="presParOf" srcId="{105CA097-6C0D-478A-88C3-9CCD610B023F}" destId="{384F6397-11EE-4D82-A5A8-91C1D93970DF}" srcOrd="0" destOrd="0" presId="urn:microsoft.com/office/officeart/2005/8/layout/hList1"/>
    <dgm:cxn modelId="{9861D48B-47FE-4461-BC8A-53E3C6F70028}" type="presParOf" srcId="{105CA097-6C0D-478A-88C3-9CCD610B023F}" destId="{52CFBCDB-4342-4882-B85B-D23BF49390B7}" srcOrd="1" destOrd="0" presId="urn:microsoft.com/office/officeart/2005/8/layout/hList1"/>
    <dgm:cxn modelId="{C29F57FD-5394-487D-BABC-482E6A97A6A6}" type="presParOf" srcId="{D1D8B09E-8E5E-43E3-B73E-E7B00F42EC8A}" destId="{7418FF95-64EF-416D-8D37-65735BF2BF6B}" srcOrd="3" destOrd="0" presId="urn:microsoft.com/office/officeart/2005/8/layout/hList1"/>
    <dgm:cxn modelId="{EF3D357B-16B9-46DD-B2CE-EE61A3E69D8D}" type="presParOf" srcId="{D1D8B09E-8E5E-43E3-B73E-E7B00F42EC8A}" destId="{32190254-94F5-42A0-8263-A0AACE38FC26}" srcOrd="4" destOrd="0" presId="urn:microsoft.com/office/officeart/2005/8/layout/hList1"/>
    <dgm:cxn modelId="{E557F931-F8DD-4348-B1BA-2E25B8AA30F8}" type="presParOf" srcId="{32190254-94F5-42A0-8263-A0AACE38FC26}" destId="{F7F05C3A-165A-4B87-925C-713977AFF610}" srcOrd="0" destOrd="0" presId="urn:microsoft.com/office/officeart/2005/8/layout/hList1"/>
    <dgm:cxn modelId="{EBC9D47A-39CA-4828-AAB2-065FBD668A2D}" type="presParOf" srcId="{32190254-94F5-42A0-8263-A0AACE38FC26}" destId="{94B32E26-4838-4FAB-8C33-6C60F8D3C4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D5BF-6009-4D85-A1CA-412AD25352FD}">
      <dsp:nvSpPr>
        <dsp:cNvPr id="0" name=""/>
        <dsp:cNvSpPr/>
      </dsp:nvSpPr>
      <dsp:spPr>
        <a:xfrm>
          <a:off x="6955" y="289419"/>
          <a:ext cx="315017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TERRITÓRIO</a:t>
          </a:r>
        </a:p>
      </dsp:txBody>
      <dsp:txXfrm>
        <a:off x="6955" y="289419"/>
        <a:ext cx="3150170" cy="691200"/>
      </dsp:txXfrm>
    </dsp:sp>
    <dsp:sp modelId="{92DCCCB7-2736-4CF8-A06D-4810E9374F78}">
      <dsp:nvSpPr>
        <dsp:cNvPr id="0" name=""/>
        <dsp:cNvSpPr/>
      </dsp:nvSpPr>
      <dsp:spPr>
        <a:xfrm>
          <a:off x="6955" y="980620"/>
          <a:ext cx="3150170" cy="2108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Características MT, município e regional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Prioridades sanitárias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Vias de acesso</a:t>
          </a:r>
        </a:p>
      </dsp:txBody>
      <dsp:txXfrm>
        <a:off x="6955" y="980620"/>
        <a:ext cx="3150170" cy="2108160"/>
      </dsp:txXfrm>
    </dsp:sp>
    <dsp:sp modelId="{384F6397-11EE-4D82-A5A8-91C1D93970DF}">
      <dsp:nvSpPr>
        <dsp:cNvPr id="0" name=""/>
        <dsp:cNvSpPr/>
      </dsp:nvSpPr>
      <dsp:spPr>
        <a:xfrm>
          <a:off x="3598149" y="246021"/>
          <a:ext cx="3243100" cy="864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POPULAÇÃO</a:t>
          </a:r>
        </a:p>
      </dsp:txBody>
      <dsp:txXfrm>
        <a:off x="3598149" y="246021"/>
        <a:ext cx="3243100" cy="864794"/>
      </dsp:txXfrm>
    </dsp:sp>
    <dsp:sp modelId="{52CFBCDB-4342-4882-B85B-D23BF49390B7}">
      <dsp:nvSpPr>
        <dsp:cNvPr id="0" name=""/>
        <dsp:cNvSpPr/>
      </dsp:nvSpPr>
      <dsp:spPr>
        <a:xfrm>
          <a:off x="3644614" y="1024018"/>
          <a:ext cx="3150170" cy="2108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Cadastro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Classificação de risco</a:t>
          </a:r>
        </a:p>
      </dsp:txBody>
      <dsp:txXfrm>
        <a:off x="3644614" y="1024018"/>
        <a:ext cx="3150170" cy="2108160"/>
      </dsp:txXfrm>
    </dsp:sp>
    <dsp:sp modelId="{F7F05C3A-165A-4B87-925C-713977AFF610}">
      <dsp:nvSpPr>
        <dsp:cNvPr id="0" name=""/>
        <dsp:cNvSpPr/>
      </dsp:nvSpPr>
      <dsp:spPr>
        <a:xfrm>
          <a:off x="7282274" y="289419"/>
          <a:ext cx="315017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PONTOS DE ATENÇÃO</a:t>
          </a:r>
        </a:p>
      </dsp:txBody>
      <dsp:txXfrm>
        <a:off x="7282274" y="289419"/>
        <a:ext cx="3150170" cy="691200"/>
      </dsp:txXfrm>
    </dsp:sp>
    <dsp:sp modelId="{94B32E26-4838-4FAB-8C33-6C60F8D3C485}">
      <dsp:nvSpPr>
        <dsp:cNvPr id="0" name=""/>
        <dsp:cNvSpPr/>
      </dsp:nvSpPr>
      <dsp:spPr>
        <a:xfrm>
          <a:off x="7282274" y="980620"/>
          <a:ext cx="3150170" cy="2108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Mapeamento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Pactuações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HABILITAÇÕES</a:t>
          </a:r>
        </a:p>
      </dsp:txBody>
      <dsp:txXfrm>
        <a:off x="7282274" y="980620"/>
        <a:ext cx="3150170" cy="210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D5BF-6009-4D85-A1CA-412AD25352FD}">
      <dsp:nvSpPr>
        <dsp:cNvPr id="0" name=""/>
        <dsp:cNvSpPr/>
      </dsp:nvSpPr>
      <dsp:spPr>
        <a:xfrm>
          <a:off x="3262" y="139742"/>
          <a:ext cx="3180754" cy="1272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SAÚDE</a:t>
          </a:r>
        </a:p>
      </dsp:txBody>
      <dsp:txXfrm>
        <a:off x="3262" y="139742"/>
        <a:ext cx="3180754" cy="1272301"/>
      </dsp:txXfrm>
    </dsp:sp>
    <dsp:sp modelId="{92DCCCB7-2736-4CF8-A06D-4810E9374F78}">
      <dsp:nvSpPr>
        <dsp:cNvPr id="0" name=""/>
        <dsp:cNvSpPr/>
      </dsp:nvSpPr>
      <dsp:spPr>
        <a:xfrm>
          <a:off x="3262" y="1412044"/>
          <a:ext cx="3180754" cy="29440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/>
            <a:t>Conceito amplo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/>
            <a:t>Direitos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 err="1"/>
            <a:t>Interinstituc</a:t>
          </a:r>
          <a:r>
            <a:rPr lang="pt-BR" sz="3200" kern="1200" dirty="0"/>
            <a:t>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/>
            <a:t>Promoção</a:t>
          </a:r>
        </a:p>
      </dsp:txBody>
      <dsp:txXfrm>
        <a:off x="3262" y="1412044"/>
        <a:ext cx="3180754" cy="2944012"/>
      </dsp:txXfrm>
    </dsp:sp>
    <dsp:sp modelId="{384F6397-11EE-4D82-A5A8-91C1D93970DF}">
      <dsp:nvSpPr>
        <dsp:cNvPr id="0" name=""/>
        <dsp:cNvSpPr/>
      </dsp:nvSpPr>
      <dsp:spPr>
        <a:xfrm>
          <a:off x="3629322" y="139742"/>
          <a:ext cx="3180754" cy="1272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POLITICAS PÚBLICAS</a:t>
          </a:r>
        </a:p>
      </dsp:txBody>
      <dsp:txXfrm>
        <a:off x="3629322" y="139742"/>
        <a:ext cx="3180754" cy="1272301"/>
      </dsp:txXfrm>
    </dsp:sp>
    <dsp:sp modelId="{52CFBCDB-4342-4882-B85B-D23BF49390B7}">
      <dsp:nvSpPr>
        <dsp:cNvPr id="0" name=""/>
        <dsp:cNvSpPr/>
      </dsp:nvSpPr>
      <dsp:spPr>
        <a:xfrm>
          <a:off x="3629322" y="1412044"/>
          <a:ext cx="3180754" cy="29440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SUS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SUAS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Políticas </a:t>
          </a:r>
          <a:r>
            <a:rPr lang="pt-BR" sz="2800" kern="1200" dirty="0" err="1"/>
            <a:t>Nacioniais</a:t>
          </a:r>
          <a:r>
            <a:rPr lang="pt-BR" sz="2800" kern="1200" dirty="0"/>
            <a:t>, PMAE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Financiamento</a:t>
          </a:r>
        </a:p>
      </dsp:txBody>
      <dsp:txXfrm>
        <a:off x="3629322" y="1412044"/>
        <a:ext cx="3180754" cy="2944012"/>
      </dsp:txXfrm>
    </dsp:sp>
    <dsp:sp modelId="{F7F05C3A-165A-4B87-925C-713977AFF610}">
      <dsp:nvSpPr>
        <dsp:cNvPr id="0" name=""/>
        <dsp:cNvSpPr/>
      </dsp:nvSpPr>
      <dsp:spPr>
        <a:xfrm>
          <a:off x="7255383" y="139742"/>
          <a:ext cx="3180754" cy="1272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REDE DE ATENÇÃO</a:t>
          </a:r>
        </a:p>
      </dsp:txBody>
      <dsp:txXfrm>
        <a:off x="7255383" y="139742"/>
        <a:ext cx="3180754" cy="1272301"/>
      </dsp:txXfrm>
    </dsp:sp>
    <dsp:sp modelId="{94B32E26-4838-4FAB-8C33-6C60F8D3C485}">
      <dsp:nvSpPr>
        <dsp:cNvPr id="0" name=""/>
        <dsp:cNvSpPr/>
      </dsp:nvSpPr>
      <dsp:spPr>
        <a:xfrm>
          <a:off x="7255383" y="1412044"/>
          <a:ext cx="3180754" cy="29440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REDES PRIORITÁRIAS: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Integração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Educação Permanente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Monitoramento</a:t>
          </a:r>
        </a:p>
      </dsp:txBody>
      <dsp:txXfrm>
        <a:off x="7255383" y="1412044"/>
        <a:ext cx="3180754" cy="294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933700" y="319313"/>
            <a:ext cx="12877800" cy="3324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Secretaria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Estado de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Saúde</a:t>
            </a:r>
            <a:endParaRPr lang="en-US" sz="2800" b="1" dirty="0">
              <a:solidFill>
                <a:srgbClr val="00206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Secretaria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Adjunta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Vigilância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e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Atenção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à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Saúde</a:t>
            </a:r>
            <a:endParaRPr lang="en-US" sz="2800" b="1" dirty="0">
              <a:solidFill>
                <a:srgbClr val="00206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Superintendência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Atenção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à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Saúde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- SAS</a:t>
            </a:r>
          </a:p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Coordenadoria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Organização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Redes de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Atenção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à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Saúde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- CORAS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4B70121-5041-468D-A868-AD5DD8B23CB0}"/>
              </a:ext>
            </a:extLst>
          </p:cNvPr>
          <p:cNvSpPr/>
          <p:nvPr/>
        </p:nvSpPr>
        <p:spPr>
          <a:xfrm>
            <a:off x="0" y="2843"/>
            <a:ext cx="3581400" cy="1447800"/>
          </a:xfrm>
          <a:custGeom>
            <a:avLst/>
            <a:gdLst/>
            <a:ahLst/>
            <a:cxnLst/>
            <a:rect l="l" t="t" r="r" b="b"/>
            <a:pathLst>
              <a:path w="3986407" h="1301870">
                <a:moveTo>
                  <a:pt x="0" y="0"/>
                </a:moveTo>
                <a:lnTo>
                  <a:pt x="3986406" y="0"/>
                </a:lnTo>
                <a:lnTo>
                  <a:pt x="3986406" y="1301870"/>
                </a:lnTo>
                <a:lnTo>
                  <a:pt x="0" y="1301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30"/>
            </a:stretch>
          </a:blipFill>
        </p:spPr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DCE0781-C5B5-4015-B273-7CE1F12FA95A}"/>
              </a:ext>
            </a:extLst>
          </p:cNvPr>
          <p:cNvSpPr txBox="1"/>
          <p:nvPr/>
        </p:nvSpPr>
        <p:spPr>
          <a:xfrm>
            <a:off x="5181600" y="7886700"/>
            <a:ext cx="929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chemeClr val="accent1">
                    <a:lumMod val="75000"/>
                  </a:schemeClr>
                </a:solidFill>
              </a:rPr>
              <a:t>Enfa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 Mestra Daniely Beatrice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FDD130-5A45-4460-82BF-03D398D1D998}"/>
              </a:ext>
            </a:extLst>
          </p:cNvPr>
          <p:cNvSpPr txBox="1"/>
          <p:nvPr/>
        </p:nvSpPr>
        <p:spPr>
          <a:xfrm>
            <a:off x="1790700" y="4707917"/>
            <a:ext cx="15240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ORGANIZANDO AMBIENTES SAUDÁVEIS: REDE DE ATENÇÃO (RAS)</a:t>
            </a:r>
            <a:endParaRPr lang="pt-BR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615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68EE147-D414-6FB4-9FE2-966E06F6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282" y="1789071"/>
            <a:ext cx="10925816" cy="642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363063-F3DD-4D60-8A6E-98C202254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930" y="3994822"/>
            <a:ext cx="3380450" cy="319117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FDAF8B7-3165-33F2-C4E4-49D716299599}"/>
              </a:ext>
            </a:extLst>
          </p:cNvPr>
          <p:cNvSpPr txBox="1"/>
          <p:nvPr/>
        </p:nvSpPr>
        <p:spPr>
          <a:xfrm>
            <a:off x="12971111" y="3486991"/>
            <a:ext cx="4850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Amasis MT Pro" panose="02040504050005020304" pitchFamily="18" charset="0"/>
              </a:rPr>
              <a:t>Manual informativo da RAPS/MT</a:t>
            </a:r>
          </a:p>
        </p:txBody>
      </p:sp>
    </p:spTree>
    <p:extLst>
      <p:ext uri="{BB962C8B-B14F-4D97-AF65-F5344CB8AC3E}">
        <p14:creationId xmlns:p14="http://schemas.microsoft.com/office/powerpoint/2010/main" val="42324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3708A37-263F-7977-AC49-33FE1A12F506}"/>
              </a:ext>
            </a:extLst>
          </p:cNvPr>
          <p:cNvSpPr txBox="1"/>
          <p:nvPr/>
        </p:nvSpPr>
        <p:spPr>
          <a:xfrm>
            <a:off x="504451" y="1722458"/>
            <a:ext cx="5181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b="1" dirty="0">
                <a:solidFill>
                  <a:schemeClr val="bg2">
                    <a:lumMod val="25000"/>
                  </a:schemeClr>
                </a:solidFill>
                <a:latin typeface="Amasis MT Pro Medium" panose="02040604050005020304" pitchFamily="18" charset="0"/>
              </a:rPr>
              <a:t>1. ACESSO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3327169"/>
            <a:ext cx="2895837" cy="289583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5B10A6C-3D80-46F9-85E3-2D8796BDAB29}"/>
              </a:ext>
            </a:extLst>
          </p:cNvPr>
          <p:cNvSpPr txBox="1"/>
          <p:nvPr/>
        </p:nvSpPr>
        <p:spPr>
          <a:xfrm>
            <a:off x="480244" y="2905129"/>
            <a:ext cx="5191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masis MT Pro" panose="02040504050005020304" pitchFamily="18" charset="0"/>
              </a:rPr>
              <a:t>e-Book Portaria 0252/GBSES/2024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6EE4261-E942-4B43-9BD5-F4A54CA9D9A5}"/>
              </a:ext>
            </a:extLst>
          </p:cNvPr>
          <p:cNvSpPr txBox="1"/>
          <p:nvPr/>
        </p:nvSpPr>
        <p:spPr>
          <a:xfrm>
            <a:off x="504451" y="6337591"/>
            <a:ext cx="499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masis MT Pro" panose="02040504050005020304" pitchFamily="18" charset="0"/>
              </a:rPr>
              <a:t>Manual informativo da RAPS/MT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2BF07F-1721-46EC-B185-BFE5D5CDC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744546"/>
            <a:ext cx="3047804" cy="28771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1D26AA4-38AD-4B10-AE6A-6F87C3786FB7}"/>
              </a:ext>
            </a:extLst>
          </p:cNvPr>
          <p:cNvSpPr txBox="1"/>
          <p:nvPr/>
        </p:nvSpPr>
        <p:spPr>
          <a:xfrm>
            <a:off x="9500552" y="1463577"/>
            <a:ext cx="613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chemeClr val="bg2">
                    <a:lumMod val="25000"/>
                  </a:schemeClr>
                </a:solidFill>
                <a:latin typeface="Amasis MT Pro Medium" panose="02040604050005020304" pitchFamily="18" charset="0"/>
              </a:rPr>
              <a:t>2. QUALIFICAÇÃO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49A5136-3D1B-4D27-8508-27061C2DB11A}"/>
              </a:ext>
            </a:extLst>
          </p:cNvPr>
          <p:cNvSpPr txBox="1"/>
          <p:nvPr/>
        </p:nvSpPr>
        <p:spPr>
          <a:xfrm>
            <a:off x="7848600" y="2992265"/>
            <a:ext cx="9959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ESTRUTURA PROCESSOS PROFISSIONAIS  GESTORES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F2C55E-922F-4C8B-AE35-035A40817835}"/>
              </a:ext>
            </a:extLst>
          </p:cNvPr>
          <p:cNvSpPr txBox="1"/>
          <p:nvPr/>
        </p:nvSpPr>
        <p:spPr>
          <a:xfrm>
            <a:off x="10407059" y="5491096"/>
            <a:ext cx="5472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chemeClr val="bg2">
                    <a:lumMod val="25000"/>
                  </a:schemeClr>
                </a:solidFill>
                <a:latin typeface="Amasis MT Pro Medium" panose="02040604050005020304" pitchFamily="18" charset="0"/>
              </a:rPr>
              <a:t>3. INTEGRAÇÃO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BB33961-6C75-45B1-A986-77DEEBF7E559}"/>
              </a:ext>
            </a:extLst>
          </p:cNvPr>
          <p:cNvSpPr txBox="1"/>
          <p:nvPr/>
        </p:nvSpPr>
        <p:spPr>
          <a:xfrm>
            <a:off x="8603429" y="6453372"/>
            <a:ext cx="9080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COMUNICAÇÃO: </a:t>
            </a:r>
            <a:r>
              <a:rPr lang="pt-BR" sz="3600" b="1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e-BOOK</a:t>
            </a:r>
            <a:r>
              <a:rPr lang="pt-BR" sz="3600" b="1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; prontuário, sistemas</a:t>
            </a: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903B053-E90C-46BD-A178-E8C85320D5AE}"/>
              </a:ext>
            </a:extLst>
          </p:cNvPr>
          <p:cNvSpPr txBox="1"/>
          <p:nvPr/>
        </p:nvSpPr>
        <p:spPr>
          <a:xfrm>
            <a:off x="0" y="9545095"/>
            <a:ext cx="8337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COFINANCIAMENTO ESTADUAL, NOVO PAC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7C8B2B-CEE6-41D0-923D-DF81F66EA15A}"/>
              </a:ext>
            </a:extLst>
          </p:cNvPr>
          <p:cNvSpPr txBox="1"/>
          <p:nvPr/>
        </p:nvSpPr>
        <p:spPr>
          <a:xfrm>
            <a:off x="6553200" y="3864541"/>
            <a:ext cx="1158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CONECTA </a:t>
            </a:r>
            <a:r>
              <a:rPr lang="pt-BR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CAPSi</a:t>
            </a:r>
            <a:r>
              <a:rPr lang="pt-BR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;  SUS, CAMERA e Ação; NÓS NA REDE, LINHA DE CUIDADO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25C66C2-2CA6-4883-BA3B-6464990227E5}"/>
              </a:ext>
            </a:extLst>
          </p:cNvPr>
          <p:cNvSpPr txBox="1"/>
          <p:nvPr/>
        </p:nvSpPr>
        <p:spPr>
          <a:xfrm>
            <a:off x="9694730" y="7877233"/>
            <a:ext cx="7374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chemeClr val="bg2">
                    <a:lumMod val="25000"/>
                  </a:schemeClr>
                </a:solidFill>
                <a:latin typeface="Amasis MT Pro Medium" panose="02040604050005020304" pitchFamily="18" charset="0"/>
              </a:rPr>
              <a:t>4. MONITORAMENTO</a:t>
            </a: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5DC6980E-D932-4B14-95DB-526CB8DD4961}"/>
              </a:ext>
            </a:extLst>
          </p:cNvPr>
          <p:cNvSpPr/>
          <p:nvPr/>
        </p:nvSpPr>
        <p:spPr>
          <a:xfrm>
            <a:off x="685604" y="-22228"/>
            <a:ext cx="3581400" cy="1447800"/>
          </a:xfrm>
          <a:custGeom>
            <a:avLst/>
            <a:gdLst/>
            <a:ahLst/>
            <a:cxnLst/>
            <a:rect l="l" t="t" r="r" b="b"/>
            <a:pathLst>
              <a:path w="3986407" h="1301870">
                <a:moveTo>
                  <a:pt x="0" y="0"/>
                </a:moveTo>
                <a:lnTo>
                  <a:pt x="3986406" y="0"/>
                </a:lnTo>
                <a:lnTo>
                  <a:pt x="3986406" y="1301870"/>
                </a:lnTo>
                <a:lnTo>
                  <a:pt x="0" y="13018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30"/>
            </a:stretch>
          </a:blipFill>
        </p:spPr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52BFC24-7B24-4639-920E-54AE2F57BCDE}"/>
              </a:ext>
            </a:extLst>
          </p:cNvPr>
          <p:cNvSpPr txBox="1"/>
          <p:nvPr/>
        </p:nvSpPr>
        <p:spPr>
          <a:xfrm>
            <a:off x="6324600" y="337608"/>
            <a:ext cx="944880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Organizando a RAPS- MT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1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6B26213-36B9-5AA4-65E5-FD9102C45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1"/>
          <a:stretch/>
        </p:blipFill>
        <p:spPr bwMode="auto">
          <a:xfrm>
            <a:off x="5607324" y="4820042"/>
            <a:ext cx="5765787" cy="2095481"/>
          </a:xfrm>
          <a:prstGeom prst="rect">
            <a:avLst/>
          </a:prstGeom>
          <a:ln>
            <a:solidFill>
              <a:srgbClr val="DAA6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3E8D8BA-EE10-096C-BA8F-4A4F7030BADE}"/>
              </a:ext>
            </a:extLst>
          </p:cNvPr>
          <p:cNvSpPr txBox="1"/>
          <p:nvPr/>
        </p:nvSpPr>
        <p:spPr>
          <a:xfrm>
            <a:off x="1344893" y="495287"/>
            <a:ext cx="152630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(</a:t>
            </a:r>
            <a:r>
              <a:rPr lang="pt-BR" sz="6600" b="1" dirty="0" err="1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re</a:t>
            </a:r>
            <a:r>
              <a:rPr lang="pt-BR" sz="66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)CONSTRUINDO A INTERSETORIALIDADE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EF2A45-B18B-FDE9-7268-9181291987F9}"/>
              </a:ext>
            </a:extLst>
          </p:cNvPr>
          <p:cNvSpPr txBox="1"/>
          <p:nvPr/>
        </p:nvSpPr>
        <p:spPr>
          <a:xfrm rot="21089631">
            <a:off x="2426945" y="4303916"/>
            <a:ext cx="2336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TJ/GMF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3AF17E-F250-849E-DCFC-3139F7F1709C}"/>
              </a:ext>
            </a:extLst>
          </p:cNvPr>
          <p:cNvSpPr txBox="1"/>
          <p:nvPr/>
        </p:nvSpPr>
        <p:spPr>
          <a:xfrm rot="188426">
            <a:off x="10817649" y="2053590"/>
            <a:ext cx="5976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Defensoria Pública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B9722C-890E-3E21-097C-45CF78E0D071}"/>
              </a:ext>
            </a:extLst>
          </p:cNvPr>
          <p:cNvSpPr txBox="1"/>
          <p:nvPr/>
        </p:nvSpPr>
        <p:spPr>
          <a:xfrm rot="21004174">
            <a:off x="11432181" y="4352356"/>
            <a:ext cx="5831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Ministério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54ECF3-6930-1099-1673-297149188A15}"/>
              </a:ext>
            </a:extLst>
          </p:cNvPr>
          <p:cNvSpPr txBox="1"/>
          <p:nvPr/>
        </p:nvSpPr>
        <p:spPr>
          <a:xfrm rot="273436">
            <a:off x="1767268" y="7419466"/>
            <a:ext cx="1184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Secretaria de Esporte, Lazer e Cultura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30DF2F-C3B1-B4E9-A0DF-ADDFC464A654}"/>
              </a:ext>
            </a:extLst>
          </p:cNvPr>
          <p:cNvSpPr txBox="1"/>
          <p:nvPr/>
        </p:nvSpPr>
        <p:spPr>
          <a:xfrm rot="309961">
            <a:off x="4843369" y="2206607"/>
            <a:ext cx="5688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UFMT/Enfermagem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B4AD03-4B7A-C634-D94E-F0E00089F258}"/>
              </a:ext>
            </a:extLst>
          </p:cNvPr>
          <p:cNvSpPr txBox="1"/>
          <p:nvPr/>
        </p:nvSpPr>
        <p:spPr>
          <a:xfrm rot="21367818">
            <a:off x="8057200" y="3455787"/>
            <a:ext cx="2079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SEDUC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038019-96B3-4610-BDDB-D19B3F058C69}"/>
              </a:ext>
            </a:extLst>
          </p:cNvPr>
          <p:cNvSpPr txBox="1"/>
          <p:nvPr/>
        </p:nvSpPr>
        <p:spPr>
          <a:xfrm rot="20751048">
            <a:off x="1993340" y="2931764"/>
            <a:ext cx="2570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COSEMS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3A8A13-509F-46CC-850E-1947AC9E14E4}"/>
              </a:ext>
            </a:extLst>
          </p:cNvPr>
          <p:cNvSpPr txBox="1"/>
          <p:nvPr/>
        </p:nvSpPr>
        <p:spPr>
          <a:xfrm>
            <a:off x="1955240" y="8757966"/>
            <a:ext cx="9599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Auditoria do Ministério da Saúde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910474F-1097-AFA1-7254-313B2C3CCB4B}"/>
              </a:ext>
            </a:extLst>
          </p:cNvPr>
          <p:cNvSpPr txBox="1"/>
          <p:nvPr/>
        </p:nvSpPr>
        <p:spPr>
          <a:xfrm>
            <a:off x="5269526" y="3711744"/>
            <a:ext cx="1806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1F3F7A1-AD08-5ACE-C64F-1CD5CD430ED9}"/>
              </a:ext>
            </a:extLst>
          </p:cNvPr>
          <p:cNvSpPr txBox="1"/>
          <p:nvPr/>
        </p:nvSpPr>
        <p:spPr>
          <a:xfrm rot="21400292">
            <a:off x="1012440" y="5690598"/>
            <a:ext cx="4368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DISEI/MT e GO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B4A7259-C2C5-BEF6-A124-2CC9053F60BC}"/>
              </a:ext>
            </a:extLst>
          </p:cNvPr>
          <p:cNvSpPr txBox="1"/>
          <p:nvPr/>
        </p:nvSpPr>
        <p:spPr>
          <a:xfrm rot="21037434">
            <a:off x="11201245" y="3350975"/>
            <a:ext cx="224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92ECAD4-DBF8-3505-2028-7955C78684E3}"/>
              </a:ext>
            </a:extLst>
          </p:cNvPr>
          <p:cNvSpPr txBox="1"/>
          <p:nvPr/>
        </p:nvSpPr>
        <p:spPr>
          <a:xfrm>
            <a:off x="11100667" y="6177738"/>
            <a:ext cx="3212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AMMP MT</a:t>
            </a:r>
          </a:p>
        </p:txBody>
      </p:sp>
    </p:spTree>
    <p:extLst>
      <p:ext uri="{BB962C8B-B14F-4D97-AF65-F5344CB8AC3E}">
        <p14:creationId xmlns:p14="http://schemas.microsoft.com/office/powerpoint/2010/main" val="40569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C3206E6-8407-1B79-759B-8139F194B065}"/>
              </a:ext>
            </a:extLst>
          </p:cNvPr>
          <p:cNvCxnSpPr/>
          <p:nvPr/>
        </p:nvCxnSpPr>
        <p:spPr>
          <a:xfrm>
            <a:off x="6754761" y="2614143"/>
            <a:ext cx="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CD2E3C5B-B54A-F859-A1BE-151900F5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90700"/>
            <a:ext cx="12882960" cy="83503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B5A8C9D3-E4BF-4FF4-A9D1-F70A36E2B193}"/>
              </a:ext>
            </a:extLst>
          </p:cNvPr>
          <p:cNvSpPr/>
          <p:nvPr/>
        </p:nvSpPr>
        <p:spPr>
          <a:xfrm>
            <a:off x="0" y="2843"/>
            <a:ext cx="3581400" cy="1447800"/>
          </a:xfrm>
          <a:custGeom>
            <a:avLst/>
            <a:gdLst/>
            <a:ahLst/>
            <a:cxnLst/>
            <a:rect l="l" t="t" r="r" b="b"/>
            <a:pathLst>
              <a:path w="3986407" h="1301870">
                <a:moveTo>
                  <a:pt x="0" y="0"/>
                </a:moveTo>
                <a:lnTo>
                  <a:pt x="3986406" y="0"/>
                </a:lnTo>
                <a:lnTo>
                  <a:pt x="3986406" y="1301870"/>
                </a:lnTo>
                <a:lnTo>
                  <a:pt x="0" y="13018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30"/>
            </a:stretch>
          </a:blipFill>
        </p:spPr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022711B-AA9E-4464-9D51-1B24103256E9}"/>
              </a:ext>
            </a:extLst>
          </p:cNvPr>
          <p:cNvSpPr txBox="1"/>
          <p:nvPr/>
        </p:nvSpPr>
        <p:spPr>
          <a:xfrm>
            <a:off x="3429000" y="145951"/>
            <a:ext cx="9144000" cy="87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89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Coordenadoria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Organização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Redes de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Atenção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à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Saúde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ctr">
              <a:lnSpc>
                <a:spcPts val="3189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CORAS/SAS/GBSAVS/SES-MT</a:t>
            </a:r>
          </a:p>
        </p:txBody>
      </p:sp>
    </p:spTree>
    <p:extLst>
      <p:ext uri="{BB962C8B-B14F-4D97-AF65-F5344CB8AC3E}">
        <p14:creationId xmlns:p14="http://schemas.microsoft.com/office/powerpoint/2010/main" val="297691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C3206E6-8407-1B79-759B-8139F194B065}"/>
              </a:ext>
            </a:extLst>
          </p:cNvPr>
          <p:cNvCxnSpPr/>
          <p:nvPr/>
        </p:nvCxnSpPr>
        <p:spPr>
          <a:xfrm>
            <a:off x="6754761" y="2614143"/>
            <a:ext cx="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CD2E3C5B-B54A-F859-A1BE-151900F5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90700"/>
            <a:ext cx="12882960" cy="83503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B5A8C9D3-E4BF-4FF4-A9D1-F70A36E2B193}"/>
              </a:ext>
            </a:extLst>
          </p:cNvPr>
          <p:cNvSpPr/>
          <p:nvPr/>
        </p:nvSpPr>
        <p:spPr>
          <a:xfrm>
            <a:off x="0" y="2843"/>
            <a:ext cx="3581400" cy="1447800"/>
          </a:xfrm>
          <a:custGeom>
            <a:avLst/>
            <a:gdLst/>
            <a:ahLst/>
            <a:cxnLst/>
            <a:rect l="l" t="t" r="r" b="b"/>
            <a:pathLst>
              <a:path w="3986407" h="1301870">
                <a:moveTo>
                  <a:pt x="0" y="0"/>
                </a:moveTo>
                <a:lnTo>
                  <a:pt x="3986406" y="0"/>
                </a:lnTo>
                <a:lnTo>
                  <a:pt x="3986406" y="1301870"/>
                </a:lnTo>
                <a:lnTo>
                  <a:pt x="0" y="13018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30"/>
            </a:stretch>
          </a:blipFill>
        </p:spPr>
      </p:sp>
    </p:spTree>
    <p:extLst>
      <p:ext uri="{BB962C8B-B14F-4D97-AF65-F5344CB8AC3E}">
        <p14:creationId xmlns:p14="http://schemas.microsoft.com/office/powerpoint/2010/main" val="52756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971800" y="178282"/>
            <a:ext cx="12877800" cy="3324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Secretaria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Estado de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Saúde</a:t>
            </a:r>
            <a:endParaRPr lang="en-US" sz="2800" b="1" dirty="0">
              <a:solidFill>
                <a:srgbClr val="00206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Secretaria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Adjunta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Vigilância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e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Atenção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à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Saúde</a:t>
            </a:r>
            <a:endParaRPr lang="en-US" sz="2800" b="1" dirty="0">
              <a:solidFill>
                <a:srgbClr val="00206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Superintendência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Atenção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à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Saúde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- SAS</a:t>
            </a:r>
          </a:p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Coordenadoria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Organização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Redes de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Atenção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à </a:t>
            </a:r>
            <a:r>
              <a:rPr lang="en-US" sz="2800" b="1" dirty="0" err="1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Saúde</a:t>
            </a:r>
            <a:r>
              <a:rPr lang="en-US" sz="2800" b="1" dirty="0">
                <a:solidFill>
                  <a:srgbClr val="00206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- CORAS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4B70121-5041-468D-A868-AD5DD8B23CB0}"/>
              </a:ext>
            </a:extLst>
          </p:cNvPr>
          <p:cNvSpPr/>
          <p:nvPr/>
        </p:nvSpPr>
        <p:spPr>
          <a:xfrm>
            <a:off x="0" y="2843"/>
            <a:ext cx="3581400" cy="1447800"/>
          </a:xfrm>
          <a:custGeom>
            <a:avLst/>
            <a:gdLst/>
            <a:ahLst/>
            <a:cxnLst/>
            <a:rect l="l" t="t" r="r" b="b"/>
            <a:pathLst>
              <a:path w="3986407" h="1301870">
                <a:moveTo>
                  <a:pt x="0" y="0"/>
                </a:moveTo>
                <a:lnTo>
                  <a:pt x="3986406" y="0"/>
                </a:lnTo>
                <a:lnTo>
                  <a:pt x="3986406" y="1301870"/>
                </a:lnTo>
                <a:lnTo>
                  <a:pt x="0" y="1301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30"/>
            </a:stretch>
          </a:blipFill>
        </p:spPr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DCE0781-C5B5-4015-B273-7CE1F12FA95A}"/>
              </a:ext>
            </a:extLst>
          </p:cNvPr>
          <p:cNvSpPr txBox="1"/>
          <p:nvPr/>
        </p:nvSpPr>
        <p:spPr>
          <a:xfrm>
            <a:off x="7768590" y="8896081"/>
            <a:ext cx="929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chemeClr val="accent1">
                    <a:lumMod val="75000"/>
                  </a:schemeClr>
                </a:solidFill>
              </a:rPr>
              <a:t>Enfa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 Mestra Daniely Beatrice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FDD130-5A45-4460-82BF-03D398D1D998}"/>
              </a:ext>
            </a:extLst>
          </p:cNvPr>
          <p:cNvSpPr txBox="1"/>
          <p:nvPr/>
        </p:nvSpPr>
        <p:spPr>
          <a:xfrm>
            <a:off x="1790700" y="4707917"/>
            <a:ext cx="15240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ORGANIZANDO AS REDES          ORGANIZAMOS A RAS</a:t>
            </a:r>
          </a:p>
          <a:p>
            <a:pPr algn="ctr"/>
            <a:endParaRPr lang="pt-BR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  <a:p>
            <a:pPr algn="ctr"/>
            <a:endParaRPr lang="pt-BR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  <a:p>
            <a:pPr algn="ctr"/>
            <a:endParaRPr lang="pt-BR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CUIDADO INTEGRAL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097DA081-7873-441B-BF24-8037E0C63D02}"/>
              </a:ext>
            </a:extLst>
          </p:cNvPr>
          <p:cNvSpPr/>
          <p:nvPr/>
        </p:nvSpPr>
        <p:spPr>
          <a:xfrm>
            <a:off x="9601200" y="4914900"/>
            <a:ext cx="647700" cy="4572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0C55F25C-47DC-4751-9E81-BFC4D2750EF7}"/>
              </a:ext>
            </a:extLst>
          </p:cNvPr>
          <p:cNvSpPr/>
          <p:nvPr/>
        </p:nvSpPr>
        <p:spPr>
          <a:xfrm>
            <a:off x="9467850" y="6276026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61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>
            <a:extLst>
              <a:ext uri="{FF2B5EF4-FFF2-40B4-BE49-F238E27FC236}">
                <a16:creationId xmlns:a16="http://schemas.microsoft.com/office/drawing/2014/main" id="{94B70121-5041-468D-A868-AD5DD8B23CB0}"/>
              </a:ext>
            </a:extLst>
          </p:cNvPr>
          <p:cNvSpPr/>
          <p:nvPr/>
        </p:nvSpPr>
        <p:spPr>
          <a:xfrm>
            <a:off x="0" y="2843"/>
            <a:ext cx="3581400" cy="1447800"/>
          </a:xfrm>
          <a:custGeom>
            <a:avLst/>
            <a:gdLst/>
            <a:ahLst/>
            <a:cxnLst/>
            <a:rect l="l" t="t" r="r" b="b"/>
            <a:pathLst>
              <a:path w="3986407" h="1301870">
                <a:moveTo>
                  <a:pt x="0" y="0"/>
                </a:moveTo>
                <a:lnTo>
                  <a:pt x="3986406" y="0"/>
                </a:lnTo>
                <a:lnTo>
                  <a:pt x="3986406" y="1301870"/>
                </a:lnTo>
                <a:lnTo>
                  <a:pt x="0" y="1301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30"/>
            </a:stretch>
          </a:blipFill>
        </p:spPr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834C5A-7B85-4A8B-B831-F1B6087BD593}"/>
              </a:ext>
            </a:extLst>
          </p:cNvPr>
          <p:cNvSpPr txBox="1"/>
          <p:nvPr/>
        </p:nvSpPr>
        <p:spPr>
          <a:xfrm>
            <a:off x="6766560" y="620090"/>
            <a:ext cx="6324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ORGANIZANDO AMBIENTES</a:t>
            </a:r>
            <a:endParaRPr lang="pt-BR" sz="4000" b="1" dirty="0">
              <a:latin typeface="+mj-lt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8F22031-93B7-4802-9952-0B5A96E89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509534"/>
              </p:ext>
            </p:extLst>
          </p:nvPr>
        </p:nvGraphicFramePr>
        <p:xfrm>
          <a:off x="4709160" y="1450643"/>
          <a:ext cx="104394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8BCBB7CE-0EF2-4D17-9DCE-F7250DB032B3}"/>
              </a:ext>
            </a:extLst>
          </p:cNvPr>
          <p:cNvSpPr txBox="1"/>
          <p:nvPr/>
        </p:nvSpPr>
        <p:spPr>
          <a:xfrm>
            <a:off x="7010400" y="5093261"/>
            <a:ext cx="6324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SAUDÁVEIS</a:t>
            </a:r>
            <a:endParaRPr lang="pt-BR" sz="4000" b="1" dirty="0">
              <a:latin typeface="+mj-lt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19E17CAF-CD4B-40DE-8C16-1AE45918D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445974"/>
              </p:ext>
            </p:extLst>
          </p:nvPr>
        </p:nvGraphicFramePr>
        <p:xfrm>
          <a:off x="4709160" y="5801147"/>
          <a:ext cx="10439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1E0D255B-1EA7-4DA4-B833-BF24B154FCBA}"/>
              </a:ext>
            </a:extLst>
          </p:cNvPr>
          <p:cNvSpPr txBox="1"/>
          <p:nvPr/>
        </p:nvSpPr>
        <p:spPr>
          <a:xfrm>
            <a:off x="874278" y="3139743"/>
            <a:ext cx="2684262" cy="5901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4696" tIns="134112" rIns="234696" bIns="134112" numCol="1" spcCol="1270" anchor="ctr" anchorCtr="0">
            <a:noAutofit/>
          </a:bodyPr>
          <a:lstStyle/>
          <a:p>
            <a:pPr lvl="0" algn="ctr"/>
            <a:r>
              <a:rPr lang="pt-BR" sz="2800" b="1" dirty="0">
                <a:solidFill>
                  <a:schemeClr val="bg1"/>
                </a:solidFill>
              </a:rPr>
              <a:t>PRI</a:t>
            </a:r>
          </a:p>
          <a:p>
            <a:pPr lvl="0" algn="ctr"/>
            <a:endParaRPr lang="pt-BR" sz="2800" b="1" dirty="0">
              <a:solidFill>
                <a:schemeClr val="bg1"/>
              </a:solidFill>
            </a:endParaRPr>
          </a:p>
          <a:p>
            <a:pPr lvl="0" algn="ctr"/>
            <a:r>
              <a:rPr lang="pt-BR" sz="2800" b="1" dirty="0">
                <a:solidFill>
                  <a:schemeClr val="bg1"/>
                </a:solidFill>
              </a:rPr>
              <a:t>PAR</a:t>
            </a:r>
          </a:p>
          <a:p>
            <a:pPr lvl="0" algn="ctr"/>
            <a:endParaRPr lang="pt-BR" sz="2800" b="1" dirty="0">
              <a:solidFill>
                <a:schemeClr val="bg1"/>
              </a:solidFill>
            </a:endParaRPr>
          </a:p>
          <a:p>
            <a:pPr lvl="0" algn="ctr"/>
            <a:r>
              <a:rPr lang="pt-BR" sz="2800" b="1" dirty="0">
                <a:solidFill>
                  <a:schemeClr val="bg1"/>
                </a:solidFill>
              </a:rPr>
              <a:t>PLANIFICA SUS</a:t>
            </a:r>
          </a:p>
          <a:p>
            <a:pPr lvl="0" algn="ctr"/>
            <a:r>
              <a:rPr lang="pt-BR" sz="2800" b="1" dirty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pt-BR" sz="2800" b="1" dirty="0">
                <a:solidFill>
                  <a:schemeClr val="bg1"/>
                </a:solidFill>
              </a:rPr>
              <a:t>SAÚDE DIGITAL</a:t>
            </a:r>
          </a:p>
          <a:p>
            <a:pPr lvl="0" algn="ctr"/>
            <a:endParaRPr lang="pt-BR" sz="2800" b="1" dirty="0">
              <a:solidFill>
                <a:schemeClr val="bg1"/>
              </a:solidFill>
            </a:endParaRPr>
          </a:p>
          <a:p>
            <a:pPr lvl="0" algn="ctr"/>
            <a:r>
              <a:rPr lang="pt-BR" sz="2800" b="1" dirty="0">
                <a:solidFill>
                  <a:schemeClr val="bg1"/>
                </a:solidFill>
              </a:rPr>
              <a:t>COFINANC. ESTADUAL</a:t>
            </a:r>
          </a:p>
          <a:p>
            <a:pPr lvl="0" algn="ctr"/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CB92408-A262-4737-B723-C673308B5225}"/>
              </a:ext>
            </a:extLst>
          </p:cNvPr>
          <p:cNvSpPr txBox="1"/>
          <p:nvPr/>
        </p:nvSpPr>
        <p:spPr>
          <a:xfrm>
            <a:off x="15544800" y="3467100"/>
            <a:ext cx="2383038" cy="267765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ÁREAS TECNICAS da  SAS/SES</a:t>
            </a:r>
          </a:p>
          <a:p>
            <a:pPr algn="ctr"/>
            <a:endParaRPr lang="pt-BR" sz="2400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ERS</a:t>
            </a:r>
          </a:p>
          <a:p>
            <a:pPr algn="ctr"/>
            <a:endParaRPr lang="pt-BR" sz="2400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COSEMS</a:t>
            </a:r>
          </a:p>
        </p:txBody>
      </p:sp>
    </p:spTree>
    <p:extLst>
      <p:ext uri="{BB962C8B-B14F-4D97-AF65-F5344CB8AC3E}">
        <p14:creationId xmlns:p14="http://schemas.microsoft.com/office/powerpoint/2010/main" val="348343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>
            <a:extLst>
              <a:ext uri="{FF2B5EF4-FFF2-40B4-BE49-F238E27FC236}">
                <a16:creationId xmlns:a16="http://schemas.microsoft.com/office/drawing/2014/main" id="{94B70121-5041-468D-A868-AD5DD8B23CB0}"/>
              </a:ext>
            </a:extLst>
          </p:cNvPr>
          <p:cNvSpPr/>
          <p:nvPr/>
        </p:nvSpPr>
        <p:spPr>
          <a:xfrm>
            <a:off x="0" y="2843"/>
            <a:ext cx="3581400" cy="1447800"/>
          </a:xfrm>
          <a:custGeom>
            <a:avLst/>
            <a:gdLst/>
            <a:ahLst/>
            <a:cxnLst/>
            <a:rect l="l" t="t" r="r" b="b"/>
            <a:pathLst>
              <a:path w="3986407" h="1301870">
                <a:moveTo>
                  <a:pt x="0" y="0"/>
                </a:moveTo>
                <a:lnTo>
                  <a:pt x="3986406" y="0"/>
                </a:lnTo>
                <a:lnTo>
                  <a:pt x="3986406" y="1301870"/>
                </a:lnTo>
                <a:lnTo>
                  <a:pt x="0" y="1301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30"/>
            </a:stretch>
          </a:blipFill>
        </p:spPr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A63108F-466B-446F-80F2-00CA3ADDCCAA}"/>
              </a:ext>
            </a:extLst>
          </p:cNvPr>
          <p:cNvGrpSpPr/>
          <p:nvPr/>
        </p:nvGrpSpPr>
        <p:grpSpPr>
          <a:xfrm>
            <a:off x="6848176" y="1450643"/>
            <a:ext cx="5572424" cy="2500861"/>
            <a:chOff x="3261" y="-434372"/>
            <a:chExt cx="4346711" cy="176824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1198D515-DB7F-4268-8D70-0DA33DA4DBE0}"/>
                </a:ext>
              </a:extLst>
            </p:cNvPr>
            <p:cNvSpPr/>
            <p:nvPr/>
          </p:nvSpPr>
          <p:spPr>
            <a:xfrm>
              <a:off x="3262" y="142044"/>
              <a:ext cx="3180754" cy="1191826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2F323A65-D206-4584-8396-C1C8239B8DAE}"/>
                </a:ext>
              </a:extLst>
            </p:cNvPr>
            <p:cNvSpPr txBox="1"/>
            <p:nvPr/>
          </p:nvSpPr>
          <p:spPr>
            <a:xfrm>
              <a:off x="3261" y="-434372"/>
              <a:ext cx="4346711" cy="17682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134112" rIns="234696" bIns="134112" numCol="1" spcCol="1270" anchor="ctr" anchorCtr="0">
              <a:noAutofit/>
            </a:bodyPr>
            <a:lstStyle/>
            <a:p>
              <a:pPr lvl="0" algn="ctr"/>
              <a:r>
                <a:rPr lang="pt-BR" sz="3600" dirty="0"/>
                <a:t>REDES PRIORITÁRIAS: Alyne, RAPS, RAU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29DB272-EB22-4A7B-8B03-80845CF7A398}"/>
              </a:ext>
            </a:extLst>
          </p:cNvPr>
          <p:cNvSpPr txBox="1"/>
          <p:nvPr/>
        </p:nvSpPr>
        <p:spPr>
          <a:xfrm>
            <a:off x="8044011" y="6649124"/>
            <a:ext cx="3180754" cy="11918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4696" tIns="134112" rIns="234696" bIns="134112" numCol="1" spcCol="1270" anchor="ctr" anchorCtr="0">
            <a:noAutofit/>
          </a:bodyPr>
          <a:lstStyle/>
          <a:p>
            <a:pPr lvl="0" algn="ctr"/>
            <a:r>
              <a:rPr lang="pt-BR" sz="4800" b="1" dirty="0"/>
              <a:t>RAS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C99A8600-C594-4487-9812-FD29068C1601}"/>
              </a:ext>
            </a:extLst>
          </p:cNvPr>
          <p:cNvSpPr/>
          <p:nvPr/>
        </p:nvSpPr>
        <p:spPr>
          <a:xfrm>
            <a:off x="9177188" y="4440956"/>
            <a:ext cx="914400" cy="171871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E3E7715-7BB9-470D-96D2-8E9300980AB1}"/>
              </a:ext>
            </a:extLst>
          </p:cNvPr>
          <p:cNvSpPr txBox="1"/>
          <p:nvPr/>
        </p:nvSpPr>
        <p:spPr>
          <a:xfrm>
            <a:off x="914400" y="1866900"/>
            <a:ext cx="50292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b="1" i="0" dirty="0">
                <a:solidFill>
                  <a:srgbClr val="222222"/>
                </a:solidFill>
                <a:effectLst/>
              </a:rPr>
              <a:t>Redes foram criadas para:</a:t>
            </a:r>
          </a:p>
          <a:p>
            <a:pPr marL="342900" indent="-342900" algn="just">
              <a:buFontTx/>
              <a:buChar char="-"/>
            </a:pPr>
            <a:r>
              <a:rPr lang="pt-BR" sz="2800" i="0" dirty="0">
                <a:solidFill>
                  <a:srgbClr val="222222"/>
                </a:solidFill>
                <a:effectLst/>
              </a:rPr>
              <a:t>superar a fragmentação do cuidado</a:t>
            </a:r>
          </a:p>
          <a:p>
            <a:pPr marL="342900" indent="-342900" algn="just">
              <a:buFontTx/>
              <a:buChar char="-"/>
            </a:pPr>
            <a:r>
              <a:rPr lang="pt-BR" sz="2800" b="0" i="0" dirty="0">
                <a:solidFill>
                  <a:srgbClr val="222222"/>
                </a:solidFill>
                <a:effectLst/>
              </a:rPr>
              <a:t>Coordenação nos diferentes níveis de atendimento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FE42F87-6513-48DC-9D72-70A0308EF206}"/>
              </a:ext>
            </a:extLst>
          </p:cNvPr>
          <p:cNvSpPr txBox="1"/>
          <p:nvPr/>
        </p:nvSpPr>
        <p:spPr>
          <a:xfrm>
            <a:off x="944880" y="4820844"/>
            <a:ext cx="50292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b="1" i="0" dirty="0">
                <a:solidFill>
                  <a:srgbClr val="222222"/>
                </a:solidFill>
                <a:effectLst/>
              </a:rPr>
              <a:t>Sistemas organizados em rede:</a:t>
            </a:r>
          </a:p>
          <a:p>
            <a:pPr marL="285750" indent="-285750" algn="just">
              <a:buFontTx/>
              <a:buChar char="-"/>
            </a:pPr>
            <a:r>
              <a:rPr lang="pt-BR" sz="2800" dirty="0">
                <a:solidFill>
                  <a:srgbClr val="222222"/>
                </a:solidFill>
              </a:rPr>
              <a:t>tem </a:t>
            </a:r>
            <a:r>
              <a:rPr lang="pt-BR" sz="2800" b="0" i="0" dirty="0">
                <a:solidFill>
                  <a:srgbClr val="222222"/>
                </a:solidFill>
                <a:effectLst/>
              </a:rPr>
              <a:t>serviços conectados</a:t>
            </a:r>
          </a:p>
          <a:p>
            <a:pPr marL="285750" indent="-285750" algn="just">
              <a:buFontTx/>
              <a:buChar char="-"/>
            </a:pPr>
            <a:r>
              <a:rPr lang="pt-BR" sz="2800" b="0" i="0" dirty="0">
                <a:solidFill>
                  <a:srgbClr val="222222"/>
                </a:solidFill>
                <a:effectLst/>
              </a:rPr>
              <a:t>garantem a continuidade do cuidado</a:t>
            </a:r>
          </a:p>
          <a:p>
            <a:pPr marL="285750" indent="-285750" algn="just">
              <a:buFontTx/>
              <a:buChar char="-"/>
            </a:pPr>
            <a:r>
              <a:rPr lang="pt-BR" sz="2800" b="0" i="0" dirty="0">
                <a:solidFill>
                  <a:srgbClr val="222222"/>
                </a:solidFill>
                <a:effectLst/>
              </a:rPr>
              <a:t>Permitem o acesso a mais procedimentos</a:t>
            </a:r>
            <a:endParaRPr lang="pt-BR" sz="28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60025B7-B34F-4D45-9E16-9282363E6362}"/>
              </a:ext>
            </a:extLst>
          </p:cNvPr>
          <p:cNvSpPr txBox="1"/>
          <p:nvPr/>
        </p:nvSpPr>
        <p:spPr>
          <a:xfrm>
            <a:off x="1066800" y="7943046"/>
            <a:ext cx="502920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b="1" i="0" dirty="0">
                <a:solidFill>
                  <a:srgbClr val="222222"/>
                </a:solidFill>
                <a:effectLst/>
              </a:rPr>
              <a:t>Porta de entrada é na APS, porém todos devem acolher.</a:t>
            </a:r>
          </a:p>
          <a:p>
            <a:pPr algn="just"/>
            <a:endParaRPr lang="pt-BR" sz="2800" b="1" dirty="0">
              <a:solidFill>
                <a:srgbClr val="222222"/>
              </a:solidFill>
            </a:endParaRPr>
          </a:p>
          <a:p>
            <a:pPr algn="just"/>
            <a:r>
              <a:rPr lang="pt-BR" sz="2800" b="1" dirty="0">
                <a:solidFill>
                  <a:srgbClr val="222222"/>
                </a:solidFill>
              </a:rPr>
              <a:t>USUÁRIO É DE TODOS!</a:t>
            </a:r>
            <a:endParaRPr lang="pt-BR" sz="28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90ABB76-49AB-406A-A99A-A992B2E24110}"/>
              </a:ext>
            </a:extLst>
          </p:cNvPr>
          <p:cNvSpPr txBox="1"/>
          <p:nvPr/>
        </p:nvSpPr>
        <p:spPr>
          <a:xfrm>
            <a:off x="12954000" y="7498500"/>
            <a:ext cx="42672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i="0" dirty="0">
                <a:solidFill>
                  <a:srgbClr val="222222"/>
                </a:solidFill>
                <a:effectLst/>
                <a:latin typeface="+mj-lt"/>
              </a:rPr>
              <a:t>Importância da integração </a:t>
            </a:r>
          </a:p>
          <a:p>
            <a:pPr algn="ctr"/>
            <a:r>
              <a:rPr lang="pt-BR" sz="2800" b="1" i="0" dirty="0">
                <a:solidFill>
                  <a:srgbClr val="222222"/>
                </a:solidFill>
                <a:effectLst/>
                <a:latin typeface="+mj-lt"/>
              </a:rPr>
              <a:t>dos pontos de cuidado junto a APS</a:t>
            </a:r>
            <a:endParaRPr lang="pt-B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202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419600" y="246724"/>
            <a:ext cx="12877800" cy="1203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89"/>
              </a:lnSpc>
            </a:pPr>
            <a:r>
              <a:rPr lang="en-US" sz="2278" b="1" dirty="0" err="1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Coordenadoria</a:t>
            </a:r>
            <a:r>
              <a:rPr lang="en-US" sz="2278" b="1" dirty="0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2278" b="1" dirty="0" err="1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Organização</a:t>
            </a:r>
            <a:r>
              <a:rPr lang="en-US" sz="2278" b="1" dirty="0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Redes de </a:t>
            </a:r>
            <a:r>
              <a:rPr lang="en-US" sz="2278" b="1" dirty="0" err="1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Atenção</a:t>
            </a:r>
            <a:r>
              <a:rPr lang="en-US" sz="2278" b="1" dirty="0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à </a:t>
            </a:r>
            <a:r>
              <a:rPr lang="en-US" sz="2278" b="1" dirty="0" err="1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Saúde</a:t>
            </a:r>
            <a:endParaRPr lang="en-US" sz="2278" b="1" dirty="0">
              <a:solidFill>
                <a:schemeClr val="accent1">
                  <a:lumMod val="50000"/>
                </a:schemeClr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ctr">
              <a:lnSpc>
                <a:spcPts val="3189"/>
              </a:lnSpc>
            </a:pPr>
            <a:r>
              <a:rPr lang="en-US" sz="2278" b="1" dirty="0">
                <a:solidFill>
                  <a:schemeClr val="accent1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CORAS/SAS/GBSAVS/SES-MT</a:t>
            </a:r>
          </a:p>
          <a:p>
            <a:pPr algn="ctr">
              <a:lnSpc>
                <a:spcPts val="3189"/>
              </a:lnSpc>
            </a:pPr>
            <a:endParaRPr lang="en-US" sz="2278" b="1" dirty="0">
              <a:solidFill>
                <a:srgbClr val="00206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4B70121-5041-468D-A868-AD5DD8B23CB0}"/>
              </a:ext>
            </a:extLst>
          </p:cNvPr>
          <p:cNvSpPr/>
          <p:nvPr/>
        </p:nvSpPr>
        <p:spPr>
          <a:xfrm>
            <a:off x="0" y="2843"/>
            <a:ext cx="3581400" cy="1447800"/>
          </a:xfrm>
          <a:custGeom>
            <a:avLst/>
            <a:gdLst/>
            <a:ahLst/>
            <a:cxnLst/>
            <a:rect l="l" t="t" r="r" b="b"/>
            <a:pathLst>
              <a:path w="3986407" h="1301870">
                <a:moveTo>
                  <a:pt x="0" y="0"/>
                </a:moveTo>
                <a:lnTo>
                  <a:pt x="3986406" y="0"/>
                </a:lnTo>
                <a:lnTo>
                  <a:pt x="3986406" y="1301870"/>
                </a:lnTo>
                <a:lnTo>
                  <a:pt x="0" y="1301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30"/>
            </a:stretch>
          </a:blipFill>
        </p:spPr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834C5A-7B85-4A8B-B831-F1B6087BD593}"/>
              </a:ext>
            </a:extLst>
          </p:cNvPr>
          <p:cNvSpPr txBox="1"/>
          <p:nvPr/>
        </p:nvSpPr>
        <p:spPr>
          <a:xfrm>
            <a:off x="3048000" y="3314700"/>
            <a:ext cx="1356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Organizando a Rede de Atenção - estratégias </a:t>
            </a:r>
            <a:r>
              <a:rPr lang="pt-BR" sz="36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utilizadas para RAPS-MT</a:t>
            </a:r>
            <a:endParaRPr lang="pt-BR" sz="36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B654E6A-8E85-40D7-BA2C-49D43E7DE1FE}"/>
              </a:ext>
            </a:extLst>
          </p:cNvPr>
          <p:cNvSpPr txBox="1"/>
          <p:nvPr/>
        </p:nvSpPr>
        <p:spPr>
          <a:xfrm>
            <a:off x="2362200" y="5771972"/>
            <a:ext cx="14706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  <a:t>O cuidado psicossocial é um tipo de atenção que considera as </a:t>
            </a:r>
            <a:r>
              <a:rPr lang="pt-BR" sz="4000" b="1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  <a:t>necessidades sociais, emocionais e de saúde mental de uma pessoa</a:t>
            </a:r>
            <a:r>
              <a:rPr lang="pt-BR" sz="4000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  <a:t>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9737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C3206E6-8407-1B79-759B-8139F194B065}"/>
              </a:ext>
            </a:extLst>
          </p:cNvPr>
          <p:cNvCxnSpPr/>
          <p:nvPr/>
        </p:nvCxnSpPr>
        <p:spPr>
          <a:xfrm>
            <a:off x="6754761" y="2614143"/>
            <a:ext cx="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1E14978-B8B3-A80F-AB32-E53984550036}"/>
              </a:ext>
            </a:extLst>
          </p:cNvPr>
          <p:cNvCxnSpPr>
            <a:cxnSpLocks/>
          </p:cNvCxnSpPr>
          <p:nvPr/>
        </p:nvCxnSpPr>
        <p:spPr>
          <a:xfrm>
            <a:off x="2088009" y="2933700"/>
            <a:ext cx="6732141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69C973D-F17D-7D39-1D3B-5DB9F04EBAE9}"/>
              </a:ext>
            </a:extLst>
          </p:cNvPr>
          <p:cNvCxnSpPr>
            <a:cxnSpLocks/>
          </p:cNvCxnSpPr>
          <p:nvPr/>
        </p:nvCxnSpPr>
        <p:spPr>
          <a:xfrm>
            <a:off x="2104609" y="6333863"/>
            <a:ext cx="5965724" cy="16431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4E22D0DD-9B94-8B77-D928-6ABD4224638A}"/>
              </a:ext>
            </a:extLst>
          </p:cNvPr>
          <p:cNvCxnSpPr>
            <a:cxnSpLocks/>
          </p:cNvCxnSpPr>
          <p:nvPr/>
        </p:nvCxnSpPr>
        <p:spPr>
          <a:xfrm>
            <a:off x="10842778" y="5687308"/>
            <a:ext cx="6474542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3336E1A-B3AA-525D-4E77-7FC708E3DBD9}"/>
              </a:ext>
            </a:extLst>
          </p:cNvPr>
          <p:cNvSpPr txBox="1"/>
          <p:nvPr/>
        </p:nvSpPr>
        <p:spPr>
          <a:xfrm>
            <a:off x="0" y="3075974"/>
            <a:ext cx="104912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tabLst>
                <a:tab pos="10086975" algn="l"/>
              </a:tabLst>
              <a:defRPr/>
            </a:pPr>
            <a:r>
              <a:rPr lang="pt-BR" sz="2700" dirty="0">
                <a:solidFill>
                  <a:prstClr val="black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87,22% de cobertura da </a:t>
            </a:r>
            <a:r>
              <a:rPr lang="pt-BR" sz="2700" b="1" dirty="0">
                <a:solidFill>
                  <a:prstClr val="black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APS: </a:t>
            </a:r>
          </a:p>
          <a:p>
            <a:pPr algn="ctr" defTabSz="1371600">
              <a:tabLst>
                <a:tab pos="10086975" algn="l"/>
              </a:tabLst>
              <a:defRPr/>
            </a:pPr>
            <a:r>
              <a:rPr lang="pt-BR" sz="2700" spc="-2" dirty="0">
                <a:solidFill>
                  <a:prstClr val="black"/>
                </a:solidFill>
                <a:latin typeface="Amasis MT Pro" panose="02040504050005020304" pitchFamily="18" charset="0"/>
                <a:ea typeface="DejaVu Sans"/>
                <a:cs typeface="Arial" panose="020B0604020202020204" pitchFamily="34" charset="0"/>
              </a:rPr>
              <a:t>            - 33 Núcleo de Apoio à Saúde da Família;</a:t>
            </a:r>
          </a:p>
          <a:p>
            <a:pPr algn="ctr" defTabSz="1371600">
              <a:tabLst>
                <a:tab pos="10086975" algn="l"/>
              </a:tabLst>
              <a:defRPr/>
            </a:pPr>
            <a:r>
              <a:rPr lang="pt-BR" sz="2700" spc="-2" dirty="0">
                <a:solidFill>
                  <a:prstClr val="black"/>
                </a:solidFill>
                <a:latin typeface="Amasis MT Pro" panose="02040504050005020304" pitchFamily="18" charset="0"/>
                <a:ea typeface="DejaVu Sans"/>
                <a:cs typeface="Arial" panose="020B0604020202020204" pitchFamily="34" charset="0"/>
              </a:rPr>
              <a:t>            - 41 </a:t>
            </a:r>
            <a:r>
              <a:rPr lang="pt-BR" sz="2700" b="1" spc="-2" dirty="0">
                <a:solidFill>
                  <a:prstClr val="black"/>
                </a:solidFill>
                <a:latin typeface="Amasis MT Pro" panose="02040504050005020304" pitchFamily="18" charset="0"/>
                <a:ea typeface="DejaVu Sans"/>
                <a:cs typeface="Arial" panose="020B0604020202020204" pitchFamily="34" charset="0"/>
              </a:rPr>
              <a:t>e-MULTI;</a:t>
            </a:r>
          </a:p>
          <a:p>
            <a:pPr algn="ctr" defTabSz="1371600">
              <a:tabLst>
                <a:tab pos="10086975" algn="l"/>
              </a:tabLst>
              <a:defRPr/>
            </a:pPr>
            <a:r>
              <a:rPr lang="pt-BR" sz="2700" spc="-2" dirty="0">
                <a:solidFill>
                  <a:prstClr val="black"/>
                </a:solidFill>
                <a:latin typeface="Amasis MT Pro" panose="02040504050005020304" pitchFamily="18" charset="0"/>
                <a:ea typeface="DejaVu Sans"/>
                <a:cs typeface="Arial" panose="020B0604020202020204" pitchFamily="34" charset="0"/>
              </a:rPr>
              <a:t>            - 60 Polos/53 municípios  do </a:t>
            </a:r>
            <a:r>
              <a:rPr lang="pt-BR" sz="2700" b="1" spc="-2" dirty="0">
                <a:solidFill>
                  <a:prstClr val="black"/>
                </a:solidFill>
                <a:latin typeface="Amasis MT Pro" panose="02040504050005020304" pitchFamily="18" charset="0"/>
                <a:ea typeface="DejaVu Sans"/>
                <a:cs typeface="Arial" panose="020B0604020202020204" pitchFamily="34" charset="0"/>
              </a:rPr>
              <a:t>Programa Academia da Saúde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2EA70DC-2E0D-2D30-46BD-14CBC1A93850}"/>
              </a:ext>
            </a:extLst>
          </p:cNvPr>
          <p:cNvSpPr txBox="1"/>
          <p:nvPr/>
        </p:nvSpPr>
        <p:spPr>
          <a:xfrm>
            <a:off x="1785820" y="6350294"/>
            <a:ext cx="5307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0086975" algn="l"/>
              </a:tabLst>
            </a:pPr>
            <a:r>
              <a:rPr lang="pt-BR" sz="2700" dirty="0"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51 </a:t>
            </a:r>
            <a:r>
              <a:rPr lang="pt-BR" sz="2700" b="1" dirty="0"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CAPS</a:t>
            </a:r>
          </a:p>
          <a:p>
            <a:pPr algn="ctr">
              <a:tabLst>
                <a:tab pos="10086975" algn="l"/>
              </a:tabLst>
            </a:pPr>
            <a:r>
              <a:rPr lang="pt-BR" sz="2700" dirty="0"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16 </a:t>
            </a:r>
            <a:r>
              <a:rPr lang="pt-BR" sz="2700" b="1" dirty="0"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ambulatórios </a:t>
            </a:r>
            <a:r>
              <a:rPr lang="pt-BR" sz="2700" dirty="0"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especializados*</a:t>
            </a:r>
            <a:endParaRPr lang="pt-BR" sz="2700" spc="-2" dirty="0">
              <a:latin typeface="Amasis MT Pro" panose="02040504050005020304" pitchFamily="18" charset="0"/>
              <a:ea typeface="DejaVu Sans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F674DAD-35AB-AA08-DC83-814A14F141F4}"/>
              </a:ext>
            </a:extLst>
          </p:cNvPr>
          <p:cNvSpPr txBox="1"/>
          <p:nvPr/>
        </p:nvSpPr>
        <p:spPr>
          <a:xfrm>
            <a:off x="9371236" y="5934796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ctr"/>
            <a:r>
              <a:rPr lang="pt-BR" sz="2700" dirty="0"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202 leitos em 2 hospitais psiquiátricos</a:t>
            </a:r>
          </a:p>
          <a:p>
            <a:pPr marL="685800" algn="ctr"/>
            <a:r>
              <a:rPr lang="pt-BR" sz="2700" dirty="0"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18 leitos psiquiátricos (</a:t>
            </a:r>
            <a:r>
              <a:rPr lang="pt-BR" sz="2700" i="1" u="sng" dirty="0"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CNES)</a:t>
            </a:r>
            <a:endParaRPr lang="pt-BR" sz="2700" dirty="0">
              <a:latin typeface="Amasis MT Pro" panose="020405040500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algn="ctr"/>
            <a:r>
              <a:rPr lang="pt-BR" sz="2700" dirty="0"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06 SRT (não habilitadas)</a:t>
            </a:r>
          </a:p>
          <a:p>
            <a:pPr marL="685800" algn="ctr"/>
            <a:endParaRPr lang="pt-BR" sz="2700" dirty="0">
              <a:latin typeface="Amasis MT Pro" panose="020405040500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D097F1B-0C1E-295D-00FE-24BDDBEA6694}"/>
              </a:ext>
            </a:extLst>
          </p:cNvPr>
          <p:cNvSpPr txBox="1"/>
          <p:nvPr/>
        </p:nvSpPr>
        <p:spPr>
          <a:xfrm>
            <a:off x="9296400" y="83426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ctr" defTabSz="1371600">
              <a:defRPr/>
            </a:pPr>
            <a:r>
              <a:rPr lang="pt-BR" sz="3000" dirty="0">
                <a:solidFill>
                  <a:prstClr val="black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22 municípios possuem </a:t>
            </a:r>
            <a:r>
              <a:rPr lang="pt-BR" sz="3000" b="1" dirty="0">
                <a:solidFill>
                  <a:prstClr val="black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SAMU</a:t>
            </a:r>
          </a:p>
          <a:p>
            <a:pPr marL="685800" algn="ctr" defTabSz="1371600">
              <a:defRPr/>
            </a:pPr>
            <a:r>
              <a:rPr lang="pt-BR" sz="3000" dirty="0">
                <a:solidFill>
                  <a:prstClr val="black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 municípios possuem </a:t>
            </a:r>
            <a:r>
              <a:rPr lang="pt-BR" sz="3000" b="1" dirty="0">
                <a:solidFill>
                  <a:prstClr val="black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UPA </a:t>
            </a:r>
            <a:endParaRPr lang="pt-BR" sz="2700" b="1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3362B735-F08F-E9C1-359E-CBC23D9C3EC0}"/>
              </a:ext>
            </a:extLst>
          </p:cNvPr>
          <p:cNvCxnSpPr>
            <a:cxnSpLocks/>
          </p:cNvCxnSpPr>
          <p:nvPr/>
        </p:nvCxnSpPr>
        <p:spPr>
          <a:xfrm>
            <a:off x="10116420" y="8342637"/>
            <a:ext cx="7927259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B0D22FB-3A4B-0378-BDA6-65E5C2D4310B}"/>
              </a:ext>
            </a:extLst>
          </p:cNvPr>
          <p:cNvSpPr txBox="1"/>
          <p:nvPr/>
        </p:nvSpPr>
        <p:spPr>
          <a:xfrm>
            <a:off x="3188950" y="2116243"/>
            <a:ext cx="4121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atin typeface="Amasis MT Pro" panose="02040504050005020304" pitchFamily="18" charset="0"/>
              </a:rPr>
              <a:t>ATENÇÃO PRIMÁRIA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C4AF3C4-EE80-5301-4118-F5F9B8703903}"/>
              </a:ext>
            </a:extLst>
          </p:cNvPr>
          <p:cNvSpPr txBox="1"/>
          <p:nvPr/>
        </p:nvSpPr>
        <p:spPr>
          <a:xfrm>
            <a:off x="2301619" y="5610909"/>
            <a:ext cx="52189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atin typeface="Amasis MT Pro" panose="02040504050005020304" pitchFamily="18" charset="0"/>
              </a:rPr>
              <a:t>ATENÇÃO ESPECIALIZADA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E9D3389-2BB5-7600-1D7C-DF7C56190B9D}"/>
              </a:ext>
            </a:extLst>
          </p:cNvPr>
          <p:cNvSpPr txBox="1"/>
          <p:nvPr/>
        </p:nvSpPr>
        <p:spPr>
          <a:xfrm>
            <a:off x="12039600" y="5133310"/>
            <a:ext cx="46408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atin typeface="Amasis MT Pro" panose="02040504050005020304" pitchFamily="18" charset="0"/>
              </a:rPr>
              <a:t>ATENÇÃO HOSPITALAR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ECAEC15-40E4-1E1E-C96F-59DB9EBC2B82}"/>
              </a:ext>
            </a:extLst>
          </p:cNvPr>
          <p:cNvSpPr txBox="1"/>
          <p:nvPr/>
        </p:nvSpPr>
        <p:spPr>
          <a:xfrm>
            <a:off x="10719807" y="7541151"/>
            <a:ext cx="7067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atin typeface="Amasis MT Pro" panose="02040504050005020304" pitchFamily="18" charset="0"/>
              </a:rPr>
              <a:t>REDE DE URGÊNCIA E EMERGÊNCIA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1C3E16-9A7B-47BE-9938-72AD940DB9FB}"/>
              </a:ext>
            </a:extLst>
          </p:cNvPr>
          <p:cNvSpPr txBox="1"/>
          <p:nvPr/>
        </p:nvSpPr>
        <p:spPr>
          <a:xfrm>
            <a:off x="540445" y="9761449"/>
            <a:ext cx="5965724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50" dirty="0"/>
              <a:t>* Não foram computados ambulatório presentes nos Hospitais</a:t>
            </a:r>
          </a:p>
          <a:p>
            <a:endParaRPr lang="pt-BR" sz="27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66CF8FD-130F-4710-94A3-92E81DFCA81B}"/>
              </a:ext>
            </a:extLst>
          </p:cNvPr>
          <p:cNvSpPr txBox="1"/>
          <p:nvPr/>
        </p:nvSpPr>
        <p:spPr>
          <a:xfrm>
            <a:off x="3886200" y="595692"/>
            <a:ext cx="11593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  <a:latin typeface="+mj-lt"/>
              </a:rPr>
              <a:t>Rede de Atenção Psicossocial de  Mato Grosso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5C5609-BDCB-4BA0-9093-3D5780AB2EE3}"/>
              </a:ext>
            </a:extLst>
          </p:cNvPr>
          <p:cNvSpPr txBox="1"/>
          <p:nvPr/>
        </p:nvSpPr>
        <p:spPr>
          <a:xfrm>
            <a:off x="1928253" y="7541151"/>
            <a:ext cx="596572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  <a:t>Fundamental a i</a:t>
            </a:r>
            <a:r>
              <a:rPr lang="pt-BR" sz="3600" b="1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  <a:t>ntegração </a:t>
            </a:r>
            <a:r>
              <a:rPr lang="pt-BR" sz="3600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  <a:t>dos pontos de </a:t>
            </a:r>
            <a:r>
              <a:rPr lang="pt-BR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cuidado</a:t>
            </a:r>
            <a:r>
              <a:rPr lang="pt-BR" sz="3600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  <a:t> junto a APS</a:t>
            </a:r>
            <a:br>
              <a:rPr lang="pt-BR" sz="3600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</a:br>
            <a:endParaRPr lang="pt-BR" sz="3600" dirty="0"/>
          </a:p>
        </p:txBody>
      </p:sp>
      <p:sp>
        <p:nvSpPr>
          <p:cNvPr id="6" name="Estrela: 6 Pontas 5">
            <a:extLst>
              <a:ext uri="{FF2B5EF4-FFF2-40B4-BE49-F238E27FC236}">
                <a16:creationId xmlns:a16="http://schemas.microsoft.com/office/drawing/2014/main" id="{4B2A8E2B-819B-448F-ABC2-6D7579907A5D}"/>
              </a:ext>
            </a:extLst>
          </p:cNvPr>
          <p:cNvSpPr/>
          <p:nvPr/>
        </p:nvSpPr>
        <p:spPr>
          <a:xfrm>
            <a:off x="10384482" y="1636507"/>
            <a:ext cx="3787007" cy="302517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>
                <a:solidFill>
                  <a:srgbClr val="002060"/>
                </a:solidFill>
              </a:rPr>
              <a:t>CAPS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98633476-7D94-43AE-A57B-E86D7EBCBA31}"/>
              </a:ext>
            </a:extLst>
          </p:cNvPr>
          <p:cNvSpPr/>
          <p:nvPr/>
        </p:nvSpPr>
        <p:spPr>
          <a:xfrm>
            <a:off x="0" y="2843"/>
            <a:ext cx="3581400" cy="1447800"/>
          </a:xfrm>
          <a:custGeom>
            <a:avLst/>
            <a:gdLst/>
            <a:ahLst/>
            <a:cxnLst/>
            <a:rect l="l" t="t" r="r" b="b"/>
            <a:pathLst>
              <a:path w="3986407" h="1301870">
                <a:moveTo>
                  <a:pt x="0" y="0"/>
                </a:moveTo>
                <a:lnTo>
                  <a:pt x="3986406" y="0"/>
                </a:lnTo>
                <a:lnTo>
                  <a:pt x="3986406" y="1301870"/>
                </a:lnTo>
                <a:lnTo>
                  <a:pt x="0" y="1301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30"/>
            </a:stretch>
          </a:blipFill>
        </p:spPr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A222A73-FD4C-4056-9EEA-4060E5F5E28E}"/>
              </a:ext>
            </a:extLst>
          </p:cNvPr>
          <p:cNvSpPr/>
          <p:nvPr/>
        </p:nvSpPr>
        <p:spPr>
          <a:xfrm>
            <a:off x="14935200" y="1649537"/>
            <a:ext cx="3004968" cy="2122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SUAS</a:t>
            </a:r>
          </a:p>
          <a:p>
            <a:pPr algn="ctr"/>
            <a:endParaRPr lang="pt-BR" sz="2800" b="1" dirty="0">
              <a:solidFill>
                <a:srgbClr val="FF0000"/>
              </a:solidFill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PROGRAMAS E BENEFICIOS SOCIAIS</a:t>
            </a:r>
          </a:p>
          <a:p>
            <a:pPr algn="ctr"/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3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72FC3EF-2D2B-0DF5-4E42-AE776E4E5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t="12135" r="4266" b="10930"/>
          <a:stretch/>
        </p:blipFill>
        <p:spPr>
          <a:xfrm>
            <a:off x="442453" y="1297057"/>
            <a:ext cx="10992230" cy="84998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B525B8-2573-8DCC-6D1C-B2942618859B}"/>
              </a:ext>
            </a:extLst>
          </p:cNvPr>
          <p:cNvSpPr txBox="1"/>
          <p:nvPr/>
        </p:nvSpPr>
        <p:spPr>
          <a:xfrm>
            <a:off x="13423917" y="587274"/>
            <a:ext cx="4075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pt-BR" sz="4800" b="1" spc="-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ea typeface="DejaVu Sans"/>
                <a:cs typeface="Dreaming Outloud Pro" panose="03050502040302030504" pitchFamily="66" charset="0"/>
              </a:rPr>
              <a:t>IMPLANTADOS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CCAEEA-CDFA-E061-77CB-C932716F39D3}"/>
              </a:ext>
            </a:extLst>
          </p:cNvPr>
          <p:cNvSpPr txBox="1"/>
          <p:nvPr/>
        </p:nvSpPr>
        <p:spPr>
          <a:xfrm>
            <a:off x="829485" y="310275"/>
            <a:ext cx="12363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pt-BR" sz="6000" spc="-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DejaVu Sans"/>
                <a:cs typeface="Dreaming Outloud Pro" panose="03050502040302030504" pitchFamily="66" charset="0"/>
              </a:rPr>
              <a:t>Centro de Atenção Psicossocial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C272828-82E1-2F87-F03A-409DDAC616B4}"/>
              </a:ext>
            </a:extLst>
          </p:cNvPr>
          <p:cNvSpPr/>
          <p:nvPr/>
        </p:nvSpPr>
        <p:spPr>
          <a:xfrm>
            <a:off x="442453" y="9085007"/>
            <a:ext cx="2227007" cy="891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id="{1F87C885-0350-48E5-8753-21507382B97F}"/>
              </a:ext>
            </a:extLst>
          </p:cNvPr>
          <p:cNvSpPr/>
          <p:nvPr/>
        </p:nvSpPr>
        <p:spPr>
          <a:xfrm>
            <a:off x="14310473" y="2006915"/>
            <a:ext cx="3481986" cy="66585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63271" tIns="81635" rIns="163271" bIns="81635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spc="-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ea typeface="DejaVu Sans"/>
                <a:cs typeface="Dreaming Outloud Pro" panose="03050502040302030504" pitchFamily="66" charset="0"/>
              </a:rPr>
              <a:t>CAPS I (35)</a:t>
            </a:r>
            <a:endParaRPr lang="pt-BR" sz="3600" spc="-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lnSpc>
                <a:spcPct val="100000"/>
              </a:lnSpc>
            </a:pPr>
            <a:r>
              <a:rPr lang="pt-BR" sz="3600" spc="-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ea typeface="DejaVu Sans"/>
                <a:cs typeface="Dreaming Outloud Pro" panose="03050502040302030504" pitchFamily="66" charset="0"/>
              </a:rPr>
              <a:t>         </a:t>
            </a:r>
          </a:p>
          <a:p>
            <a:pPr>
              <a:lnSpc>
                <a:spcPct val="100000"/>
              </a:lnSpc>
            </a:pPr>
            <a:r>
              <a:rPr lang="pt-BR" sz="3600" spc="-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ea typeface="DejaVu Sans"/>
                <a:cs typeface="Dreaming Outloud Pro" panose="03050502040302030504" pitchFamily="66" charset="0"/>
              </a:rPr>
              <a:t>CAPS II (3)</a:t>
            </a:r>
          </a:p>
          <a:p>
            <a:pPr>
              <a:lnSpc>
                <a:spcPct val="100000"/>
              </a:lnSpc>
            </a:pPr>
            <a:endParaRPr lang="pt-BR" sz="3600" spc="-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eaming Outloud Pro" panose="03050502040302030504" pitchFamily="66" charset="0"/>
              <a:ea typeface="DejaVu Sans"/>
              <a:cs typeface="Dreaming Outloud Pro" panose="03050502040302030504" pitchFamily="66" charset="0"/>
            </a:endParaRPr>
          </a:p>
          <a:p>
            <a:pPr>
              <a:lnSpc>
                <a:spcPct val="100000"/>
              </a:lnSpc>
            </a:pPr>
            <a:r>
              <a:rPr lang="pt-BR" sz="3600" spc="-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ea typeface="DejaVu Sans"/>
                <a:cs typeface="Dreaming Outloud Pro" panose="03050502040302030504" pitchFamily="66" charset="0"/>
              </a:rPr>
              <a:t>CAPS III (1)</a:t>
            </a:r>
          </a:p>
          <a:p>
            <a:pPr>
              <a:lnSpc>
                <a:spcPct val="100000"/>
              </a:lnSpc>
            </a:pPr>
            <a:endParaRPr lang="pt-BR" sz="3600" spc="-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lnSpc>
                <a:spcPct val="100000"/>
              </a:lnSpc>
            </a:pPr>
            <a:r>
              <a:rPr lang="pt-BR" sz="3600" spc="-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CAPS i (7)</a:t>
            </a:r>
          </a:p>
          <a:p>
            <a:pPr>
              <a:lnSpc>
                <a:spcPct val="100000"/>
              </a:lnSpc>
            </a:pPr>
            <a:endParaRPr lang="pt-BR" sz="3600" spc="-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eaming Outloud Pro" panose="03050502040302030504" pitchFamily="66" charset="0"/>
              <a:ea typeface="DejaVu Sans"/>
              <a:cs typeface="Dreaming Outloud Pro" panose="03050502040302030504" pitchFamily="66" charset="0"/>
            </a:endParaRPr>
          </a:p>
          <a:p>
            <a:pPr>
              <a:lnSpc>
                <a:spcPct val="100000"/>
              </a:lnSpc>
            </a:pPr>
            <a:r>
              <a:rPr lang="pt-BR" sz="3600" spc="-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ea typeface="DejaVu Sans"/>
                <a:cs typeface="Dreaming Outloud Pro" panose="03050502040302030504" pitchFamily="66" charset="0"/>
              </a:rPr>
              <a:t>CAPS ad (5)</a:t>
            </a:r>
          </a:p>
          <a:p>
            <a:pPr>
              <a:lnSpc>
                <a:spcPct val="100000"/>
              </a:lnSpc>
            </a:pPr>
            <a:endParaRPr lang="pt-BR" sz="3266" spc="-2" dirty="0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3266" spc="-2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66" spc="-2" dirty="0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endParaRPr lang="pt-BR" sz="3266" spc="-2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098" y="2122652"/>
            <a:ext cx="722355" cy="7223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097" y="3303152"/>
            <a:ext cx="773376" cy="70463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466" y="4154552"/>
            <a:ext cx="1268109" cy="126810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097" y="5499896"/>
            <a:ext cx="903852" cy="55709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467" y="6214879"/>
            <a:ext cx="1166753" cy="11667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87B48EE-8D35-5BFA-937D-5E3993356F95}"/>
              </a:ext>
            </a:extLst>
          </p:cNvPr>
          <p:cNvSpPr txBox="1"/>
          <p:nvPr/>
        </p:nvSpPr>
        <p:spPr>
          <a:xfrm>
            <a:off x="6546654" y="1372105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51 CAPS</a:t>
            </a:r>
          </a:p>
        </p:txBody>
      </p:sp>
    </p:spTree>
    <p:extLst>
      <p:ext uri="{BB962C8B-B14F-4D97-AF65-F5344CB8AC3E}">
        <p14:creationId xmlns:p14="http://schemas.microsoft.com/office/powerpoint/2010/main" val="418607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D7C1900-164E-BC84-9DD9-51F162433FEA}"/>
              </a:ext>
            </a:extLst>
          </p:cNvPr>
          <p:cNvSpPr txBox="1"/>
          <p:nvPr/>
        </p:nvSpPr>
        <p:spPr>
          <a:xfrm>
            <a:off x="12467172" y="1613945"/>
            <a:ext cx="5058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masis MT Pro" panose="02040504050005020304" pitchFamily="18" charset="0"/>
              </a:rPr>
              <a:t>POSSIBILIDADES </a:t>
            </a:r>
          </a:p>
          <a:p>
            <a:pPr algn="ctr"/>
            <a:r>
              <a:rPr lang="pt-BR" sz="3600" b="1" dirty="0">
                <a:latin typeface="Amasis MT Pro" panose="02040504050005020304" pitchFamily="18" charset="0"/>
              </a:rPr>
              <a:t>DE IMPLANTAÇÃO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A2817BB-6A53-076A-80C5-8A1B144AF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1360" r="4266"/>
          <a:stretch/>
        </p:blipFill>
        <p:spPr>
          <a:xfrm>
            <a:off x="1" y="2"/>
            <a:ext cx="11015663" cy="102864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31C190C-8D96-47F0-8A3B-4D03B78F0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727" y="4018052"/>
            <a:ext cx="3338379" cy="315145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7FF12A0-6742-DFDA-1FEC-C251FF287751}"/>
              </a:ext>
            </a:extLst>
          </p:cNvPr>
          <p:cNvSpPr txBox="1"/>
          <p:nvPr/>
        </p:nvSpPr>
        <p:spPr>
          <a:xfrm>
            <a:off x="13004874" y="3448556"/>
            <a:ext cx="4850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Amasis MT Pro" panose="02040504050005020304" pitchFamily="18" charset="0"/>
              </a:rPr>
              <a:t>Manual informativo da RAPS/MT</a:t>
            </a:r>
          </a:p>
        </p:txBody>
      </p:sp>
    </p:spTree>
    <p:extLst>
      <p:ext uri="{BB962C8B-B14F-4D97-AF65-F5344CB8AC3E}">
        <p14:creationId xmlns:p14="http://schemas.microsoft.com/office/powerpoint/2010/main" val="226481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62725FE-1724-BE3B-DA39-0EEFB4AEE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9" y="542147"/>
            <a:ext cx="12369906" cy="862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651BDDA-339F-4312-A3DB-A40177279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036" y="3572092"/>
            <a:ext cx="3386049" cy="319645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769BC2A-899A-EA5C-ED01-AEF885015B1F}"/>
              </a:ext>
            </a:extLst>
          </p:cNvPr>
          <p:cNvSpPr txBox="1"/>
          <p:nvPr/>
        </p:nvSpPr>
        <p:spPr>
          <a:xfrm>
            <a:off x="13308707" y="2958460"/>
            <a:ext cx="4850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Amasis MT Pro" panose="02040504050005020304" pitchFamily="18" charset="0"/>
              </a:rPr>
              <a:t>Manual informativo da RAPS/MT</a:t>
            </a:r>
          </a:p>
        </p:txBody>
      </p:sp>
    </p:spTree>
    <p:extLst>
      <p:ext uri="{BB962C8B-B14F-4D97-AF65-F5344CB8AC3E}">
        <p14:creationId xmlns:p14="http://schemas.microsoft.com/office/powerpoint/2010/main" val="13678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DE4C05-529F-F880-FD99-A362DD8C3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17" y="1907707"/>
            <a:ext cx="12016410" cy="618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892FE64-02A4-47AD-AB6F-0FC68362B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575" y="3758080"/>
            <a:ext cx="3331166" cy="314464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86A9142-4B0E-8593-C9BC-7E72B6DE2F45}"/>
              </a:ext>
            </a:extLst>
          </p:cNvPr>
          <p:cNvSpPr txBox="1"/>
          <p:nvPr/>
        </p:nvSpPr>
        <p:spPr>
          <a:xfrm>
            <a:off x="13340114" y="3250249"/>
            <a:ext cx="4850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Amasis MT Pro" panose="02040504050005020304" pitchFamily="18" charset="0"/>
              </a:rPr>
              <a:t>Manual informativo da RAPS/MT</a:t>
            </a:r>
          </a:p>
        </p:txBody>
      </p:sp>
    </p:spTree>
    <p:extLst>
      <p:ext uri="{BB962C8B-B14F-4D97-AF65-F5344CB8AC3E}">
        <p14:creationId xmlns:p14="http://schemas.microsoft.com/office/powerpoint/2010/main" val="824032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563</Words>
  <Application>Microsoft Office PowerPoint</Application>
  <PresentationFormat>Personalizar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Amasis MT Pro</vt:lpstr>
      <vt:lpstr>Arial</vt:lpstr>
      <vt:lpstr>Amasis MT Pro Medium</vt:lpstr>
      <vt:lpstr>Open Sans 1 Bold</vt:lpstr>
      <vt:lpstr>Calibri</vt:lpstr>
      <vt:lpstr>Dreaming Outloud Pro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Rede Alyne</dc:title>
  <dc:creator>Helen Santana Firmino</dc:creator>
  <cp:lastModifiedBy>Daniely Beatrice Ribeiro do Lago</cp:lastModifiedBy>
  <cp:revision>66</cp:revision>
  <dcterms:created xsi:type="dcterms:W3CDTF">2006-08-16T00:00:00Z</dcterms:created>
  <dcterms:modified xsi:type="dcterms:W3CDTF">2025-03-20T17:47:51Z</dcterms:modified>
  <dc:identifier>DAGRmYFjTvI</dc:identifier>
</cp:coreProperties>
</file>