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Fredoka" panose="020B0604020202020204" charset="0"/>
      <p:regular r:id="rId10"/>
    </p:embeddedFont>
    <p:embeddedFont>
      <p:font typeface="More Sugar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hyperlink" Target="mailto:saude@cotriguacu.mt.gov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sv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5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21403" y="-2540106"/>
            <a:ext cx="4828818" cy="5335711"/>
          </a:xfrm>
          <a:custGeom>
            <a:avLst/>
            <a:gdLst/>
            <a:ahLst/>
            <a:cxnLst/>
            <a:rect l="l" t="t" r="r" b="b"/>
            <a:pathLst>
              <a:path w="4828818" h="5335711">
                <a:moveTo>
                  <a:pt x="0" y="0"/>
                </a:moveTo>
                <a:lnTo>
                  <a:pt x="4828819" y="0"/>
                </a:lnTo>
                <a:lnTo>
                  <a:pt x="4828819" y="5335711"/>
                </a:lnTo>
                <a:lnTo>
                  <a:pt x="0" y="53357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 flipV="1">
            <a:off x="9893811" y="2268400"/>
            <a:ext cx="11192252" cy="5596126"/>
          </a:xfrm>
          <a:custGeom>
            <a:avLst/>
            <a:gdLst/>
            <a:ahLst/>
            <a:cxnLst/>
            <a:rect l="l" t="t" r="r" b="b"/>
            <a:pathLst>
              <a:path w="11192252" h="5596126">
                <a:moveTo>
                  <a:pt x="0" y="5596127"/>
                </a:moveTo>
                <a:lnTo>
                  <a:pt x="11192252" y="5596127"/>
                </a:lnTo>
                <a:lnTo>
                  <a:pt x="11192252" y="0"/>
                </a:lnTo>
                <a:lnTo>
                  <a:pt x="0" y="0"/>
                </a:lnTo>
                <a:lnTo>
                  <a:pt x="0" y="559612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154630" y="127750"/>
            <a:ext cx="3285590" cy="3029570"/>
          </a:xfrm>
          <a:custGeom>
            <a:avLst/>
            <a:gdLst/>
            <a:ahLst/>
            <a:cxnLst/>
            <a:rect l="l" t="t" r="r" b="b"/>
            <a:pathLst>
              <a:path w="3285590" h="3029570">
                <a:moveTo>
                  <a:pt x="0" y="0"/>
                </a:moveTo>
                <a:lnTo>
                  <a:pt x="3285590" y="0"/>
                </a:lnTo>
                <a:lnTo>
                  <a:pt x="3285590" y="3029570"/>
                </a:lnTo>
                <a:lnTo>
                  <a:pt x="0" y="30295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818998" y="6172200"/>
            <a:ext cx="3981069" cy="4114800"/>
          </a:xfrm>
          <a:custGeom>
            <a:avLst/>
            <a:gdLst/>
            <a:ahLst/>
            <a:cxnLst/>
            <a:rect l="l" t="t" r="r" b="b"/>
            <a:pathLst>
              <a:path w="3981069" h="4114800">
                <a:moveTo>
                  <a:pt x="0" y="0"/>
                </a:moveTo>
                <a:lnTo>
                  <a:pt x="3981069" y="0"/>
                </a:lnTo>
                <a:lnTo>
                  <a:pt x="39810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438352" y="2908763"/>
            <a:ext cx="2742361" cy="2190461"/>
          </a:xfrm>
          <a:custGeom>
            <a:avLst/>
            <a:gdLst/>
            <a:ahLst/>
            <a:cxnLst/>
            <a:rect l="l" t="t" r="r" b="b"/>
            <a:pathLst>
              <a:path w="2742361" h="2190461">
                <a:moveTo>
                  <a:pt x="0" y="0"/>
                </a:moveTo>
                <a:lnTo>
                  <a:pt x="2742361" y="0"/>
                </a:lnTo>
                <a:lnTo>
                  <a:pt x="2742361" y="2190461"/>
                </a:lnTo>
                <a:lnTo>
                  <a:pt x="0" y="21904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85226" y="3675173"/>
            <a:ext cx="10651582" cy="3048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629"/>
              </a:lnSpc>
            </a:pPr>
            <a:r>
              <a:rPr lang="en-US" sz="11629" spc="279">
                <a:solidFill>
                  <a:srgbClr val="FAFAFA"/>
                </a:solidFill>
                <a:latin typeface="More Sugar"/>
                <a:ea typeface="More Sugar"/>
                <a:cs typeface="More Sugar"/>
                <a:sym typeface="More Sugar"/>
              </a:rPr>
              <a:t>TRANSPORTE </a:t>
            </a:r>
            <a:r>
              <a:rPr lang="en-US" sz="11629" spc="279">
                <a:solidFill>
                  <a:srgbClr val="648149"/>
                </a:solidFill>
                <a:latin typeface="More Sugar"/>
                <a:ea typeface="More Sugar"/>
                <a:cs typeface="More Sugar"/>
                <a:sym typeface="More Sugar"/>
              </a:rPr>
              <a:t>SANITÁRIO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5226" y="6999817"/>
            <a:ext cx="10074851" cy="89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spc="2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OTIMIZAÇÃO DO TRANSPORTE DE PACIENTES: CONTROLE, TRANSPARÊNCIA E AUMENTO DE FATURAMENTO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5226" y="2703623"/>
            <a:ext cx="9938601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spc="108">
                <a:solidFill>
                  <a:srgbClr val="F3EA19"/>
                </a:solidFill>
                <a:latin typeface="Fredoka"/>
                <a:ea typeface="Fredoka"/>
                <a:cs typeface="Fredoka"/>
                <a:sym typeface="Fredoka"/>
              </a:rPr>
              <a:t>MUNICÍPIO DE COTRIGUAÇU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5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2571750" y="2571750"/>
            <a:ext cx="10287000" cy="5143500"/>
          </a:xfrm>
          <a:custGeom>
            <a:avLst/>
            <a:gdLst/>
            <a:ahLst/>
            <a:cxnLst/>
            <a:rect l="l" t="t" r="r" b="b"/>
            <a:pathLst>
              <a:path w="10287000" h="5143500">
                <a:moveTo>
                  <a:pt x="0" y="0"/>
                </a:moveTo>
                <a:lnTo>
                  <a:pt x="10287000" y="0"/>
                </a:lnTo>
                <a:lnTo>
                  <a:pt x="10287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127585" y="2127585"/>
            <a:ext cx="6031831" cy="6031831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10" r="-10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flipH="1" flipV="1">
            <a:off x="14101063" y="6811057"/>
            <a:ext cx="4828818" cy="5335711"/>
          </a:xfrm>
          <a:custGeom>
            <a:avLst/>
            <a:gdLst/>
            <a:ahLst/>
            <a:cxnLst/>
            <a:rect l="l" t="t" r="r" b="b"/>
            <a:pathLst>
              <a:path w="4828818" h="5335711">
                <a:moveTo>
                  <a:pt x="4828819" y="5335711"/>
                </a:moveTo>
                <a:lnTo>
                  <a:pt x="0" y="5335711"/>
                </a:lnTo>
                <a:lnTo>
                  <a:pt x="0" y="0"/>
                </a:lnTo>
                <a:lnTo>
                  <a:pt x="4828819" y="0"/>
                </a:lnTo>
                <a:lnTo>
                  <a:pt x="4828819" y="533571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189778" y="-540271"/>
            <a:ext cx="4828818" cy="5335711"/>
          </a:xfrm>
          <a:custGeom>
            <a:avLst/>
            <a:gdLst/>
            <a:ahLst/>
            <a:cxnLst/>
            <a:rect l="l" t="t" r="r" b="b"/>
            <a:pathLst>
              <a:path w="4828818" h="5335711">
                <a:moveTo>
                  <a:pt x="0" y="0"/>
                </a:moveTo>
                <a:lnTo>
                  <a:pt x="4828818" y="0"/>
                </a:lnTo>
                <a:lnTo>
                  <a:pt x="4828818" y="5335711"/>
                </a:lnTo>
                <a:lnTo>
                  <a:pt x="0" y="53357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577265" y="3998365"/>
            <a:ext cx="6402583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u="sng" spc="2" dirty="0">
                <a:solidFill>
                  <a:srgbClr val="00B050"/>
                </a:solidFill>
                <a:latin typeface="Fredoka"/>
                <a:ea typeface="Fredoka"/>
                <a:cs typeface="Fredoka"/>
                <a:sym typeface="Fredoka"/>
                <a:hlinkClick r:id="rId9" tooltip="mailto:saude@cotriguacu.mt.gov.b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saude@cotriguacu.mt.gov.br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546513" y="3216221"/>
            <a:ext cx="8363144" cy="588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0"/>
              </a:lnSpc>
            </a:pPr>
            <a:r>
              <a:rPr lang="en-US" sz="4400" spc="105">
                <a:solidFill>
                  <a:srgbClr val="F3EA19"/>
                </a:solidFill>
                <a:latin typeface="More Sugar"/>
                <a:ea typeface="More Sugar"/>
                <a:cs typeface="More Sugar"/>
                <a:sym typeface="More Sugar"/>
              </a:rPr>
              <a:t>Secretária Municipal de Saúde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46513" y="2402974"/>
            <a:ext cx="7369452" cy="483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299" spc="3" dirty="0">
                <a:solidFill>
                  <a:srgbClr val="FAFAFA"/>
                </a:solidFill>
                <a:latin typeface="Fredoka"/>
                <a:ea typeface="Fredoka"/>
                <a:cs typeface="Fredoka"/>
                <a:sym typeface="Fredoka"/>
              </a:rPr>
              <a:t>Jacqueline Rodrigues S. Rockenbach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5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5968465"/>
            <a:ext cx="18288000" cy="9144000"/>
          </a:xfrm>
          <a:custGeom>
            <a:avLst/>
            <a:gdLst/>
            <a:ahLst/>
            <a:cxnLst/>
            <a:rect l="l" t="t" r="r" b="b"/>
            <a:pathLst>
              <a:path w="18288000" h="9144000">
                <a:moveTo>
                  <a:pt x="0" y="9144000"/>
                </a:moveTo>
                <a:lnTo>
                  <a:pt x="18288000" y="9144000"/>
                </a:lnTo>
                <a:lnTo>
                  <a:pt x="18288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9514" y="4914202"/>
            <a:ext cx="8097906" cy="5372798"/>
          </a:xfrm>
          <a:custGeom>
            <a:avLst/>
            <a:gdLst/>
            <a:ahLst/>
            <a:cxnLst/>
            <a:rect l="l" t="t" r="r" b="b"/>
            <a:pathLst>
              <a:path w="8097906" h="5372798">
                <a:moveTo>
                  <a:pt x="0" y="0"/>
                </a:moveTo>
                <a:lnTo>
                  <a:pt x="8097907" y="0"/>
                </a:lnTo>
                <a:lnTo>
                  <a:pt x="8097907" y="5372798"/>
                </a:lnTo>
                <a:lnTo>
                  <a:pt x="0" y="53727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62503" y="4914202"/>
            <a:ext cx="8442793" cy="5372798"/>
          </a:xfrm>
          <a:custGeom>
            <a:avLst/>
            <a:gdLst/>
            <a:ahLst/>
            <a:cxnLst/>
            <a:rect l="l" t="t" r="r" b="b"/>
            <a:pathLst>
              <a:path w="8442793" h="5372798">
                <a:moveTo>
                  <a:pt x="0" y="0"/>
                </a:moveTo>
                <a:lnTo>
                  <a:pt x="8442793" y="0"/>
                </a:lnTo>
                <a:lnTo>
                  <a:pt x="8442793" y="5372798"/>
                </a:lnTo>
                <a:lnTo>
                  <a:pt x="0" y="53727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777" r="-7081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37977" y="2277994"/>
            <a:ext cx="17373505" cy="2082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2">
                <a:solidFill>
                  <a:srgbClr val="FAFAFA"/>
                </a:solidFill>
                <a:latin typeface="Fredoka"/>
                <a:ea typeface="Fredoka"/>
                <a:cs typeface="Fredoka"/>
                <a:sym typeface="Fredoka"/>
              </a:rPr>
              <a:t>A experiência de modernização e ampliação do serviço de transporte de pacientes trouxe melhorias significativas no controle, na transparência e na eficiência do processo regulatório. Com a implantação do Sistema, foi possível otimizar a gestão dos usuários, garantindo um controle mais preciso e transparente dos pacientes transportados. Essa modernização resultou em um aumento expressivo do faturamento, proporcionando retorno financeiro ao município por meio do Teto MAC e auxiliando nos custos operacionais do serviço.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75686" y="820282"/>
            <a:ext cx="13204766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spc="95">
                <a:solidFill>
                  <a:srgbClr val="FAFAFA"/>
                </a:solidFill>
                <a:latin typeface="More Sugar"/>
                <a:ea typeface="More Sugar"/>
                <a:cs typeface="More Sugar"/>
                <a:sym typeface="More Sugar"/>
              </a:rPr>
              <a:t>Apresentação/Introdução: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5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82784" y="3078462"/>
            <a:ext cx="4828818" cy="5335711"/>
          </a:xfrm>
          <a:custGeom>
            <a:avLst/>
            <a:gdLst/>
            <a:ahLst/>
            <a:cxnLst/>
            <a:rect l="l" t="t" r="r" b="b"/>
            <a:pathLst>
              <a:path w="4828818" h="5335711">
                <a:moveTo>
                  <a:pt x="0" y="0"/>
                </a:moveTo>
                <a:lnTo>
                  <a:pt x="4828818" y="0"/>
                </a:lnTo>
                <a:lnTo>
                  <a:pt x="4828818" y="5335711"/>
                </a:lnTo>
                <a:lnTo>
                  <a:pt x="0" y="53357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3780122" y="8414173"/>
            <a:ext cx="4828818" cy="5335711"/>
          </a:xfrm>
          <a:custGeom>
            <a:avLst/>
            <a:gdLst/>
            <a:ahLst/>
            <a:cxnLst/>
            <a:rect l="l" t="t" r="r" b="b"/>
            <a:pathLst>
              <a:path w="4828818" h="5335711">
                <a:moveTo>
                  <a:pt x="4828819" y="5335711"/>
                </a:moveTo>
                <a:lnTo>
                  <a:pt x="0" y="5335711"/>
                </a:lnTo>
                <a:lnTo>
                  <a:pt x="0" y="0"/>
                </a:lnTo>
                <a:lnTo>
                  <a:pt x="4828819" y="0"/>
                </a:lnTo>
                <a:lnTo>
                  <a:pt x="4828819" y="533571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-3543300"/>
            <a:ext cx="18288000" cy="9144000"/>
          </a:xfrm>
          <a:custGeom>
            <a:avLst/>
            <a:gdLst/>
            <a:ahLst/>
            <a:cxnLst/>
            <a:rect l="l" t="t" r="r" b="b"/>
            <a:pathLst>
              <a:path w="18288000" h="9144000">
                <a:moveTo>
                  <a:pt x="0" y="0"/>
                </a:moveTo>
                <a:lnTo>
                  <a:pt x="18288000" y="0"/>
                </a:lnTo>
                <a:lnTo>
                  <a:pt x="18288000" y="9144000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0"/>
            <a:ext cx="18288000" cy="6789420"/>
          </a:xfrm>
          <a:custGeom>
            <a:avLst/>
            <a:gdLst/>
            <a:ahLst/>
            <a:cxnLst/>
            <a:rect l="l" t="t" r="r" b="b"/>
            <a:pathLst>
              <a:path w="18288000" h="6789420">
                <a:moveTo>
                  <a:pt x="0" y="0"/>
                </a:moveTo>
                <a:lnTo>
                  <a:pt x="18288000" y="0"/>
                </a:lnTo>
                <a:lnTo>
                  <a:pt x="18288000" y="6789420"/>
                </a:lnTo>
                <a:lnTo>
                  <a:pt x="0" y="67894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57248" y="7818684"/>
            <a:ext cx="17373505" cy="188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spc="2">
                <a:solidFill>
                  <a:srgbClr val="FAFAFA"/>
                </a:solidFill>
                <a:latin typeface="Fredoka"/>
                <a:ea typeface="Fredoka"/>
                <a:cs typeface="Fredoka"/>
                <a:sym typeface="Fredoka"/>
              </a:rPr>
              <a:t>O projeto tem como objetivo garantir maior controle sobre o transporte de pacientes, promovendo a transparência no processo e assegurando que os serviços sejam prestados de maneira organizada e eficiente. Além disso, busca otimizar os processos regulatórios, reduzir desperdícios e potencializar o faturamento municipal, viabilizando a sustentabilidade financeira do serviço.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7257" y="7121722"/>
            <a:ext cx="4280186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FAFAFA"/>
                </a:solidFill>
                <a:latin typeface="Fredoka"/>
                <a:ea typeface="Fredoka"/>
                <a:cs typeface="Fredoka"/>
                <a:sym typeface="Fredoka"/>
              </a:rPr>
              <a:t>Objetivos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5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59747">
            <a:off x="-352529" y="-2020155"/>
            <a:ext cx="5782577" cy="6627596"/>
          </a:xfrm>
          <a:custGeom>
            <a:avLst/>
            <a:gdLst/>
            <a:ahLst/>
            <a:cxnLst/>
            <a:rect l="l" t="t" r="r" b="b"/>
            <a:pathLst>
              <a:path w="5782577" h="6627596">
                <a:moveTo>
                  <a:pt x="0" y="0"/>
                </a:moveTo>
                <a:lnTo>
                  <a:pt x="5782577" y="0"/>
                </a:lnTo>
                <a:lnTo>
                  <a:pt x="5782577" y="6627596"/>
                </a:lnTo>
                <a:lnTo>
                  <a:pt x="0" y="6627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2438668" y="6403729"/>
            <a:ext cx="4828818" cy="5335711"/>
          </a:xfrm>
          <a:custGeom>
            <a:avLst/>
            <a:gdLst/>
            <a:ahLst/>
            <a:cxnLst/>
            <a:rect l="l" t="t" r="r" b="b"/>
            <a:pathLst>
              <a:path w="4828818" h="5335711">
                <a:moveTo>
                  <a:pt x="4828819" y="5335711"/>
                </a:moveTo>
                <a:lnTo>
                  <a:pt x="0" y="5335711"/>
                </a:lnTo>
                <a:lnTo>
                  <a:pt x="0" y="0"/>
                </a:lnTo>
                <a:lnTo>
                  <a:pt x="4828819" y="0"/>
                </a:lnTo>
                <a:lnTo>
                  <a:pt x="4828819" y="533571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59747" flipH="1" flipV="1">
            <a:off x="13404947" y="5385099"/>
            <a:ext cx="5782577" cy="6627596"/>
          </a:xfrm>
          <a:custGeom>
            <a:avLst/>
            <a:gdLst/>
            <a:ahLst/>
            <a:cxnLst/>
            <a:rect l="l" t="t" r="r" b="b"/>
            <a:pathLst>
              <a:path w="5782577" h="6627596">
                <a:moveTo>
                  <a:pt x="5782577" y="6627596"/>
                </a:moveTo>
                <a:lnTo>
                  <a:pt x="0" y="6627596"/>
                </a:lnTo>
                <a:lnTo>
                  <a:pt x="0" y="0"/>
                </a:lnTo>
                <a:lnTo>
                  <a:pt x="5782577" y="0"/>
                </a:lnTo>
                <a:lnTo>
                  <a:pt x="5782577" y="662759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25586" y="3112239"/>
            <a:ext cx="5440113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spc="4">
                <a:solidFill>
                  <a:srgbClr val="FAFAFA"/>
                </a:solidFill>
                <a:latin typeface="Fredoka"/>
                <a:ea typeface="Fredoka"/>
                <a:cs typeface="Fredoka"/>
                <a:sym typeface="Fredoka"/>
              </a:rPr>
              <a:t>Metodologia</a:t>
            </a:r>
          </a:p>
        </p:txBody>
      </p:sp>
      <p:sp>
        <p:nvSpPr>
          <p:cNvPr id="6" name="Freeform 6"/>
          <p:cNvSpPr/>
          <p:nvPr/>
        </p:nvSpPr>
        <p:spPr>
          <a:xfrm rot="601112">
            <a:off x="-816004" y="-1149145"/>
            <a:ext cx="4828818" cy="5335711"/>
          </a:xfrm>
          <a:custGeom>
            <a:avLst/>
            <a:gdLst/>
            <a:ahLst/>
            <a:cxnLst/>
            <a:rect l="l" t="t" r="r" b="b"/>
            <a:pathLst>
              <a:path w="4828818" h="5335711">
                <a:moveTo>
                  <a:pt x="0" y="0"/>
                </a:moveTo>
                <a:lnTo>
                  <a:pt x="4828819" y="0"/>
                </a:lnTo>
                <a:lnTo>
                  <a:pt x="4828819" y="5335711"/>
                </a:lnTo>
                <a:lnTo>
                  <a:pt x="0" y="53357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535576" y="7757813"/>
            <a:ext cx="10789812" cy="2529187"/>
          </a:xfrm>
          <a:custGeom>
            <a:avLst/>
            <a:gdLst/>
            <a:ahLst/>
            <a:cxnLst/>
            <a:rect l="l" t="t" r="r" b="b"/>
            <a:pathLst>
              <a:path w="10789812" h="2529187">
                <a:moveTo>
                  <a:pt x="0" y="0"/>
                </a:moveTo>
                <a:lnTo>
                  <a:pt x="10789812" y="0"/>
                </a:lnTo>
                <a:lnTo>
                  <a:pt x="10789812" y="2529187"/>
                </a:lnTo>
                <a:lnTo>
                  <a:pt x="0" y="25291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1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548614" y="3540864"/>
            <a:ext cx="6088517" cy="4216949"/>
          </a:xfrm>
          <a:custGeom>
            <a:avLst/>
            <a:gdLst/>
            <a:ahLst/>
            <a:cxnLst/>
            <a:rect l="l" t="t" r="r" b="b"/>
            <a:pathLst>
              <a:path w="6088517" h="4216949">
                <a:moveTo>
                  <a:pt x="0" y="0"/>
                </a:moveTo>
                <a:lnTo>
                  <a:pt x="6088517" y="0"/>
                </a:lnTo>
                <a:lnTo>
                  <a:pt x="6088517" y="4216949"/>
                </a:lnTo>
                <a:lnTo>
                  <a:pt x="0" y="42169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637131" y="1387433"/>
            <a:ext cx="4688257" cy="6356958"/>
          </a:xfrm>
          <a:custGeom>
            <a:avLst/>
            <a:gdLst/>
            <a:ahLst/>
            <a:cxnLst/>
            <a:rect l="l" t="t" r="r" b="b"/>
            <a:pathLst>
              <a:path w="4688257" h="6356958">
                <a:moveTo>
                  <a:pt x="0" y="0"/>
                </a:moveTo>
                <a:lnTo>
                  <a:pt x="4688257" y="0"/>
                </a:lnTo>
                <a:lnTo>
                  <a:pt x="4688257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34529" y="4509535"/>
            <a:ext cx="6850320" cy="5777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2"/>
              </a:lnSpc>
            </a:pPr>
            <a:r>
              <a:rPr lang="en-US" sz="2344" spc="2">
                <a:solidFill>
                  <a:srgbClr val="FAFAFA"/>
                </a:solidFill>
                <a:latin typeface="Fredoka"/>
                <a:ea typeface="Fredoka"/>
                <a:cs typeface="Fredoka"/>
                <a:sym typeface="Fredoka"/>
              </a:rPr>
              <a:t>A implementação do Sistema possibilitou um acompanhamento detalhado dos pacientes transportados, com registros digitais que permitem acesso rápido às informações. A estrutura do sistema permite que os usuários sejam cadastrados de forma simplificada, assegurando que apenas aqueles devidamente regulados utilizem o serviço. O monitoramento mensal e anual dos dados possibilita ajustes estratégicos e facilita a tomada de decisão em tempo real. Com a digitalização e organização das solicitações, foi possível aumentar a eficiência do transporte e otimizar a alocação dos recursos disponíveis.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5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82981">
            <a:off x="1354254" y="-1374212"/>
            <a:ext cx="5191027" cy="5735941"/>
          </a:xfrm>
          <a:custGeom>
            <a:avLst/>
            <a:gdLst/>
            <a:ahLst/>
            <a:cxnLst/>
            <a:rect l="l" t="t" r="r" b="b"/>
            <a:pathLst>
              <a:path w="5191027" h="5735941">
                <a:moveTo>
                  <a:pt x="0" y="0"/>
                </a:moveTo>
                <a:lnTo>
                  <a:pt x="5191027" y="0"/>
                </a:lnTo>
                <a:lnTo>
                  <a:pt x="5191027" y="5735941"/>
                </a:lnTo>
                <a:lnTo>
                  <a:pt x="0" y="5735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859747">
            <a:off x="-352529" y="-2020155"/>
            <a:ext cx="5782577" cy="6627596"/>
          </a:xfrm>
          <a:custGeom>
            <a:avLst/>
            <a:gdLst/>
            <a:ahLst/>
            <a:cxnLst/>
            <a:rect l="l" t="t" r="r" b="b"/>
            <a:pathLst>
              <a:path w="5782577" h="6627596">
                <a:moveTo>
                  <a:pt x="0" y="0"/>
                </a:moveTo>
                <a:lnTo>
                  <a:pt x="5782577" y="0"/>
                </a:lnTo>
                <a:lnTo>
                  <a:pt x="5782577" y="6627596"/>
                </a:lnTo>
                <a:lnTo>
                  <a:pt x="0" y="66275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907375" flipH="1" flipV="1">
            <a:off x="10260349" y="7305132"/>
            <a:ext cx="4828818" cy="5335711"/>
          </a:xfrm>
          <a:custGeom>
            <a:avLst/>
            <a:gdLst/>
            <a:ahLst/>
            <a:cxnLst/>
            <a:rect l="l" t="t" r="r" b="b"/>
            <a:pathLst>
              <a:path w="4828818" h="5335711">
                <a:moveTo>
                  <a:pt x="4828818" y="5335711"/>
                </a:moveTo>
                <a:lnTo>
                  <a:pt x="0" y="5335711"/>
                </a:lnTo>
                <a:lnTo>
                  <a:pt x="0" y="0"/>
                </a:lnTo>
                <a:lnTo>
                  <a:pt x="4828818" y="0"/>
                </a:lnTo>
                <a:lnTo>
                  <a:pt x="4828818" y="533571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59747" flipH="1" flipV="1">
            <a:off x="13404947" y="5385099"/>
            <a:ext cx="5782577" cy="6627596"/>
          </a:xfrm>
          <a:custGeom>
            <a:avLst/>
            <a:gdLst/>
            <a:ahLst/>
            <a:cxnLst/>
            <a:rect l="l" t="t" r="r" b="b"/>
            <a:pathLst>
              <a:path w="5782577" h="6627596">
                <a:moveTo>
                  <a:pt x="5782577" y="6627596"/>
                </a:moveTo>
                <a:lnTo>
                  <a:pt x="0" y="6627596"/>
                </a:lnTo>
                <a:lnTo>
                  <a:pt x="0" y="0"/>
                </a:lnTo>
                <a:lnTo>
                  <a:pt x="5782577" y="0"/>
                </a:lnTo>
                <a:lnTo>
                  <a:pt x="5782577" y="662759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2099538"/>
            <a:ext cx="10835632" cy="8187462"/>
          </a:xfrm>
          <a:custGeom>
            <a:avLst/>
            <a:gdLst/>
            <a:ahLst/>
            <a:cxnLst/>
            <a:rect l="l" t="t" r="r" b="b"/>
            <a:pathLst>
              <a:path w="10835632" h="8187462">
                <a:moveTo>
                  <a:pt x="0" y="0"/>
                </a:moveTo>
                <a:lnTo>
                  <a:pt x="10835632" y="0"/>
                </a:lnTo>
                <a:lnTo>
                  <a:pt x="10835632" y="8187462"/>
                </a:lnTo>
                <a:lnTo>
                  <a:pt x="0" y="81874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949285" y="825343"/>
            <a:ext cx="5310015" cy="7795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40"/>
              </a:lnSpc>
            </a:pPr>
            <a:r>
              <a:rPr lang="en-US" sz="2100" spc="2">
                <a:solidFill>
                  <a:srgbClr val="FAFAFA"/>
                </a:solidFill>
                <a:latin typeface="Fredoka"/>
                <a:ea typeface="Fredoka"/>
                <a:cs typeface="Fredoka"/>
                <a:sym typeface="Fredoka"/>
              </a:rPr>
              <a:t>A análise dos dados demonstrou um crescimento expressivo no volume de atendimentos e no faturamento gerado pelo serviço de transporte. Em 2018, o número de atendimentos registrados foi de 4.612 (A cada 50 km registra um processo de atendimento), com um faturamento de 30.870. Esse número manteve-se relativamente estável até 2021, mas em 2022 houve um salto significativo, atingindo 4.950 atendimentos e um faturamento de 51.816. O crescimento se acentuou em 2023 e 2024, com registros de 57.675 e 76.500 pacientes atendidos, respectivamente, e faturamentos de 89.622 e 120.909. Esse aumento está diretamente relacionado à implementação do novo sistema, que proporcionou um melhor controle sobre o serviço prestado.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41732" y="94164"/>
            <a:ext cx="4280186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FAFAFA"/>
                </a:solidFill>
                <a:latin typeface="Fredoka"/>
                <a:ea typeface="Fredoka"/>
                <a:cs typeface="Fredoka"/>
                <a:sym typeface="Fredoka"/>
              </a:rPr>
              <a:t>Resultados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1427083"/>
            <a:ext cx="4280186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FAFAFA"/>
                </a:solidFill>
                <a:latin typeface="Fredoka"/>
                <a:ea typeface="Fredoka"/>
                <a:cs typeface="Fredoka"/>
                <a:sym typeface="Fredoka"/>
              </a:rPr>
              <a:t>Valores faturados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5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4181522" y="-5570013"/>
            <a:ext cx="16253122" cy="8126561"/>
          </a:xfrm>
          <a:custGeom>
            <a:avLst/>
            <a:gdLst/>
            <a:ahLst/>
            <a:cxnLst/>
            <a:rect l="l" t="t" r="r" b="b"/>
            <a:pathLst>
              <a:path w="16253122" h="8126561">
                <a:moveTo>
                  <a:pt x="0" y="0"/>
                </a:moveTo>
                <a:lnTo>
                  <a:pt x="16253122" y="0"/>
                </a:lnTo>
                <a:lnTo>
                  <a:pt x="16253122" y="8126561"/>
                </a:lnTo>
                <a:lnTo>
                  <a:pt x="0" y="8126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634027" y="1409500"/>
            <a:ext cx="7711864" cy="2120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00"/>
              </a:lnSpc>
            </a:pPr>
            <a:r>
              <a:rPr lang="en-US" sz="8100" spc="194">
                <a:solidFill>
                  <a:srgbClr val="FAFAFA"/>
                </a:solidFill>
                <a:latin typeface="More Sugar"/>
                <a:ea typeface="More Sugar"/>
                <a:cs typeface="More Sugar"/>
                <a:sym typeface="More Sugar"/>
              </a:rPr>
              <a:t>COTRIGUAÇU</a:t>
            </a:r>
            <a:r>
              <a:rPr lang="en-US" sz="8100" spc="194">
                <a:solidFill>
                  <a:srgbClr val="FFBD59"/>
                </a:solidFill>
                <a:latin typeface="More Sugar"/>
                <a:ea typeface="More Sugar"/>
                <a:cs typeface="More Sugar"/>
                <a:sym typeface="More Sugar"/>
              </a:rPr>
              <a:t> CUIABÁ</a:t>
            </a:r>
          </a:p>
        </p:txBody>
      </p:sp>
      <p:sp>
        <p:nvSpPr>
          <p:cNvPr id="4" name="Freeform 4"/>
          <p:cNvSpPr/>
          <p:nvPr/>
        </p:nvSpPr>
        <p:spPr>
          <a:xfrm>
            <a:off x="8008319" y="-3326699"/>
            <a:ext cx="4828818" cy="5335711"/>
          </a:xfrm>
          <a:custGeom>
            <a:avLst/>
            <a:gdLst/>
            <a:ahLst/>
            <a:cxnLst/>
            <a:rect l="l" t="t" r="r" b="b"/>
            <a:pathLst>
              <a:path w="4828818" h="5335711">
                <a:moveTo>
                  <a:pt x="0" y="0"/>
                </a:moveTo>
                <a:lnTo>
                  <a:pt x="4828819" y="0"/>
                </a:lnTo>
                <a:lnTo>
                  <a:pt x="4828819" y="5335711"/>
                </a:lnTo>
                <a:lnTo>
                  <a:pt x="0" y="53357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5832392"/>
            <a:ext cx="8691918" cy="4454608"/>
          </a:xfrm>
          <a:custGeom>
            <a:avLst/>
            <a:gdLst/>
            <a:ahLst/>
            <a:cxnLst/>
            <a:rect l="l" t="t" r="r" b="b"/>
            <a:pathLst>
              <a:path w="8691918" h="4454608">
                <a:moveTo>
                  <a:pt x="0" y="0"/>
                </a:moveTo>
                <a:lnTo>
                  <a:pt x="8691918" y="0"/>
                </a:lnTo>
                <a:lnTo>
                  <a:pt x="8691918" y="4454608"/>
                </a:lnTo>
                <a:lnTo>
                  <a:pt x="0" y="44546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691918" y="3672815"/>
            <a:ext cx="9596082" cy="6675631"/>
          </a:xfrm>
          <a:custGeom>
            <a:avLst/>
            <a:gdLst/>
            <a:ahLst/>
            <a:cxnLst/>
            <a:rect l="l" t="t" r="r" b="b"/>
            <a:pathLst>
              <a:path w="9596082" h="6675631">
                <a:moveTo>
                  <a:pt x="0" y="0"/>
                </a:moveTo>
                <a:lnTo>
                  <a:pt x="9596082" y="0"/>
                </a:lnTo>
                <a:lnTo>
                  <a:pt x="9596082" y="6675631"/>
                </a:lnTo>
                <a:lnTo>
                  <a:pt x="0" y="66756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314" t="-11795" r="-8135" b="-11795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45096" y="971550"/>
            <a:ext cx="8201726" cy="4709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2"/>
              </a:lnSpc>
            </a:pPr>
            <a:r>
              <a:rPr lang="en-US" sz="2444" spc="2">
                <a:solidFill>
                  <a:srgbClr val="FAFAFA"/>
                </a:solidFill>
                <a:latin typeface="Fredoka"/>
                <a:ea typeface="Fredoka"/>
                <a:cs typeface="Fredoka"/>
                <a:sym typeface="Fredoka"/>
              </a:rPr>
              <a:t>A modernização e o controle aprimorado do transporte de pacientes permitiram um aumento expressivo no volume de atendimentos e no faturamento gerado. A adoção de um sistema integrado possibilitou maior transparência e eficiência na gestão dos recursos, garantindo um retorno financeiro significativo ao município. O sucesso dessa experiência reforça a importância da continuidade do monitoramento e da análise detalhada dos fatores que impulsionaram esse crescimento, assegurando que o serviço continue sustentável e eficiente.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5096" y="279474"/>
            <a:ext cx="4280186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FAFAFA"/>
                </a:solidFill>
                <a:latin typeface="Fredoka"/>
                <a:ea typeface="Fredoka"/>
                <a:cs typeface="Fredoka"/>
                <a:sym typeface="Fredoka"/>
              </a:rPr>
              <a:t>Conclusões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5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59747">
            <a:off x="-335637" y="-2020155"/>
            <a:ext cx="5782577" cy="6627596"/>
          </a:xfrm>
          <a:custGeom>
            <a:avLst/>
            <a:gdLst/>
            <a:ahLst/>
            <a:cxnLst/>
            <a:rect l="l" t="t" r="r" b="b"/>
            <a:pathLst>
              <a:path w="5782577" h="6627596">
                <a:moveTo>
                  <a:pt x="0" y="0"/>
                </a:moveTo>
                <a:lnTo>
                  <a:pt x="5782577" y="0"/>
                </a:lnTo>
                <a:lnTo>
                  <a:pt x="5782577" y="6627596"/>
                </a:lnTo>
                <a:lnTo>
                  <a:pt x="0" y="6627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3459182" y="4192855"/>
            <a:ext cx="4828818" cy="5335711"/>
          </a:xfrm>
          <a:custGeom>
            <a:avLst/>
            <a:gdLst/>
            <a:ahLst/>
            <a:cxnLst/>
            <a:rect l="l" t="t" r="r" b="b"/>
            <a:pathLst>
              <a:path w="4828818" h="5335711">
                <a:moveTo>
                  <a:pt x="4828818" y="5335711"/>
                </a:moveTo>
                <a:lnTo>
                  <a:pt x="0" y="5335711"/>
                </a:lnTo>
                <a:lnTo>
                  <a:pt x="0" y="0"/>
                </a:lnTo>
                <a:lnTo>
                  <a:pt x="4828818" y="0"/>
                </a:lnTo>
                <a:lnTo>
                  <a:pt x="4828818" y="533571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59747" flipH="1" flipV="1">
            <a:off x="13421839" y="5385099"/>
            <a:ext cx="5782577" cy="6627596"/>
          </a:xfrm>
          <a:custGeom>
            <a:avLst/>
            <a:gdLst/>
            <a:ahLst/>
            <a:cxnLst/>
            <a:rect l="l" t="t" r="r" b="b"/>
            <a:pathLst>
              <a:path w="5782577" h="6627596">
                <a:moveTo>
                  <a:pt x="5782577" y="6627596"/>
                </a:moveTo>
                <a:lnTo>
                  <a:pt x="0" y="6627596"/>
                </a:lnTo>
                <a:lnTo>
                  <a:pt x="0" y="0"/>
                </a:lnTo>
                <a:lnTo>
                  <a:pt x="5782577" y="0"/>
                </a:lnTo>
                <a:lnTo>
                  <a:pt x="5782577" y="662759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13304" y="1028700"/>
            <a:ext cx="4828818" cy="5335711"/>
          </a:xfrm>
          <a:custGeom>
            <a:avLst/>
            <a:gdLst/>
            <a:ahLst/>
            <a:cxnLst/>
            <a:rect l="l" t="t" r="r" b="b"/>
            <a:pathLst>
              <a:path w="4828818" h="5335711">
                <a:moveTo>
                  <a:pt x="0" y="0"/>
                </a:moveTo>
                <a:lnTo>
                  <a:pt x="4828818" y="0"/>
                </a:lnTo>
                <a:lnTo>
                  <a:pt x="4828818" y="5335711"/>
                </a:lnTo>
                <a:lnTo>
                  <a:pt x="0" y="53357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985891" y="4708289"/>
            <a:ext cx="9829092" cy="180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00"/>
              </a:lnSpc>
            </a:pPr>
            <a:r>
              <a:rPr lang="en-US" sz="13500" spc="324">
                <a:solidFill>
                  <a:srgbClr val="FAFAFA"/>
                </a:solidFill>
                <a:latin typeface="More Sugar"/>
                <a:ea typeface="More Sugar"/>
                <a:cs typeface="More Sugar"/>
                <a:sym typeface="More Sugar"/>
              </a:rPr>
              <a:t>OBRIGADA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474</Words>
  <Application>Microsoft Office PowerPoint</Application>
  <PresentationFormat>Personalizar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More Sugar</vt:lpstr>
      <vt:lpstr>Arial</vt:lpstr>
      <vt:lpstr>Fredoka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Simple Modern Professional Public Transportation Presentation Template</dc:title>
  <cp:lastModifiedBy>REGULAÇÃO</cp:lastModifiedBy>
  <cp:revision>2</cp:revision>
  <dcterms:created xsi:type="dcterms:W3CDTF">2006-08-16T00:00:00Z</dcterms:created>
  <dcterms:modified xsi:type="dcterms:W3CDTF">2025-03-16T20:51:06Z</dcterms:modified>
  <dc:identifier>DAGh0eYV4lk</dc:identifier>
</cp:coreProperties>
</file>