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84" r:id="rId5"/>
    <p:sldId id="393" r:id="rId6"/>
    <p:sldId id="379" r:id="rId7"/>
    <p:sldId id="392" r:id="rId8"/>
    <p:sldId id="391" r:id="rId9"/>
    <p:sldId id="388" r:id="rId10"/>
    <p:sldId id="387" r:id="rId11"/>
    <p:sldId id="394" r:id="rId12"/>
    <p:sldId id="390" r:id="rId13"/>
    <p:sldId id="386" r:id="rId14"/>
    <p:sldId id="389" r:id="rId15"/>
  </p:sldIdLst>
  <p:sldSz cx="12192000" cy="6858000"/>
  <p:notesSz cx="9388475" cy="71024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ADORES DE SLIDES" id="{ACC24B29-0CC7-491A-A98A-CF7CBDBE501E}">
          <p14:sldIdLst>
            <p14:sldId id="384"/>
            <p14:sldId id="393"/>
            <p14:sldId id="379"/>
            <p14:sldId id="392"/>
            <p14:sldId id="391"/>
            <p14:sldId id="388"/>
            <p14:sldId id="387"/>
            <p14:sldId id="394"/>
            <p14:sldId id="390"/>
            <p14:sldId id="386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84972" autoAdjust="0"/>
  </p:normalViewPr>
  <p:slideViewPr>
    <p:cSldViewPr snapToGrid="0">
      <p:cViewPr varScale="1">
        <p:scale>
          <a:sx n="85" d="100"/>
          <a:sy n="85" d="100"/>
        </p:scale>
        <p:origin x="547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10" d="100"/>
          <a:sy n="11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D3714C2-3F62-4B20-A7DF-46FEEB0C93F7}" type="datetime1">
              <a:rPr lang="pt-BR" smtClean="0"/>
              <a:pPr rtl="0"/>
              <a:t>15/03/2025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E9FCB2-5126-4E0F-9B12-AE3B29F802A3}" type="datetime1">
              <a:rPr lang="pt-BR" smtClean="0"/>
              <a:pPr/>
              <a:t>15/03/2025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pPr rtl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pPr rtl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pPr rtl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71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pPr rtl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pPr rtl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6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pPr rtl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1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11" name="Forma livre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#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imagens ou ficar online em...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o número do slide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2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50/50 layout de fotos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com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Espaço Reservado para Rodapé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Adicionar o Título da Seção Aqui</a:t>
            </a:r>
          </a:p>
          <a:p>
            <a:pPr lvl="1" rtl="0"/>
            <a:r>
              <a:rPr lang="pt-BR" noProof="0"/>
              <a:t>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Adicione uma breve frase resumida aqui sobre o título/instrução acima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pt-BR" noProof="0"/>
              <a:t>Imagem de Sangramento Total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Título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87" y="-21143"/>
            <a:ext cx="12191998" cy="6851649"/>
          </a:xfrm>
          <a:prstGeom prst="rect">
            <a:avLst/>
          </a:prstGeom>
        </p:spPr>
      </p:pic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Caixa de Texto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clique e </a:t>
            </a:r>
            <a:r>
              <a:rPr lang="pt-BR" sz="105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7" name="Caixa de Tex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tx1"/>
                </a:solidFill>
              </a:rPr>
              <a:t>Neal Creative </a:t>
            </a:r>
            <a:r>
              <a:rPr lang="pt-BR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tx1"/>
                </a:solidFill>
              </a:rPr>
              <a:t> </a:t>
            </a:r>
            <a:endParaRPr lang="pt-BR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2037394" cy="1798732"/>
            <a:chOff x="5976075" y="3634505"/>
            <a:chExt cx="2037394" cy="17987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900" y="4142336"/>
              <a:ext cx="829070" cy="1290901"/>
            </a:xfrm>
            <a:prstGeom prst="rect">
              <a:avLst/>
            </a:prstGeom>
          </p:spPr>
        </p:pic>
        <p:sp>
          <p:nvSpPr>
            <p:cNvPr id="10" name="Caixa de Texto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373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DICA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use a paleta de c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ores interna com verde e amarelo para textos explicativos e destaques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8" name="Caixa de Texto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t-BR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Caixa de texto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clique e </a:t>
            </a:r>
            <a:r>
              <a:rPr lang="pt-BR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Caixa de texto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DE BASE DE R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9" name="ponto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escu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cla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1500" noProof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pt-BR" sz="2800" noProof="0">
              <a:solidFill>
                <a:schemeClr val="accent4"/>
              </a:solidFill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  <p:sp>
        <p:nvSpPr>
          <p:cNvPr id="6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escur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ítu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0"/>
            <a:ext cx="9107555" cy="829499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424069"/>
            <a:ext cx="9107555" cy="612250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48090" y="2381713"/>
            <a:ext cx="9932528" cy="1366528"/>
          </a:xfrm>
        </p:spPr>
        <p:txBody>
          <a:bodyPr rtlCol="0"/>
          <a:lstStyle/>
          <a:p>
            <a:r>
              <a:rPr lang="pt-BR" sz="4600" dirty="0">
                <a:solidFill>
                  <a:schemeClr val="accent2"/>
                </a:solidFill>
              </a:rPr>
              <a:t>PILATES EM SOLO: UMA ESTRATÉGIA DE SUCESSO NO SUS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609005" y="4234775"/>
            <a:ext cx="9693317" cy="1595309"/>
          </a:xfrm>
        </p:spPr>
        <p:txBody>
          <a:bodyPr rtlCol="0"/>
          <a:lstStyle/>
          <a:p>
            <a:r>
              <a:rPr lang="pt-BR" sz="3000" dirty="0">
                <a:solidFill>
                  <a:schemeClr val="bg1"/>
                </a:solidFill>
              </a:rPr>
              <a:t>Autor (a): </a:t>
            </a:r>
            <a:r>
              <a:rPr lang="pt-BR" sz="2000" dirty="0">
                <a:solidFill>
                  <a:schemeClr val="bg1"/>
                </a:solidFill>
              </a:rPr>
              <a:t>Luana Camila Toledo -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Fisioterapeuta</a:t>
            </a:r>
          </a:p>
          <a:p>
            <a:r>
              <a:rPr lang="pt-BR" sz="3000" dirty="0" err="1">
                <a:solidFill>
                  <a:schemeClr val="bg1"/>
                </a:solidFill>
              </a:rPr>
              <a:t>Co-autores</a:t>
            </a:r>
            <a:r>
              <a:rPr lang="pt-BR" sz="3000" dirty="0">
                <a:solidFill>
                  <a:schemeClr val="bg1"/>
                </a:solidFill>
              </a:rPr>
              <a:t>: </a:t>
            </a:r>
            <a:r>
              <a:rPr lang="pt-B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Silvia Garcia Alves e Ednalva Lopes de Souza</a:t>
            </a:r>
          </a:p>
          <a:p>
            <a:pPr rtl="0"/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-185531"/>
            <a:ext cx="2703443" cy="2597428"/>
          </a:xfrm>
          <a:prstGeom prst="rect">
            <a:avLst/>
          </a:prstGeom>
        </p:spPr>
      </p:pic>
      <p:sp>
        <p:nvSpPr>
          <p:cNvPr id="18" name="Espaço Reservado para Texto 7"/>
          <p:cNvSpPr txBox="1">
            <a:spLocks/>
          </p:cNvSpPr>
          <p:nvPr/>
        </p:nvSpPr>
        <p:spPr>
          <a:xfrm>
            <a:off x="-12888" y="6197821"/>
            <a:ext cx="1198033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accent2"/>
                </a:solidFill>
              </a:rPr>
              <a:t>Apiacás-MT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15362" name="AutoShape 2" descr="Processo seletivo para técnico e professor: Prefeitura de Apiacás-MT abre mais vag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363" name="Picture 3" descr="C:\Users\Administrador\Desktop\FICHAS LUANA\COSEMS\Bras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287" y="265044"/>
            <a:ext cx="1182867" cy="1066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45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386924" y="371906"/>
            <a:ext cx="11158194" cy="584775"/>
          </a:xfrm>
        </p:spPr>
        <p:txBody>
          <a:bodyPr rtlCol="0"/>
          <a:lstStyle/>
          <a:p>
            <a:pPr indent="0" algn="ctr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</a:t>
            </a: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aplicado em outros projetos...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10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8193" name="Picture 1" descr="C:\Users\Administrador\Downloads\WhatsApp Image 2025-03-14 at 10.18.5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120" y="2438401"/>
            <a:ext cx="3670853" cy="3207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808382" y="1406510"/>
            <a:ext cx="333296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Desacelerar </a:t>
            </a:r>
          </a:p>
          <a:p>
            <a:pPr algn="ctr"/>
            <a:r>
              <a:rPr lang="pt-BR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Grupo terapêutico de ansiedade</a:t>
            </a:r>
          </a:p>
        </p:txBody>
      </p:sp>
      <p:pic>
        <p:nvPicPr>
          <p:cNvPr id="11" name="Imagem 10" descr="WhatsApp Image 2025-03-14 at 10.32.1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626" y="2043407"/>
            <a:ext cx="3023868" cy="368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 descr="WhatsApp Image 2025-03-14 at 10.42.3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494" y="2014330"/>
            <a:ext cx="2873349" cy="372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6996356" y="1337876"/>
            <a:ext cx="24439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Grupo Bem Te Quero</a:t>
            </a:r>
          </a:p>
          <a:p>
            <a:pPr algn="ctr"/>
            <a:r>
              <a:rPr lang="pt-BR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Cuidar de quem Cuida</a:t>
            </a:r>
          </a:p>
        </p:txBody>
      </p:sp>
      <p:pic>
        <p:nvPicPr>
          <p:cNvPr id="14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AC819490-6BFE-4D87-B986-4BFF86AD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19430" y="5951621"/>
            <a:ext cx="981021" cy="906378"/>
          </a:xfrm>
          <a:prstGeom prst="rect">
            <a:avLst/>
          </a:prstGeom>
          <a:noFill/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B25F364-F431-4F8A-93EF-8E6AD4C102DF}"/>
              </a:ext>
            </a:extLst>
          </p:cNvPr>
          <p:cNvSpPr txBox="1"/>
          <p:nvPr/>
        </p:nvSpPr>
        <p:spPr>
          <a:xfrm>
            <a:off x="9885365" y="5494433"/>
            <a:ext cx="236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Imagens  autorizadas </a:t>
            </a:r>
          </a:p>
          <a:p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35120674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11</a:t>
            </a:fld>
            <a:endParaRPr lang="pt-BR" dirty="0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1815549" y="1610753"/>
            <a:ext cx="8101864" cy="167122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pt-BR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Gratidão pela sua atenção e espero que as idéias compartilhadas sejam valiosas para inspirá-los.</a:t>
            </a:r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5826517" y="4833164"/>
            <a:ext cx="302922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OBRIGADA!</a:t>
            </a:r>
          </a:p>
        </p:txBody>
      </p:sp>
      <p:pic>
        <p:nvPicPr>
          <p:cNvPr id="22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13" name="Picture 3" descr="C:\Users\Administrador\Desktop\FICHAS LUANA\COSEMS\Bras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1251" y="5731564"/>
            <a:ext cx="1219201" cy="1126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6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CA7C202-C8E8-4350-B4B4-5E9CE3E94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4" y="916394"/>
            <a:ext cx="11658600" cy="590931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BFA901-365F-4DB9-BB1C-B90C928184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4424" y="1786489"/>
            <a:ext cx="7498976" cy="203132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Município de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Apiacás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Localizado ao Norte do Estado de MT, no centro geográfico  do Brasil;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População de 8.590 habitantes (Censo 2022);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 de texto 8">
            <a:extLst>
              <a:ext uri="{FF2B5EF4-FFF2-40B4-BE49-F238E27FC236}">
                <a16:creationId xmlns:a16="http://schemas.microsoft.com/office/drawing/2014/main" id="{1AF9647F-8D71-4A5E-ADEF-BAD15D0EA3F2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085B3DD-5B81-45C5-A042-ED81C62345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-253336" y="5718485"/>
            <a:ext cx="1803841" cy="1112528"/>
          </a:xfrm>
          <a:prstGeom prst="rect">
            <a:avLst/>
          </a:prstGeom>
        </p:spPr>
      </p:pic>
      <p:pic>
        <p:nvPicPr>
          <p:cNvPr id="6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5BF16CA9-D3DB-4AC1-9D17-0A139FC0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3575" y="5936972"/>
            <a:ext cx="996877" cy="921028"/>
          </a:xfrm>
          <a:prstGeom prst="rect">
            <a:avLst/>
          </a:prstGeom>
          <a:noFill/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EA997B-9ACD-460F-BAC6-8E746E51B7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012" t="38853" r="3705" b="17204"/>
          <a:stretch/>
        </p:blipFill>
        <p:spPr>
          <a:xfrm>
            <a:off x="466165" y="1922168"/>
            <a:ext cx="3692106" cy="3013663"/>
          </a:xfrm>
          <a:prstGeom prst="rect">
            <a:avLst/>
          </a:prstGeom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A72B946-2F91-4752-9E1E-E603DAC2FF8A}"/>
              </a:ext>
            </a:extLst>
          </p:cNvPr>
          <p:cNvGraphicFramePr>
            <a:graphicFrameLocks noGrp="1"/>
          </p:cNvGraphicFramePr>
          <p:nvPr/>
        </p:nvGraphicFramePr>
        <p:xfrm>
          <a:off x="3621741" y="521745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568192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327896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C60EDA6B-96F6-4CA0-A863-51E72B85F978}"/>
              </a:ext>
            </a:extLst>
          </p:cNvPr>
          <p:cNvGraphicFramePr>
            <a:graphicFrameLocks noGrp="1"/>
          </p:cNvGraphicFramePr>
          <p:nvPr/>
        </p:nvGraphicFramePr>
        <p:xfrm>
          <a:off x="4338918" y="541468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673021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179165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C5A6A8-A68B-470E-9EF3-B50ECDD7716D}"/>
              </a:ext>
            </a:extLst>
          </p:cNvPr>
          <p:cNvSpPr txBox="1"/>
          <p:nvPr/>
        </p:nvSpPr>
        <p:spPr>
          <a:xfrm>
            <a:off x="575971" y="4971237"/>
            <a:ext cx="292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IBGE/CENSO 2022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922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368300" y="2255485"/>
            <a:ext cx="11158194" cy="2062103"/>
          </a:xfrm>
        </p:spPr>
        <p:txBody>
          <a:bodyPr rtlCol="0"/>
          <a:lstStyle/>
          <a:p>
            <a:pPr indent="0" rtl="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Introdução ao método </a:t>
            </a:r>
            <a:r>
              <a:rPr lang="pt-BR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0" rtl="0">
              <a:lnSpc>
                <a:spcPct val="100000"/>
              </a:lnSpc>
              <a:buFont typeface="Arial" pitchFamily="34" charset="0"/>
              <a:buChar char="•"/>
            </a:pPr>
            <a:endParaRPr lang="pt-B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rtl="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Atenção Primária a Saúde; </a:t>
            </a:r>
            <a:endParaRPr lang="pt-BR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rtl="0">
              <a:lnSpc>
                <a:spcPct val="100000"/>
              </a:lnSpc>
              <a:buFont typeface="Arial" pitchFamily="34" charset="0"/>
              <a:buChar char="•"/>
            </a:pPr>
            <a:endParaRPr lang="pt-B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-253336" y="5718485"/>
            <a:ext cx="1803841" cy="1112528"/>
          </a:xfrm>
          <a:prstGeom prst="rect">
            <a:avLst/>
          </a:prstGeom>
        </p:spPr>
      </p:pic>
      <p:sp>
        <p:nvSpPr>
          <p:cNvPr id="13314" name="AutoShape 2" descr="joseph pilates fp studio lab r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6" name="AutoShape 4" descr="joseph pilates fp studio lab r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8" name="AutoShape 6" descr="C:\Users\ADMINI~1\AppData\Local\Temp\{2860A3E0-692D-4352-B1FD-A2F2EF0011B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Imagem 12" descr="WhatsApp Image 2025-03-14 at 10.09.2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34" y="636103"/>
            <a:ext cx="3419061" cy="530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EBC57A3C-239C-40EB-9733-D87107B3F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03575" y="5936972"/>
            <a:ext cx="996877" cy="921028"/>
          </a:xfrm>
          <a:prstGeom prst="rect">
            <a:avLst/>
          </a:prstGeom>
          <a:noFill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ED6DABC-37F0-4D42-A58E-A5AD673AA379}"/>
              </a:ext>
            </a:extLst>
          </p:cNvPr>
          <p:cNvSpPr txBox="1"/>
          <p:nvPr/>
        </p:nvSpPr>
        <p:spPr>
          <a:xfrm>
            <a:off x="9201862" y="5696550"/>
            <a:ext cx="3403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Imagens  autorizadas </a:t>
            </a:r>
          </a:p>
        </p:txBody>
      </p:sp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9C69BC9-73C8-48C6-86D2-2E01EFD3C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365" y="929929"/>
            <a:ext cx="11658600" cy="108952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 geral: </a:t>
            </a:r>
          </a:p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6C28D6-C389-4142-9EBA-28AE21BFF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2687" y="1755992"/>
            <a:ext cx="10631077" cy="1865126"/>
          </a:xfrm>
        </p:spPr>
        <p:txBody>
          <a:bodyPr/>
          <a:lstStyle/>
          <a:p>
            <a:pPr algn="just"/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um método grupal com a participação da equipe multidisciplinar que traz inúmeros benefícios aos usuários do SUS, não somente tratando os quadros álgicos e limitações dos pacientes, mas também promovendo prevenção de agravos e uma melhor qualidade de vida e autonomia aos pacientes. Além disso, assistir o pós tratamento da fisioterapia convencional realizada na Unidade Descentralizada de Reabilitação (UDR), oferecendo um método de hábito de vida saudável e, consequentemente diminuir a fila de espera que vinha crescendo na unidade, em decorrência da demanda de pacientes com quadros de dores crônicas.</a:t>
            </a:r>
          </a:p>
          <a:p>
            <a:endParaRPr lang="pt-BR" dirty="0"/>
          </a:p>
        </p:txBody>
      </p:sp>
      <p:sp>
        <p:nvSpPr>
          <p:cNvPr id="4" name="Caixa de texto 8">
            <a:extLst>
              <a:ext uri="{FF2B5EF4-FFF2-40B4-BE49-F238E27FC236}">
                <a16:creationId xmlns:a16="http://schemas.microsoft.com/office/drawing/2014/main" id="{CF0FB92F-27BE-4607-843E-2FF01147AC2E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171E9C-7534-41C5-8597-C5FD306CC3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88" y="3429001"/>
            <a:ext cx="403816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Espaço Reservado para Imagem 4">
            <a:extLst>
              <a:ext uri="{FF2B5EF4-FFF2-40B4-BE49-F238E27FC236}">
                <a16:creationId xmlns:a16="http://schemas.microsoft.com/office/drawing/2014/main" id="{55669D85-497D-48B8-ADA5-377B06375A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-253336" y="5718485"/>
            <a:ext cx="1803841" cy="1112528"/>
          </a:xfrm>
          <a:prstGeom prst="rect">
            <a:avLst/>
          </a:prstGeom>
        </p:spPr>
      </p:pic>
      <p:pic>
        <p:nvPicPr>
          <p:cNvPr id="8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23732E54-18B7-4F15-BC10-F8397F2E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3575" y="5936972"/>
            <a:ext cx="996877" cy="921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08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B43EA19-AA3E-4867-BB22-CE8A3505D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575553"/>
            <a:ext cx="11658600" cy="59093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tudo começou ...</a:t>
            </a:r>
          </a:p>
        </p:txBody>
      </p:sp>
      <p:pic>
        <p:nvPicPr>
          <p:cNvPr id="4" name="Espaço Reservado para Imagem 4">
            <a:extLst>
              <a:ext uri="{FF2B5EF4-FFF2-40B4-BE49-F238E27FC236}">
                <a16:creationId xmlns:a16="http://schemas.microsoft.com/office/drawing/2014/main" id="{DA968166-24A8-4A7F-B5ED-9F9123EBD2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-253336" y="5718485"/>
            <a:ext cx="1803841" cy="1112528"/>
          </a:xfrm>
          <a:prstGeom prst="rect">
            <a:avLst/>
          </a:prstGeom>
        </p:spPr>
      </p:pic>
      <p:pic>
        <p:nvPicPr>
          <p:cNvPr id="5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73209342-56BA-44E9-AC3B-4455AFED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3575" y="5936972"/>
            <a:ext cx="996877" cy="921028"/>
          </a:xfrm>
          <a:prstGeom prst="rect">
            <a:avLst/>
          </a:prstGeom>
          <a:noFill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73EAD9-1702-4FCD-90DC-EEAB746A91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77" y="1166484"/>
            <a:ext cx="3056193" cy="556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41AE46-FCFE-410E-B5C5-D92C8ECBF1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58" y="1166484"/>
            <a:ext cx="4329954" cy="294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5261DCB-F068-41AE-B766-27BDF7985A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0"/>
          <a:stretch/>
        </p:blipFill>
        <p:spPr>
          <a:xfrm>
            <a:off x="6284258" y="4006677"/>
            <a:ext cx="4329954" cy="2811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 de texto 8">
            <a:extLst>
              <a:ext uri="{FF2B5EF4-FFF2-40B4-BE49-F238E27FC236}">
                <a16:creationId xmlns:a16="http://schemas.microsoft.com/office/drawing/2014/main" id="{E27C9233-241A-4DA7-9481-33F56CE83A22}"/>
              </a:ext>
            </a:extLst>
          </p:cNvPr>
          <p:cNvSpPr txBox="1"/>
          <p:nvPr/>
        </p:nvSpPr>
        <p:spPr>
          <a:xfrm>
            <a:off x="143098" y="26987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3251E0-308E-4554-994D-B72C77047445}"/>
              </a:ext>
            </a:extLst>
          </p:cNvPr>
          <p:cNvSpPr txBox="1"/>
          <p:nvPr/>
        </p:nvSpPr>
        <p:spPr>
          <a:xfrm>
            <a:off x="9234791" y="6596390"/>
            <a:ext cx="295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Imagens  autorizadas 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99659A-DB91-4104-AAC1-72D8F057E25E}"/>
              </a:ext>
            </a:extLst>
          </p:cNvPr>
          <p:cNvSpPr txBox="1"/>
          <p:nvPr/>
        </p:nvSpPr>
        <p:spPr>
          <a:xfrm>
            <a:off x="2155297" y="1166484"/>
            <a:ext cx="25795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DE SETEMBRO DE 2023</a:t>
            </a:r>
          </a:p>
        </p:txBody>
      </p:sp>
    </p:spTree>
    <p:extLst>
      <p:ext uri="{BB962C8B-B14F-4D97-AF65-F5344CB8AC3E}">
        <p14:creationId xmlns:p14="http://schemas.microsoft.com/office/powerpoint/2010/main" val="230169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852576"/>
            <a:ext cx="11158194" cy="584775"/>
          </a:xfrm>
        </p:spPr>
        <p:txBody>
          <a:bodyPr rtlCol="0"/>
          <a:lstStyle/>
          <a:p>
            <a:pPr indent="0" rtl="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Metodologia: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81747" y="161617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274543" y="2282677"/>
            <a:ext cx="4529701" cy="3087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83055" y="2249548"/>
            <a:ext cx="4529702" cy="3154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6DF82475-549D-4C39-A0BE-D4F29147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18317" y="6042984"/>
            <a:ext cx="882135" cy="815016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6DD3149-CADA-472B-A89F-F7AE3224D5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3" b="9646"/>
          <a:stretch/>
        </p:blipFill>
        <p:spPr>
          <a:xfrm>
            <a:off x="8593734" y="742270"/>
            <a:ext cx="3087756" cy="526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4B7FA53-2529-446A-8D6E-AAC63819F34F}"/>
              </a:ext>
            </a:extLst>
          </p:cNvPr>
          <p:cNvSpPr txBox="1"/>
          <p:nvPr/>
        </p:nvSpPr>
        <p:spPr>
          <a:xfrm>
            <a:off x="8552776" y="5739966"/>
            <a:ext cx="279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Imagens  autorizadas </a:t>
            </a:r>
          </a:p>
          <a:p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802909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1164342"/>
            <a:ext cx="11158194" cy="584775"/>
          </a:xfrm>
        </p:spPr>
        <p:txBody>
          <a:bodyPr rtlCol="0"/>
          <a:lstStyle/>
          <a:p>
            <a:pPr indent="0" rtl="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Metodologia: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7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90294" y="43909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95180"/>
            <a:ext cx="1899920" cy="1171785"/>
          </a:xfrm>
          <a:prstGeom prst="rect">
            <a:avLst/>
          </a:prstGeom>
        </p:spPr>
      </p:pic>
      <p:pic>
        <p:nvPicPr>
          <p:cNvPr id="11" name="Imagem 10" descr="WhatsApp Image 2025-03-14 at 11.00.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94" y="2012373"/>
            <a:ext cx="5945463" cy="3648676"/>
          </a:xfrm>
          <a:prstGeom prst="rect">
            <a:avLst/>
          </a:prstGeom>
        </p:spPr>
      </p:pic>
      <p:pic>
        <p:nvPicPr>
          <p:cNvPr id="12" name="Imagem 11" descr="WhatsApp Image 2025-03-14 at 11.00.50.jpeg"/>
          <p:cNvPicPr>
            <a:picLocks noChangeAspect="1"/>
          </p:cNvPicPr>
          <p:nvPr/>
        </p:nvPicPr>
        <p:blipFill>
          <a:blip r:embed="rId5"/>
          <a:srcRect t="9917" r="-1427"/>
          <a:stretch>
            <a:fillRect/>
          </a:stretch>
        </p:blipFill>
        <p:spPr>
          <a:xfrm>
            <a:off x="6578850" y="2372139"/>
            <a:ext cx="4420454" cy="361121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877879" y="2054087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Faixa Etária</a:t>
            </a:r>
          </a:p>
        </p:txBody>
      </p:sp>
      <p:pic>
        <p:nvPicPr>
          <p:cNvPr id="10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E12B764B-FDF7-4A01-A44B-2514A716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7887" y="5839326"/>
            <a:ext cx="1102565" cy="1018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3174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A8C52DF-DA0C-45D0-9FD2-2DDFA6527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804423"/>
            <a:ext cx="11658600" cy="108952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Resultados:</a:t>
            </a:r>
            <a:endParaRPr lang="pt-B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50159E-FE2B-4281-99BC-AC74C5597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424" y="1739153"/>
            <a:ext cx="11308976" cy="4283737"/>
          </a:xfrm>
        </p:spPr>
        <p:txBody>
          <a:bodyPr/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Foi possível organizar a demanda de encaminhamentos e minimizar a fila de espera da UDR. Dessa forma, alguns usuários em questão, passaram a realizar o acompanhamento de maneira coletiva, com a supervisão das queixas de cada integrante.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Foi possível observar um resultado excepcional no tratamento de cada paciente, havendo melhora significativa nas queixas relativas às dores na coluna, da flexibilidade, correções posturais, encurtamentos musculares, aumento da força e da resistência muscular, melhora da coordenação motora, equilíbrio, propriocepção e a concentração.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Além disso, foi notória uma melhora das interações sociais entre os participantes, atuando diretamente na saúde integral.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integrantes aderiram um hábito de vida saudável, visto que após alguns encontros, os mesmos relataram iniciar atividades aeróbicas como caminhadas matinais e cuidados com a alimentação, aderindo uma alimentação mais saudável o que aumenta a </a:t>
            </a:r>
            <a:r>
              <a:rPr lang="pt-BR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auto-estima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diminui os riscos de doenças cardiovasculares e o sedentarismo.</a:t>
            </a:r>
          </a:p>
          <a:p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 de texto 8">
            <a:extLst>
              <a:ext uri="{FF2B5EF4-FFF2-40B4-BE49-F238E27FC236}">
                <a16:creationId xmlns:a16="http://schemas.microsoft.com/office/drawing/2014/main" id="{4CCF950B-4517-4880-9E08-5C123CFCD9D5}"/>
              </a:ext>
            </a:extLst>
          </p:cNvPr>
          <p:cNvSpPr txBox="1"/>
          <p:nvPr/>
        </p:nvSpPr>
        <p:spPr>
          <a:xfrm>
            <a:off x="198244" y="22377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6BCCF26-C17D-4D56-9612-86F97AEC3D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95180"/>
            <a:ext cx="1899920" cy="1171785"/>
          </a:xfrm>
          <a:prstGeom prst="rect">
            <a:avLst/>
          </a:prstGeom>
        </p:spPr>
      </p:pic>
      <p:pic>
        <p:nvPicPr>
          <p:cNvPr id="6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D6BA2362-F86F-4C82-BBB7-505A43A5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7887" y="5839326"/>
            <a:ext cx="1102565" cy="1018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90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1000"/>
            <a:lum/>
          </a:blip>
          <a:srcRect/>
          <a:stretch>
            <a:fillRect t="-98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>
          <a:xfrm>
            <a:off x="639461" y="757803"/>
            <a:ext cx="11658600" cy="590931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DEPOIMENTOS: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13979" y="1473434"/>
            <a:ext cx="10738333" cy="1323439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“Sofria com constantes dores na coluna, e ao saber que tinha escoliose, comecei a fazer </a:t>
            </a:r>
            <a:r>
              <a:rPr lang="pt-B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antes do </a:t>
            </a:r>
            <a:r>
              <a:rPr lang="pt-B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não tinha muita flexibilidade e sentia muitas dores, ao começar a fazer, criei uma flexibilidade e não sinto tantas dores como de costume, o </a:t>
            </a:r>
            <a:r>
              <a:rPr lang="pt-B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tornou essencial na minha vida, pois se tornou um grande aliado que me ajuda a não sofrer como sofria com aquelas dores.” – (SOUZA, Maria Clara).</a:t>
            </a:r>
          </a:p>
        </p:txBody>
      </p:sp>
      <p:sp>
        <p:nvSpPr>
          <p:cNvPr id="4" name="Caixa de texto 8"/>
          <p:cNvSpPr txBox="1"/>
          <p:nvPr/>
        </p:nvSpPr>
        <p:spPr>
          <a:xfrm>
            <a:off x="304305" y="17715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9591" y="3222059"/>
            <a:ext cx="107694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“Pra mim o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foi a melhor coisa que aconteceu na minha vida, até então eu não conhecia o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depois que eu comecei a participar não tenho mais dores nas pernas e na coluna, consigo dormir bem, o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pra mim foi sensacional, conhecer o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e a sua pessoa, como você é foi a melhor coisa que me aconteceu, por isso, parabéns pela sua profissão e pela profissional maravilhosa que você é, e é isso ai,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é tudo que uma pessoa idosa precisa.” – (GONÇALVES, Vilma).</a:t>
            </a: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7" name="Picture 3" descr="C:\Users\Administrador\Desktop\FICHAS LUANA\COSEMS\Brasão.jpg">
            <a:extLst>
              <a:ext uri="{FF2B5EF4-FFF2-40B4-BE49-F238E27FC236}">
                <a16:creationId xmlns:a16="http://schemas.microsoft.com/office/drawing/2014/main" id="{C84E09B9-4231-4578-B097-F4FF8CB9A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2493" y="5880538"/>
            <a:ext cx="1057959" cy="977462"/>
          </a:xfrm>
          <a:prstGeom prst="rect">
            <a:avLst/>
          </a:prstGeom>
          <a:noFill/>
          <a:effectLst/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12FD9AF3-81EB-4B20-8032-C543CACAB1E0}"/>
              </a:ext>
            </a:extLst>
          </p:cNvPr>
          <p:cNvSpPr txBox="1"/>
          <p:nvPr/>
        </p:nvSpPr>
        <p:spPr>
          <a:xfrm>
            <a:off x="9400161" y="6537794"/>
            <a:ext cx="279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Imagens autorizadas</a:t>
            </a:r>
          </a:p>
          <a:p>
            <a:endParaRPr lang="pt-BR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78_TF16401425" id="{2F6EDBBF-45A6-4ED7-A58B-60E1212A733D}" vid="{E28B2232-43BB-4B18-BC9D-5BA03EA6341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Apresentações Poderosas</Template>
  <TotalTime>0</TotalTime>
  <Words>748</Words>
  <Application>Microsoft Office PowerPoint</Application>
  <PresentationFormat>Widescreen</PresentationFormat>
  <Paragraphs>55</Paragraphs>
  <Slides>11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Times New Roman</vt:lpstr>
      <vt:lpstr>Wingdings</vt:lpstr>
      <vt:lpstr>Storybuilding Neal Creative</vt:lpstr>
      <vt:lpstr>PILATES EM SOLO: UMA ESTRATÉGIA DE SUCESSO NO SUS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2025-03-12T14:37:22Z</dcterms:created>
  <dcterms:modified xsi:type="dcterms:W3CDTF">2025-03-15T20:59:54Z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