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84" r:id="rId5"/>
    <p:sldId id="379" r:id="rId6"/>
    <p:sldId id="385" r:id="rId7"/>
    <p:sldId id="386" r:id="rId8"/>
    <p:sldId id="390" r:id="rId9"/>
    <p:sldId id="391" r:id="rId10"/>
    <p:sldId id="392" r:id="rId11"/>
    <p:sldId id="393" r:id="rId12"/>
    <p:sldId id="394" r:id="rId13"/>
    <p:sldId id="388" r:id="rId14"/>
    <p:sldId id="387" r:id="rId15"/>
    <p:sldId id="389" r:id="rId16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385"/>
            <p14:sldId id="386"/>
            <p14:sldId id="390"/>
            <p14:sldId id="391"/>
            <p14:sldId id="392"/>
            <p14:sldId id="393"/>
            <p14:sldId id="394"/>
            <p14:sldId id="388"/>
            <p14:sldId id="387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84972" autoAdjust="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15/03/2025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15/03/2025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96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24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24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08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353107" y="2302200"/>
            <a:ext cx="8039470" cy="1421928"/>
          </a:xfrm>
        </p:spPr>
        <p:txBody>
          <a:bodyPr rtlCol="0"/>
          <a:lstStyle/>
          <a:p>
            <a:pPr algn="ctr" rtl="0"/>
            <a:r>
              <a:rPr lang="pt-BR" sz="3200" dirty="0">
                <a:solidFill>
                  <a:schemeClr val="bg1"/>
                </a:solidFill>
              </a:rPr>
              <a:t>O Papel Transformador do Profissional de Educação Física na Saúde: Integração com a e-Multi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927057" y="4178788"/>
            <a:ext cx="9693317" cy="424732"/>
          </a:xfrm>
        </p:spPr>
        <p:txBody>
          <a:bodyPr rtlCol="0"/>
          <a:lstStyle/>
          <a:p>
            <a:pPr algn="ctr" rtl="0"/>
            <a:r>
              <a:rPr lang="pt-BR" sz="2400" b="0" dirty="0">
                <a:solidFill>
                  <a:schemeClr val="bg1"/>
                </a:solidFill>
              </a:rPr>
              <a:t>Autor/Apresentador: </a:t>
            </a:r>
            <a:r>
              <a:rPr lang="pt-BR" sz="2400" dirty="0">
                <a:solidFill>
                  <a:schemeClr val="bg1"/>
                </a:solidFill>
              </a:rPr>
              <a:t>Carlos Henrique da Silva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51" y="-580939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082412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Paranaíta/MT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317921"/>
            <a:ext cx="11158194" cy="3785652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</a:rPr>
              <a:t>RESULTADOS:</a:t>
            </a:r>
          </a:p>
          <a:p>
            <a:pPr indent="0" algn="just" rtl="0">
              <a:lnSpc>
                <a:spcPct val="10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Em 2024 foram </a:t>
            </a:r>
            <a:r>
              <a:rPr lang="pt-BR" sz="2000" b="1" dirty="0">
                <a:solidFill>
                  <a:schemeClr val="tx1"/>
                </a:solidFill>
              </a:rPr>
              <a:t>843 atividades coletivas </a:t>
            </a:r>
            <a:r>
              <a:rPr lang="pt-BR" sz="2000" dirty="0">
                <a:solidFill>
                  <a:schemeClr val="tx1"/>
                </a:solidFill>
              </a:rPr>
              <a:t>de Práticas Corporais e Atividade Física com a participação </a:t>
            </a:r>
            <a:r>
              <a:rPr lang="pt-BR" sz="2000" b="1" dirty="0">
                <a:solidFill>
                  <a:schemeClr val="tx1"/>
                </a:solidFill>
              </a:rPr>
              <a:t>de 6.832 pessoas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Sem pacientes na fila </a:t>
            </a:r>
            <a:r>
              <a:rPr lang="pt-BR" sz="2000" dirty="0">
                <a:solidFill>
                  <a:schemeClr val="tx1"/>
                </a:solidFill>
              </a:rPr>
              <a:t>de espera para fisioterapia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Continuidade</a:t>
            </a:r>
            <a:r>
              <a:rPr lang="pt-BR" sz="2000" dirty="0">
                <a:solidFill>
                  <a:schemeClr val="tx1"/>
                </a:solidFill>
              </a:rPr>
              <a:t> do processo </a:t>
            </a:r>
            <a:r>
              <a:rPr lang="pt-BR" sz="2000" b="1" dirty="0">
                <a:solidFill>
                  <a:schemeClr val="tx1"/>
                </a:solidFill>
              </a:rPr>
              <a:t>de reabilitação </a:t>
            </a:r>
            <a:r>
              <a:rPr lang="pt-BR" sz="2000" dirty="0">
                <a:solidFill>
                  <a:schemeClr val="tx1"/>
                </a:solidFill>
              </a:rPr>
              <a:t>por meio da atividade física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Tratamento e </a:t>
            </a:r>
            <a:r>
              <a:rPr lang="pt-BR" sz="2000" b="1" dirty="0">
                <a:solidFill>
                  <a:schemeClr val="tx1"/>
                </a:solidFill>
              </a:rPr>
              <a:t>qualidade de vida</a:t>
            </a:r>
            <a:r>
              <a:rPr lang="pt-BR" sz="2000" dirty="0">
                <a:solidFill>
                  <a:schemeClr val="tx1"/>
                </a:solidFill>
              </a:rPr>
              <a:t> para os </a:t>
            </a:r>
            <a:r>
              <a:rPr lang="pt-BR" sz="2000" b="1" dirty="0">
                <a:solidFill>
                  <a:schemeClr val="tx1"/>
                </a:solidFill>
              </a:rPr>
              <a:t>pacientes do serviço de psicologia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Melhoraria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no estado nutricional </a:t>
            </a:r>
            <a:r>
              <a:rPr lang="pt-BR" sz="2000" dirty="0">
                <a:solidFill>
                  <a:schemeClr val="tx1"/>
                </a:solidFill>
              </a:rPr>
              <a:t>dos pacientes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Atendimento completo e humanizado </a:t>
            </a:r>
            <a:r>
              <a:rPr lang="pt-BR" sz="2000" dirty="0">
                <a:solidFill>
                  <a:schemeClr val="tx1"/>
                </a:solidFill>
              </a:rPr>
              <a:t>para os pacientes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Equidade no acesso à atividade física 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385407"/>
            <a:ext cx="11158194" cy="4093428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</a:rPr>
              <a:t>CONCLUSÃO:</a:t>
            </a:r>
          </a:p>
          <a:p>
            <a:pPr indent="0" algn="just" rtl="0">
              <a:lnSpc>
                <a:spcPct val="10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A atuação do profissional de Educação Física junto a equipe multidisciplinar é fundamental para a </a:t>
            </a:r>
            <a:r>
              <a:rPr lang="pt-BR" sz="2000" b="1" dirty="0">
                <a:solidFill>
                  <a:schemeClr val="tx1"/>
                </a:solidFill>
              </a:rPr>
              <a:t>promoção</a:t>
            </a:r>
            <a:r>
              <a:rPr lang="pt-BR" sz="2000" dirty="0">
                <a:solidFill>
                  <a:schemeClr val="tx1"/>
                </a:solidFill>
              </a:rPr>
              <a:t> e </a:t>
            </a:r>
            <a:r>
              <a:rPr lang="pt-BR" sz="2000" b="1" dirty="0">
                <a:solidFill>
                  <a:schemeClr val="tx1"/>
                </a:solidFill>
              </a:rPr>
              <a:t>prevenção à saúde</a:t>
            </a:r>
            <a:r>
              <a:rPr lang="pt-BR" sz="2000" dirty="0">
                <a:solidFill>
                  <a:schemeClr val="tx1"/>
                </a:solidFill>
              </a:rPr>
              <a:t>, conforme resultados obtidos em 2024 em Paranaíta.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Com a hidroterapia, Sling Training, caminhada orientada e atividades na Academia de Saúde: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Atendeu à demanda crescente de pacientes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Proporcionou qualidade de vida aos usuários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Reforçou sobre o Papel Transformador do Profissional de Educação Física na Saúde para o fortalecimento do SUS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12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101406" y="558936"/>
            <a:ext cx="8655154" cy="46351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4800" dirty="0">
                <a:solidFill>
                  <a:schemeClr val="bg1"/>
                </a:solidFill>
              </a:rPr>
              <a:t>Agradecimentos!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COAUTORES: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Alessandra dos Reis Bezerra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Huellen Lima Brauwers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Valdecir Correia Paz</a:t>
            </a:r>
          </a:p>
          <a:p>
            <a:pPr algn="r"/>
            <a:endParaRPr lang="pt-BR" sz="1600" dirty="0">
              <a:solidFill>
                <a:schemeClr val="bg1"/>
              </a:solidFill>
            </a:endParaRP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EMULTI - EQUIPE MULTIPROFISSIONAL: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Suzane Cristina Favetti Cabestré – Psicóloga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Huendel José Nervo - Fisioterapeuta Geral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Thais Cristina Tavares - Nutricionista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Maria Eugenia Lozano De Pacio - Médica Pediatra</a:t>
            </a:r>
          </a:p>
          <a:p>
            <a:pPr algn="r"/>
            <a:endParaRPr lang="pt-BR" sz="1600" b="0" dirty="0">
              <a:solidFill>
                <a:schemeClr val="bg1"/>
              </a:solidFill>
            </a:endParaRP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SECRETARIA MUNICIPAL DE SAÚDE DE PARANAÍTA: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Andreia Fabiana dos Reis</a:t>
            </a:r>
          </a:p>
          <a:p>
            <a:pPr algn="r"/>
            <a:endParaRPr lang="pt-BR" sz="1600" b="0" dirty="0">
              <a:solidFill>
                <a:schemeClr val="bg1"/>
              </a:solidFill>
            </a:endParaRP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PREFEITO DE PARANAÍTA:</a:t>
            </a:r>
            <a:endParaRPr lang="pt-BR" sz="1600" b="0" dirty="0">
              <a:solidFill>
                <a:schemeClr val="bg1"/>
              </a:solidFill>
            </a:endParaRP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Osmar Antonio Moreira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795924" y="5053286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</a:rPr>
              <a:t>OBRIGADO!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900648"/>
            <a:ext cx="11158194" cy="4708981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</a:rPr>
              <a:t>APRESENTAÇÃO:</a:t>
            </a:r>
          </a:p>
          <a:p>
            <a:pPr indent="0" algn="just" rtl="0">
              <a:lnSpc>
                <a:spcPct val="10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Em Paranaíta, diante do </a:t>
            </a:r>
            <a:r>
              <a:rPr lang="pt-BR" sz="2000" b="1" dirty="0">
                <a:solidFill>
                  <a:schemeClr val="tx1"/>
                </a:solidFill>
              </a:rPr>
              <a:t>aumento no número de pacientes </a:t>
            </a:r>
            <a:r>
              <a:rPr lang="pt-BR" sz="2000" dirty="0">
                <a:solidFill>
                  <a:schemeClr val="tx1"/>
                </a:solidFill>
              </a:rPr>
              <a:t>com diversas necessidades como: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Dificuldades de coordenação motora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Doenças crônicas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Metabólicas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Obesidade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endParaRPr lang="pt-BR" sz="20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Além de </a:t>
            </a:r>
            <a:r>
              <a:rPr lang="pt-BR" sz="2000" b="1" dirty="0">
                <a:solidFill>
                  <a:schemeClr val="tx1"/>
                </a:solidFill>
              </a:rPr>
              <a:t>demandas específicas </a:t>
            </a:r>
            <a:r>
              <a:rPr lang="pt-BR" sz="2000" dirty="0">
                <a:solidFill>
                  <a:schemeClr val="tx1"/>
                </a:solidFill>
              </a:rPr>
              <a:t>de grupos como: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Autismo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TDAH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Síndrome de Down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Problemas nutricionais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endParaRPr lang="pt-BR" sz="20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Foi </a:t>
            </a:r>
            <a:r>
              <a:rPr lang="pt-BR" sz="2000" b="1" dirty="0">
                <a:solidFill>
                  <a:schemeClr val="tx1"/>
                </a:solidFill>
              </a:rPr>
              <a:t>integrado o profissional de educação física à equipe multidisciplinar </a:t>
            </a:r>
            <a:r>
              <a:rPr lang="pt-BR" sz="2000" dirty="0">
                <a:solidFill>
                  <a:schemeClr val="tx1"/>
                </a:solidFill>
              </a:rPr>
              <a:t>de saúde.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939393"/>
            <a:ext cx="11158194" cy="2246769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</a:rPr>
              <a:t>PRINCIPAIS OBJETIVOS: </a:t>
            </a:r>
          </a:p>
          <a:p>
            <a:pPr indent="0" algn="just" rtl="0">
              <a:lnSpc>
                <a:spcPct val="10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Atender à demanda de pacientes </a:t>
            </a:r>
            <a:r>
              <a:rPr lang="pt-BR" sz="2000" dirty="0">
                <a:solidFill>
                  <a:schemeClr val="tx1"/>
                </a:solidFill>
              </a:rPr>
              <a:t>com diversas necessidades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Integrar a reabilitação física </a:t>
            </a:r>
            <a:r>
              <a:rPr lang="pt-BR" sz="2000" dirty="0">
                <a:solidFill>
                  <a:schemeClr val="tx1"/>
                </a:solidFill>
              </a:rPr>
              <a:t>às práticas de </a:t>
            </a:r>
            <a:r>
              <a:rPr lang="pt-BR" sz="2000" b="1" dirty="0">
                <a:solidFill>
                  <a:schemeClr val="tx1"/>
                </a:solidFill>
              </a:rPr>
              <a:t>prevenção</a:t>
            </a:r>
            <a:r>
              <a:rPr lang="pt-BR" sz="2000" dirty="0">
                <a:solidFill>
                  <a:schemeClr val="tx1"/>
                </a:solidFill>
              </a:rPr>
              <a:t> e </a:t>
            </a:r>
            <a:r>
              <a:rPr lang="pt-BR" sz="2000" b="1" dirty="0">
                <a:solidFill>
                  <a:schemeClr val="tx1"/>
                </a:solidFill>
              </a:rPr>
              <a:t>promoção</a:t>
            </a:r>
            <a:r>
              <a:rPr lang="pt-BR" sz="2000" dirty="0">
                <a:solidFill>
                  <a:schemeClr val="tx1"/>
                </a:solidFill>
              </a:rPr>
              <a:t> da saúde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Fortalecer o </a:t>
            </a:r>
            <a:r>
              <a:rPr lang="pt-BR" sz="2000" b="1" dirty="0">
                <a:solidFill>
                  <a:schemeClr val="tx1"/>
                </a:solidFill>
              </a:rPr>
              <a:t>bem-estar físico e emocional </a:t>
            </a:r>
            <a:r>
              <a:rPr lang="pt-BR" sz="2000" dirty="0">
                <a:solidFill>
                  <a:schemeClr val="tx1"/>
                </a:solidFill>
              </a:rPr>
              <a:t>do paciente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918403"/>
            <a:ext cx="11158194" cy="4708981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000" b="1" dirty="0">
                <a:solidFill>
                  <a:schemeClr val="tx1"/>
                </a:solidFill>
              </a:rPr>
              <a:t>METODOLOGIA:</a:t>
            </a:r>
          </a:p>
          <a:p>
            <a:pPr indent="0" algn="just" rtl="0">
              <a:lnSpc>
                <a:spcPct val="100000"/>
              </a:lnSpc>
            </a:pPr>
            <a:endParaRPr lang="pt-BR" sz="20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O fluxo dos pacientes </a:t>
            </a:r>
            <a:r>
              <a:rPr lang="pt-BR" sz="2000" b="1" dirty="0">
                <a:solidFill>
                  <a:schemeClr val="tx1"/>
                </a:solidFill>
              </a:rPr>
              <a:t>inicia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com o encaminhamento </a:t>
            </a:r>
            <a:r>
              <a:rPr lang="pt-BR" sz="2000" dirty="0">
                <a:solidFill>
                  <a:schemeClr val="tx1"/>
                </a:solidFill>
              </a:rPr>
              <a:t>de diversos profissionais da rede municipal, sendo: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Fisioterapeuta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Psicólogo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Nutricionista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Enfermeiro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Médico Clínico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Médico Pediatra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Médico Ortopedista</a:t>
            </a:r>
          </a:p>
          <a:p>
            <a:pPr marL="517525" indent="-285750" algn="just" rtl="0">
              <a:lnSpc>
                <a:spcPct val="100000"/>
              </a:lnSpc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Além de demanda espontânea</a:t>
            </a:r>
          </a:p>
          <a:p>
            <a:pPr indent="0" algn="just" rtl="0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2000" dirty="0">
                <a:solidFill>
                  <a:schemeClr val="tx1"/>
                </a:solidFill>
              </a:rPr>
              <a:t>É realizada a </a:t>
            </a:r>
            <a:r>
              <a:rPr lang="pt-BR" sz="2000" b="1" dirty="0">
                <a:solidFill>
                  <a:schemeClr val="tx1"/>
                </a:solidFill>
              </a:rPr>
              <a:t>avaliação individual </a:t>
            </a:r>
            <a:r>
              <a:rPr lang="pt-BR" sz="2000" dirty="0">
                <a:solidFill>
                  <a:schemeClr val="tx1"/>
                </a:solidFill>
              </a:rPr>
              <a:t>do paciente que é </a:t>
            </a:r>
            <a:r>
              <a:rPr lang="pt-BR" sz="2000" b="1" dirty="0">
                <a:solidFill>
                  <a:schemeClr val="tx1"/>
                </a:solidFill>
              </a:rPr>
              <a:t>direcionado para a atividade </a:t>
            </a:r>
            <a:r>
              <a:rPr lang="pt-BR" sz="2000" dirty="0">
                <a:solidFill>
                  <a:schemeClr val="tx1"/>
                </a:solidFill>
              </a:rPr>
              <a:t>com maior benefício.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39981"/>
            <a:ext cx="11158194" cy="1077218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HIDROTERAPIA:</a:t>
            </a:r>
          </a:p>
          <a:p>
            <a:pPr indent="0" algn="just" rtl="0">
              <a:lnSpc>
                <a:spcPct val="10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1600" dirty="0">
                <a:solidFill>
                  <a:schemeClr val="tx1"/>
                </a:solidFill>
              </a:rPr>
              <a:t>O atendimento na hidroterapia abrange atividades específicas voltadas para a reabilitação e promoção da saúde, e acontecem de segunda a quinta-feira, nos períodos matutino e vespertino.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5B24F1-A3BF-40AA-8883-FF69CDA780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b="1040"/>
          <a:stretch/>
        </p:blipFill>
        <p:spPr>
          <a:xfrm>
            <a:off x="4365447" y="4476833"/>
            <a:ext cx="4032255" cy="23541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F3E9478-8F3B-44D1-900F-669878B19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513">
            <a:off x="9148765" y="2563399"/>
            <a:ext cx="2699839" cy="41125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49CBABB-3041-4C14-B464-9EA28B0422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 b="28532"/>
          <a:stretch/>
        </p:blipFill>
        <p:spPr>
          <a:xfrm>
            <a:off x="3738915" y="2433421"/>
            <a:ext cx="2724029" cy="197682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4F07E09-4FB1-415F-A94B-D75C8057DD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415">
            <a:off x="834557" y="2752320"/>
            <a:ext cx="2802867" cy="373715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49048B9-3538-481D-B7C8-86698934A8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4" y="2450471"/>
            <a:ext cx="2613032" cy="19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323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52672"/>
            <a:ext cx="11158194" cy="1077218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SLING TRAINING:</a:t>
            </a:r>
          </a:p>
          <a:p>
            <a:pPr indent="0" algn="just" rtl="0">
              <a:lnSpc>
                <a:spcPct val="10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1600" dirty="0">
                <a:solidFill>
                  <a:schemeClr val="tx1"/>
                </a:solidFill>
              </a:rPr>
              <a:t>O Sling Training é uma técnica terapêutica que utiliza cordas e alças suspensas para exercícios melhorando a força muscular, equilíbrio, flexibilidade e recuperação de lesões, e são oferecidas nas segundas, quartas e quintas-feiras.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F2EDD95-B07A-4F5F-98FE-D2C4796587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37" y="2533239"/>
            <a:ext cx="3150394" cy="3429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84E28F5-CC1D-450C-A3A2-E28C3D4A4D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77" y="2617350"/>
            <a:ext cx="4477305" cy="335797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EC52C9-A246-46E4-8622-032C1F5936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" y="2759393"/>
            <a:ext cx="3728509" cy="27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6409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69674"/>
            <a:ext cx="11158194" cy="1077218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CAMINHADA ORIENTADA:</a:t>
            </a:r>
          </a:p>
          <a:p>
            <a:pPr indent="0" algn="just" rtl="0">
              <a:lnSpc>
                <a:spcPct val="10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1600" dirty="0">
                <a:solidFill>
                  <a:schemeClr val="tx1"/>
                </a:solidFill>
              </a:rPr>
              <a:t>A caminhada orientada, ocorre todas quartas-feiras, das 6h às 7h. A ação é realizada em parceria com a nutricionista, que após a caminhada, oferece orientações nutricionais aos participantes.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8AFBD75-DE7F-438E-B4E0-812A0478A5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4" y="4638506"/>
            <a:ext cx="2901899" cy="21800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1B37D76-2DB5-4C39-AE53-DFC7F8574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7301" y="2101247"/>
            <a:ext cx="2002100" cy="266946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825F0DB-8516-4487-AD18-E4D25DAA7B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44" y="2423834"/>
            <a:ext cx="2901899" cy="217642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68A437-60CA-41FD-B8F0-6EF1164FC6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4284">
            <a:off x="8594468" y="4188832"/>
            <a:ext cx="3522908" cy="26421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D22F085-A6B4-4A4C-8CD8-ED24347943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11" y="4638506"/>
            <a:ext cx="2906736" cy="21800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C6E028-C205-4C2B-9245-885758DF78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29376" r="8145" b="575"/>
          <a:stretch/>
        </p:blipFill>
        <p:spPr>
          <a:xfrm>
            <a:off x="2257083" y="2423835"/>
            <a:ext cx="2114538" cy="21752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AE57AC6-D442-4B73-8832-96A54CC219B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4463">
            <a:off x="145752" y="3171377"/>
            <a:ext cx="2309045" cy="17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397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73015"/>
            <a:ext cx="11158194" cy="1077218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POLO DE ACADEMIA DA SAÚDE:</a:t>
            </a:r>
          </a:p>
          <a:p>
            <a:pPr indent="0" algn="just" rtl="0">
              <a:lnSpc>
                <a:spcPct val="10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1600" dirty="0">
                <a:solidFill>
                  <a:schemeClr val="tx1"/>
                </a:solidFill>
              </a:rPr>
              <a:t>As atividades no Polo de Academia da Saúde, acontecem todas sextas-feiras, das 6h às 7h com a participação da comunidade local que realizam exercícios orientados.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5663BB-CAE2-4600-A4F9-E10D4D4A38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2260995"/>
            <a:ext cx="3955473" cy="2636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6EC3F1-15A0-41FE-8FD8-8E40526974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84" y="5056191"/>
            <a:ext cx="2656108" cy="17703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CBA3D93-9844-4935-80CB-49C854CA56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7" y="5056191"/>
            <a:ext cx="2656108" cy="17703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EC998AC-5481-4CE2-B4C7-FF0EDB12C1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7" y="2550205"/>
            <a:ext cx="3629901" cy="241934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F6F8D25-DA58-4A39-AB92-37840DDC7E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81" y="2591879"/>
            <a:ext cx="3120451" cy="23403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DA60044-7A0A-426A-A01E-F959DAA0BE1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48" y="5056190"/>
            <a:ext cx="2360408" cy="177030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C000E2D-B683-4252-9DDF-5BE97D8715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91" y="5056190"/>
            <a:ext cx="2360409" cy="17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152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71785"/>
            <a:ext cx="11158194" cy="1077218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Incentivo à Atividade Física (IAF):</a:t>
            </a:r>
          </a:p>
          <a:p>
            <a:pPr indent="0" algn="just" rtl="0">
              <a:lnSpc>
                <a:spcPct val="10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1600" dirty="0">
                <a:solidFill>
                  <a:schemeClr val="tx1"/>
                </a:solidFill>
              </a:rPr>
              <a:t>Destaque para as equipes de Saúde da Família que promovem o Incentivo à Atividade Física (IAF) orientando sobre as atividades oferecidas pelo município.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90FAA8-A362-4830-B3E0-9CA38FAEA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5011">
            <a:off x="343473" y="2973432"/>
            <a:ext cx="2823296" cy="21187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B49978-7DDF-4A3C-A53D-D1EC00F12E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012">
            <a:off x="8247720" y="3111638"/>
            <a:ext cx="3526085" cy="26462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502E946-DBF0-4D30-B3E5-58538A28B1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3" y="2472094"/>
            <a:ext cx="4282816" cy="32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914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705</Words>
  <Application>Microsoft Office PowerPoint</Application>
  <PresentationFormat>Widescreen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O Papel Transformador do Profissional de Educação Física na Saúde: Integração com a e-Multi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2025-03-15T21:58:30Z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