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70" r:id="rId14"/>
    <p:sldId id="269" r:id="rId15"/>
    <p:sldId id="295" r:id="rId16"/>
    <p:sldId id="293" r:id="rId17"/>
    <p:sldId id="294" r:id="rId18"/>
    <p:sldId id="296" r:id="rId19"/>
    <p:sldId id="292" r:id="rId20"/>
    <p:sldId id="297" r:id="rId21"/>
    <p:sldId id="271" r:id="rId22"/>
    <p:sldId id="290"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6" r:id="rId37"/>
    <p:sldId id="287" r:id="rId38"/>
    <p:sldId id="288" r:id="rId39"/>
    <p:sldId id="289" r:id="rId40"/>
  </p:sldIdLst>
  <p:sldSz cx="18288000" cy="10287000"/>
  <p:notesSz cx="6888163" cy="100187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63B894B8-33E7-4155-B106-C86207638F2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45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G:\Meu%20Drive\APS\Apresenta&#231;&#245;es\C&#243;pia%20de%20MODELO%20GRAFIC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G:\Drives%20compartilhados\ECOSAUDE\Economia%20da%20Saude\APRESENTACOES\Composicao%20U_E_M\Composicao_UEM_2002_202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G:\Meu%20Drive\APS\Apresenta&#231;&#245;es\calculo%20para%20grafic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Meu%20Drive\APS\Apresenta&#231;&#245;es\MODELO%20GRAFICO.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3.5155269722847819E-2"/>
          <c:y val="2.7235126143974865E-2"/>
          <c:w val="0.95335180323050794"/>
          <c:h val="0.87639235370004043"/>
        </c:manualLayout>
      </c:layout>
      <c:barChart>
        <c:barDir val="col"/>
        <c:grouping val="clustered"/>
        <c:varyColors val="0"/>
        <c:ser>
          <c:idx val="0"/>
          <c:order val="0"/>
          <c:tx>
            <c:strRef>
              <c:f>Planilha2!$A$17</c:f>
              <c:strCache>
                <c:ptCount val="1"/>
                <c:pt idx="0">
                  <c:v>ESF</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Planilha2!$B$16:$D$16</c:f>
              <c:numCache>
                <c:formatCode>General</c:formatCode>
                <c:ptCount val="3"/>
                <c:pt idx="0">
                  <c:v>2018</c:v>
                </c:pt>
                <c:pt idx="1">
                  <c:v>2022</c:v>
                </c:pt>
                <c:pt idx="2">
                  <c:v>2024</c:v>
                </c:pt>
              </c:numCache>
            </c:numRef>
          </c:cat>
          <c:val>
            <c:numRef>
              <c:f>Planilha2!$B$17:$D$17</c:f>
              <c:numCache>
                <c:formatCode>General</c:formatCode>
                <c:ptCount val="3"/>
                <c:pt idx="0" formatCode="#,##0">
                  <c:v>45255</c:v>
                </c:pt>
                <c:pt idx="1">
                  <c:v>49007</c:v>
                </c:pt>
                <c:pt idx="2">
                  <c:v>54909</c:v>
                </c:pt>
              </c:numCache>
            </c:numRef>
          </c:val>
          <c:extLst>
            <c:ext xmlns:c16="http://schemas.microsoft.com/office/drawing/2014/chart" uri="{C3380CC4-5D6E-409C-BE32-E72D297353CC}">
              <c16:uniqueId val="{00000000-939F-4E7F-B23E-C7B3E62EB931}"/>
            </c:ext>
          </c:extLst>
        </c:ser>
        <c:ser>
          <c:idx val="1"/>
          <c:order val="1"/>
          <c:tx>
            <c:strRef>
              <c:f>Planilha2!$A$18</c:f>
              <c:strCache>
                <c:ptCount val="1"/>
                <c:pt idx="0">
                  <c:v>ESB</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Planilha2!$B$16:$D$16</c:f>
              <c:numCache>
                <c:formatCode>General</c:formatCode>
                <c:ptCount val="3"/>
                <c:pt idx="0">
                  <c:v>2018</c:v>
                </c:pt>
                <c:pt idx="1">
                  <c:v>2022</c:v>
                </c:pt>
                <c:pt idx="2">
                  <c:v>2024</c:v>
                </c:pt>
              </c:numCache>
            </c:numRef>
          </c:cat>
          <c:val>
            <c:numRef>
              <c:f>Planilha2!$B$18:$D$18</c:f>
              <c:numCache>
                <c:formatCode>General</c:formatCode>
                <c:ptCount val="3"/>
                <c:pt idx="0" formatCode="#,##0">
                  <c:v>28329</c:v>
                </c:pt>
                <c:pt idx="1">
                  <c:v>29261</c:v>
                </c:pt>
                <c:pt idx="2">
                  <c:v>40416</c:v>
                </c:pt>
              </c:numCache>
            </c:numRef>
          </c:val>
          <c:extLst>
            <c:ext xmlns:c16="http://schemas.microsoft.com/office/drawing/2014/chart" uri="{C3380CC4-5D6E-409C-BE32-E72D297353CC}">
              <c16:uniqueId val="{00000001-939F-4E7F-B23E-C7B3E62EB931}"/>
            </c:ext>
          </c:extLst>
        </c:ser>
        <c:ser>
          <c:idx val="2"/>
          <c:order val="2"/>
          <c:tx>
            <c:strRef>
              <c:f>Planilha2!$A$19</c:f>
              <c:strCache>
                <c:ptCount val="1"/>
                <c:pt idx="0">
                  <c:v>Emulti</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Planilha2!$B$16:$D$16</c:f>
              <c:numCache>
                <c:formatCode>General</c:formatCode>
                <c:ptCount val="3"/>
                <c:pt idx="0">
                  <c:v>2018</c:v>
                </c:pt>
                <c:pt idx="1">
                  <c:v>2022</c:v>
                </c:pt>
                <c:pt idx="2">
                  <c:v>2024</c:v>
                </c:pt>
              </c:numCache>
            </c:numRef>
          </c:cat>
          <c:val>
            <c:numRef>
              <c:f>Planilha2!$B$19:$D$19</c:f>
              <c:numCache>
                <c:formatCode>General</c:formatCode>
                <c:ptCount val="3"/>
                <c:pt idx="0" formatCode="#,##0">
                  <c:v>5688</c:v>
                </c:pt>
                <c:pt idx="1">
                  <c:v>5094</c:v>
                </c:pt>
                <c:pt idx="2">
                  <c:v>7083</c:v>
                </c:pt>
              </c:numCache>
            </c:numRef>
          </c:val>
          <c:extLst>
            <c:ext xmlns:c16="http://schemas.microsoft.com/office/drawing/2014/chart" uri="{C3380CC4-5D6E-409C-BE32-E72D297353CC}">
              <c16:uniqueId val="{00000002-939F-4E7F-B23E-C7B3E62EB931}"/>
            </c:ext>
          </c:extLst>
        </c:ser>
        <c:dLbls>
          <c:dLblPos val="outEnd"/>
          <c:showLegendKey val="0"/>
          <c:showVal val="1"/>
          <c:showCatName val="0"/>
          <c:showSerName val="0"/>
          <c:showPercent val="0"/>
          <c:showBubbleSize val="0"/>
        </c:dLbls>
        <c:gapWidth val="219"/>
        <c:overlap val="-27"/>
        <c:axId val="561235296"/>
        <c:axId val="561245696"/>
      </c:barChart>
      <c:catAx>
        <c:axId val="561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561245696"/>
        <c:crosses val="autoZero"/>
        <c:auto val="1"/>
        <c:lblAlgn val="ctr"/>
        <c:lblOffset val="100"/>
        <c:noMultiLvlLbl val="0"/>
      </c:catAx>
      <c:valAx>
        <c:axId val="561245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61235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28828189938312E-2"/>
          <c:y val="9.9884849590271108E-2"/>
          <c:w val="0.9069378068616335"/>
          <c:h val="0.69139368164968584"/>
        </c:manualLayout>
      </c:layout>
      <c:lineChart>
        <c:grouping val="standard"/>
        <c:varyColors val="0"/>
        <c:ser>
          <c:idx val="0"/>
          <c:order val="0"/>
          <c:tx>
            <c:strRef>
              <c:f>Grafico!$D$3</c:f>
              <c:strCache>
                <c:ptCount val="1"/>
                <c:pt idx="0">
                  <c:v>Federal</c:v>
                </c:pt>
              </c:strCache>
            </c:strRef>
          </c:tx>
          <c:spPr>
            <a:ln w="28575" cap="rnd">
              <a:solidFill>
                <a:schemeClr val="accent1"/>
              </a:solidFill>
              <a:round/>
            </a:ln>
            <a:effectLst/>
          </c:spPr>
          <c:marker>
            <c:symbol val="circle"/>
            <c:size val="7"/>
            <c:spPr>
              <a:solidFill>
                <a:schemeClr val="bg1"/>
              </a:solidFill>
              <a:ln w="9525">
                <a:solidFill>
                  <a:schemeClr val="accent1"/>
                </a:solidFill>
              </a:ln>
              <a:effectLst/>
            </c:spPr>
          </c:marker>
          <c:dLbls>
            <c:dLbl>
              <c:idx val="20"/>
              <c:layout>
                <c:manualLayout>
                  <c:x val="-5.9312469960898707E-2"/>
                  <c:y val="-3.511435555829453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E21-4F7D-8993-3EE76EF7207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forward val="5"/>
            <c:dispRSqr val="0"/>
            <c:dispEq val="0"/>
          </c:trendline>
          <c:cat>
            <c:numRef>
              <c:f>Grafico!$A$6:$A$29</c:f>
              <c:numCache>
                <c:formatCode>General</c:formatCode>
                <c:ptCount val="2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pt idx="23">
                  <c:v>2025</c:v>
                </c:pt>
              </c:numCache>
            </c:numRef>
          </c:cat>
          <c:val>
            <c:numRef>
              <c:f>Grafico!$E$6:$E$27</c:f>
              <c:numCache>
                <c:formatCode>0%</c:formatCode>
                <c:ptCount val="22"/>
                <c:pt idx="0">
                  <c:v>0.52393429114300494</c:v>
                </c:pt>
                <c:pt idx="1">
                  <c:v>0.5047497217428546</c:v>
                </c:pt>
                <c:pt idx="2">
                  <c:v>0.49262551059572302</c:v>
                </c:pt>
                <c:pt idx="3">
                  <c:v>0.48180275150854357</c:v>
                </c:pt>
                <c:pt idx="4">
                  <c:v>0.46679901057622097</c:v>
                </c:pt>
                <c:pt idx="5">
                  <c:v>0.45815549201681766</c:v>
                </c:pt>
                <c:pt idx="6">
                  <c:v>0.4340979331158461</c:v>
                </c:pt>
                <c:pt idx="7">
                  <c:v>0.46583713797073734</c:v>
                </c:pt>
                <c:pt idx="8">
                  <c:v>0.44723351154766261</c:v>
                </c:pt>
                <c:pt idx="9">
                  <c:v>0.45250123398733244</c:v>
                </c:pt>
                <c:pt idx="10">
                  <c:v>0.45253817569001903</c:v>
                </c:pt>
                <c:pt idx="11">
                  <c:v>0.42563777383221624</c:v>
                </c:pt>
                <c:pt idx="12">
                  <c:v>0.42430101122913094</c:v>
                </c:pt>
                <c:pt idx="13">
                  <c:v>0.42975532073396677</c:v>
                </c:pt>
                <c:pt idx="14">
                  <c:v>0.42831285036408528</c:v>
                </c:pt>
                <c:pt idx="15">
                  <c:v>0.4316413902271336</c:v>
                </c:pt>
                <c:pt idx="16">
                  <c:v>0.42638981892759836</c:v>
                </c:pt>
                <c:pt idx="17">
                  <c:v>0.42028889720818108</c:v>
                </c:pt>
                <c:pt idx="18">
                  <c:v>0.47454591478712399</c:v>
                </c:pt>
                <c:pt idx="19">
                  <c:v>0.46333983386800315</c:v>
                </c:pt>
                <c:pt idx="20">
                  <c:v>0.37646259087972145</c:v>
                </c:pt>
                <c:pt idx="21">
                  <c:v>0.41099999999999998</c:v>
                </c:pt>
              </c:numCache>
            </c:numRef>
          </c:val>
          <c:smooth val="0"/>
          <c:extLst>
            <c:ext xmlns:c16="http://schemas.microsoft.com/office/drawing/2014/chart" uri="{C3380CC4-5D6E-409C-BE32-E72D297353CC}">
              <c16:uniqueId val="{00000001-AE21-4F7D-8993-3EE76EF72074}"/>
            </c:ext>
          </c:extLst>
        </c:ser>
        <c:ser>
          <c:idx val="13"/>
          <c:order val="1"/>
          <c:tx>
            <c:strRef>
              <c:f>Grafico!$H$3</c:f>
              <c:strCache>
                <c:ptCount val="1"/>
                <c:pt idx="0">
                  <c:v> Estadual</c:v>
                </c:pt>
              </c:strCache>
            </c:strRef>
          </c:tx>
          <c:spPr>
            <a:ln w="28575" cap="rnd">
              <a:solidFill>
                <a:schemeClr val="accent6">
                  <a:lumMod val="75000"/>
                </a:schemeClr>
              </a:solidFill>
              <a:round/>
            </a:ln>
            <a:effectLst/>
          </c:spPr>
          <c:marker>
            <c:symbol val="circle"/>
            <c:size val="7"/>
            <c:spPr>
              <a:solidFill>
                <a:schemeClr val="bg1"/>
              </a:solidFill>
              <a:ln w="9525">
                <a:solidFill>
                  <a:schemeClr val="accent6">
                    <a:lumMod val="75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2-AE21-4F7D-8993-3EE76EF72074}"/>
                </c:ext>
              </c:extLst>
            </c:dLbl>
            <c:dLbl>
              <c:idx val="1"/>
              <c:delete val="1"/>
              <c:extLst>
                <c:ext xmlns:c15="http://schemas.microsoft.com/office/drawing/2012/chart" uri="{CE6537A1-D6FC-4f65-9D91-7224C49458BB}"/>
                <c:ext xmlns:c16="http://schemas.microsoft.com/office/drawing/2014/chart" uri="{C3380CC4-5D6E-409C-BE32-E72D297353CC}">
                  <c16:uniqueId val="{00000003-AE21-4F7D-8993-3EE76EF72074}"/>
                </c:ext>
              </c:extLst>
            </c:dLbl>
            <c:dLbl>
              <c:idx val="4"/>
              <c:delete val="1"/>
              <c:extLst>
                <c:ext xmlns:c15="http://schemas.microsoft.com/office/drawing/2012/chart" uri="{CE6537A1-D6FC-4f65-9D91-7224C49458BB}"/>
                <c:ext xmlns:c16="http://schemas.microsoft.com/office/drawing/2014/chart" uri="{C3380CC4-5D6E-409C-BE32-E72D297353CC}">
                  <c16:uniqueId val="{00000004-AE21-4F7D-8993-3EE76EF72074}"/>
                </c:ext>
              </c:extLst>
            </c:dLbl>
            <c:dLbl>
              <c:idx val="5"/>
              <c:delete val="1"/>
              <c:extLst>
                <c:ext xmlns:c15="http://schemas.microsoft.com/office/drawing/2012/chart" uri="{CE6537A1-D6FC-4f65-9D91-7224C49458BB}"/>
                <c:ext xmlns:c16="http://schemas.microsoft.com/office/drawing/2014/chart" uri="{C3380CC4-5D6E-409C-BE32-E72D297353CC}">
                  <c16:uniqueId val="{00000005-AE21-4F7D-8993-3EE76EF72074}"/>
                </c:ext>
              </c:extLst>
            </c:dLbl>
            <c:dLbl>
              <c:idx val="7"/>
              <c:delete val="1"/>
              <c:extLst>
                <c:ext xmlns:c15="http://schemas.microsoft.com/office/drawing/2012/chart" uri="{CE6537A1-D6FC-4f65-9D91-7224C49458BB}"/>
                <c:ext xmlns:c16="http://schemas.microsoft.com/office/drawing/2014/chart" uri="{C3380CC4-5D6E-409C-BE32-E72D297353CC}">
                  <c16:uniqueId val="{00000006-AE21-4F7D-8993-3EE76EF72074}"/>
                </c:ext>
              </c:extLst>
            </c:dLbl>
            <c:dLbl>
              <c:idx val="8"/>
              <c:delete val="1"/>
              <c:extLst>
                <c:ext xmlns:c15="http://schemas.microsoft.com/office/drawing/2012/chart" uri="{CE6537A1-D6FC-4f65-9D91-7224C49458BB}"/>
                <c:ext xmlns:c16="http://schemas.microsoft.com/office/drawing/2014/chart" uri="{C3380CC4-5D6E-409C-BE32-E72D297353CC}">
                  <c16:uniqueId val="{00000007-AE21-4F7D-8993-3EE76EF72074}"/>
                </c:ext>
              </c:extLst>
            </c:dLbl>
            <c:dLbl>
              <c:idx val="9"/>
              <c:delete val="1"/>
              <c:extLst>
                <c:ext xmlns:c15="http://schemas.microsoft.com/office/drawing/2012/chart" uri="{CE6537A1-D6FC-4f65-9D91-7224C49458BB}"/>
                <c:ext xmlns:c16="http://schemas.microsoft.com/office/drawing/2014/chart" uri="{C3380CC4-5D6E-409C-BE32-E72D297353CC}">
                  <c16:uniqueId val="{00000008-AE21-4F7D-8993-3EE76EF72074}"/>
                </c:ext>
              </c:extLst>
            </c:dLbl>
            <c:dLbl>
              <c:idx val="14"/>
              <c:delete val="1"/>
              <c:extLst>
                <c:ext xmlns:c15="http://schemas.microsoft.com/office/drawing/2012/chart" uri="{CE6537A1-D6FC-4f65-9D91-7224C49458BB}"/>
                <c:ext xmlns:c16="http://schemas.microsoft.com/office/drawing/2014/chart" uri="{C3380CC4-5D6E-409C-BE32-E72D297353CC}">
                  <c16:uniqueId val="{00000009-AE21-4F7D-8993-3EE76EF7207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t-B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6">
                    <a:lumMod val="75000"/>
                  </a:schemeClr>
                </a:solidFill>
                <a:prstDash val="sysDot"/>
              </a:ln>
              <a:effectLst/>
            </c:spPr>
            <c:trendlineType val="linear"/>
            <c:forward val="5"/>
            <c:dispRSqr val="0"/>
            <c:dispEq val="0"/>
          </c:trendline>
          <c:cat>
            <c:numRef>
              <c:f>Grafico!$A$6:$A$29</c:f>
              <c:numCache>
                <c:formatCode>General</c:formatCode>
                <c:ptCount val="2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pt idx="23">
                  <c:v>2025</c:v>
                </c:pt>
              </c:numCache>
            </c:numRef>
          </c:cat>
          <c:val>
            <c:numRef>
              <c:f>Grafico!$I$6:$I$27</c:f>
              <c:numCache>
                <c:formatCode>0%</c:formatCode>
                <c:ptCount val="22"/>
                <c:pt idx="0">
                  <c:v>0.22127304666416223</c:v>
                </c:pt>
                <c:pt idx="1">
                  <c:v>0.23962868362748696</c:v>
                </c:pt>
                <c:pt idx="2">
                  <c:v>0.26018842343706988</c:v>
                </c:pt>
                <c:pt idx="3">
                  <c:v>0.25505911830307837</c:v>
                </c:pt>
                <c:pt idx="4">
                  <c:v>0.26321926625957087</c:v>
                </c:pt>
                <c:pt idx="5">
                  <c:v>0.26855962646431486</c:v>
                </c:pt>
                <c:pt idx="6">
                  <c:v>0.2762844622821064</c:v>
                </c:pt>
                <c:pt idx="7">
                  <c:v>0.25801270871406445</c:v>
                </c:pt>
                <c:pt idx="8">
                  <c:v>0.26918646096958199</c:v>
                </c:pt>
                <c:pt idx="9">
                  <c:v>0.25969258666196404</c:v>
                </c:pt>
                <c:pt idx="10">
                  <c:v>0.2533497940450275</c:v>
                </c:pt>
                <c:pt idx="11">
                  <c:v>0.2672522158740816</c:v>
                </c:pt>
                <c:pt idx="12">
                  <c:v>0.26458243715408974</c:v>
                </c:pt>
                <c:pt idx="13">
                  <c:v>0.26003203025844401</c:v>
                </c:pt>
                <c:pt idx="14">
                  <c:v>0.25518190340155333</c:v>
                </c:pt>
                <c:pt idx="15">
                  <c:v>0.2574595659141628</c:v>
                </c:pt>
                <c:pt idx="16">
                  <c:v>0.26464580797632298</c:v>
                </c:pt>
                <c:pt idx="17">
                  <c:v>0.26470476865774467</c:v>
                </c:pt>
                <c:pt idx="18">
                  <c:v>0.24008750209593446</c:v>
                </c:pt>
                <c:pt idx="19">
                  <c:v>0.23977194911845806</c:v>
                </c:pt>
                <c:pt idx="20">
                  <c:v>0.28347953150217192</c:v>
                </c:pt>
                <c:pt idx="21">
                  <c:v>0.254</c:v>
                </c:pt>
              </c:numCache>
            </c:numRef>
          </c:val>
          <c:smooth val="0"/>
          <c:extLst>
            <c:ext xmlns:c16="http://schemas.microsoft.com/office/drawing/2014/chart" uri="{C3380CC4-5D6E-409C-BE32-E72D297353CC}">
              <c16:uniqueId val="{0000000A-AE21-4F7D-8993-3EE76EF72074}"/>
            </c:ext>
          </c:extLst>
        </c:ser>
        <c:ser>
          <c:idx val="14"/>
          <c:order val="2"/>
          <c:tx>
            <c:strRef>
              <c:f>Grafico!$L$3</c:f>
              <c:strCache>
                <c:ptCount val="1"/>
                <c:pt idx="0">
                  <c:v>Municipal</c:v>
                </c:pt>
              </c:strCache>
            </c:strRef>
          </c:tx>
          <c:spPr>
            <a:ln w="28575" cap="rnd">
              <a:solidFill>
                <a:schemeClr val="accent3">
                  <a:lumMod val="80000"/>
                  <a:lumOff val="20000"/>
                </a:schemeClr>
              </a:solidFill>
              <a:round/>
            </a:ln>
            <a:effectLst/>
          </c:spPr>
          <c:marker>
            <c:symbol val="circle"/>
            <c:size val="7"/>
            <c:spPr>
              <a:solidFill>
                <a:schemeClr val="bg1"/>
              </a:solidFill>
              <a:ln w="9525">
                <a:solidFill>
                  <a:srgbClr val="00B050"/>
                </a:solidFill>
              </a:ln>
              <a:effectLst/>
            </c:spPr>
          </c:marker>
          <c:dLbls>
            <c:dLbl>
              <c:idx val="3"/>
              <c:delete val="1"/>
              <c:extLst>
                <c:ext xmlns:c15="http://schemas.microsoft.com/office/drawing/2012/chart" uri="{CE6537A1-D6FC-4f65-9D91-7224C49458BB}"/>
                <c:ext xmlns:c16="http://schemas.microsoft.com/office/drawing/2014/chart" uri="{C3380CC4-5D6E-409C-BE32-E72D297353CC}">
                  <c16:uniqueId val="{0000000B-AE21-4F7D-8993-3EE76EF72074}"/>
                </c:ext>
              </c:extLst>
            </c:dLbl>
            <c:dLbl>
              <c:idx val="4"/>
              <c:delete val="1"/>
              <c:extLst>
                <c:ext xmlns:c15="http://schemas.microsoft.com/office/drawing/2012/chart" uri="{CE6537A1-D6FC-4f65-9D91-7224C49458BB}"/>
                <c:ext xmlns:c16="http://schemas.microsoft.com/office/drawing/2014/chart" uri="{C3380CC4-5D6E-409C-BE32-E72D297353CC}">
                  <c16:uniqueId val="{0000000C-AE21-4F7D-8993-3EE76EF72074}"/>
                </c:ext>
              </c:extLst>
            </c:dLbl>
            <c:dLbl>
              <c:idx val="7"/>
              <c:delete val="1"/>
              <c:extLst>
                <c:ext xmlns:c15="http://schemas.microsoft.com/office/drawing/2012/chart" uri="{CE6537A1-D6FC-4f65-9D91-7224C49458BB}"/>
                <c:ext xmlns:c16="http://schemas.microsoft.com/office/drawing/2014/chart" uri="{C3380CC4-5D6E-409C-BE32-E72D297353CC}">
                  <c16:uniqueId val="{0000000D-AE21-4F7D-8993-3EE76EF72074}"/>
                </c:ext>
              </c:extLst>
            </c:dLbl>
            <c:dLbl>
              <c:idx val="20"/>
              <c:layout>
                <c:manualLayout>
                  <c:x val="-2.8836280355347677E-2"/>
                  <c:y val="-2.193819821962102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AE21-4F7D-8993-3EE76EF72074}"/>
                </c:ext>
              </c:extLst>
            </c:dLbl>
            <c:dLbl>
              <c:idx val="21"/>
              <c:layout>
                <c:manualLayout>
                  <c:x val="-2.0128797610904525E-2"/>
                  <c:y val="-3.774958702602929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AE21-4F7D-8993-3EE76EF7207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3">
                    <a:lumMod val="80000"/>
                    <a:lumOff val="20000"/>
                  </a:schemeClr>
                </a:solidFill>
                <a:prstDash val="sysDot"/>
              </a:ln>
              <a:effectLst/>
            </c:spPr>
            <c:trendlineType val="linear"/>
            <c:forward val="5"/>
            <c:dispRSqr val="0"/>
            <c:dispEq val="0"/>
          </c:trendline>
          <c:cat>
            <c:numRef>
              <c:f>Grafico!$A$6:$A$29</c:f>
              <c:numCache>
                <c:formatCode>General</c:formatCode>
                <c:ptCount val="2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pt idx="23">
                  <c:v>2025</c:v>
                </c:pt>
              </c:numCache>
            </c:numRef>
          </c:cat>
          <c:val>
            <c:numRef>
              <c:f>Grafico!$M$6:$M$27</c:f>
              <c:numCache>
                <c:formatCode>0%</c:formatCode>
                <c:ptCount val="22"/>
                <c:pt idx="0">
                  <c:v>0.25479266219283286</c:v>
                </c:pt>
                <c:pt idx="1">
                  <c:v>0.2556215946296585</c:v>
                </c:pt>
                <c:pt idx="2">
                  <c:v>0.24718606596720713</c:v>
                </c:pt>
                <c:pt idx="3">
                  <c:v>0.26313813018837801</c:v>
                </c:pt>
                <c:pt idx="4">
                  <c:v>0.26998172316420815</c:v>
                </c:pt>
                <c:pt idx="5">
                  <c:v>0.27328488151886743</c:v>
                </c:pt>
                <c:pt idx="6">
                  <c:v>0.28961760460204761</c:v>
                </c:pt>
                <c:pt idx="7">
                  <c:v>0.27615015331519815</c:v>
                </c:pt>
                <c:pt idx="8">
                  <c:v>0.2835800274827554</c:v>
                </c:pt>
                <c:pt idx="9">
                  <c:v>0.28780617935070352</c:v>
                </c:pt>
                <c:pt idx="10">
                  <c:v>0.29411203026495358</c:v>
                </c:pt>
                <c:pt idx="11">
                  <c:v>0.30711001029370227</c:v>
                </c:pt>
                <c:pt idx="12">
                  <c:v>0.31111655161677926</c:v>
                </c:pt>
                <c:pt idx="13">
                  <c:v>0.31021264900758927</c:v>
                </c:pt>
                <c:pt idx="14">
                  <c:v>0.31650524623436144</c:v>
                </c:pt>
                <c:pt idx="15">
                  <c:v>0.31089904385870354</c:v>
                </c:pt>
                <c:pt idx="16">
                  <c:v>0.3089643730960786</c:v>
                </c:pt>
                <c:pt idx="17">
                  <c:v>0.31500633413407425</c:v>
                </c:pt>
                <c:pt idx="18">
                  <c:v>0.28536658311694146</c:v>
                </c:pt>
                <c:pt idx="19">
                  <c:v>0.29688821701353885</c:v>
                </c:pt>
                <c:pt idx="20">
                  <c:v>0.34005787761810663</c:v>
                </c:pt>
                <c:pt idx="21">
                  <c:v>0.33400000000000002</c:v>
                </c:pt>
              </c:numCache>
            </c:numRef>
          </c:val>
          <c:smooth val="0"/>
          <c:extLst>
            <c:ext xmlns:c16="http://schemas.microsoft.com/office/drawing/2014/chart" uri="{C3380CC4-5D6E-409C-BE32-E72D297353CC}">
              <c16:uniqueId val="{00000010-AE21-4F7D-8993-3EE76EF72074}"/>
            </c:ext>
          </c:extLst>
        </c:ser>
        <c:dLbls>
          <c:showLegendKey val="0"/>
          <c:showVal val="0"/>
          <c:showCatName val="0"/>
          <c:showSerName val="0"/>
          <c:showPercent val="0"/>
          <c:showBubbleSize val="0"/>
        </c:dLbls>
        <c:marker val="1"/>
        <c:smooth val="0"/>
        <c:axId val="898061136"/>
        <c:axId val="898075280"/>
      </c:lineChart>
      <c:catAx>
        <c:axId val="898061136"/>
        <c:scaling>
          <c:orientation val="minMax"/>
        </c:scaling>
        <c:delete val="0"/>
        <c:axPos val="b"/>
        <c:numFmt formatCode="General" sourceLinked="0"/>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pt-BR"/>
          </a:p>
        </c:txPr>
        <c:crossAx val="898075280"/>
        <c:crosses val="autoZero"/>
        <c:auto val="1"/>
        <c:lblAlgn val="ctr"/>
        <c:lblOffset val="100"/>
        <c:tickLblSkip val="5"/>
        <c:tickMarkSkip val="5"/>
        <c:noMultiLvlLbl val="0"/>
      </c:catAx>
      <c:valAx>
        <c:axId val="898075280"/>
        <c:scaling>
          <c:orientation val="minMax"/>
          <c:min val="0.1500000000000000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pt-BR"/>
          </a:p>
        </c:txPr>
        <c:crossAx val="898061136"/>
        <c:crosses val="autoZero"/>
        <c:crossBetween val="between"/>
      </c:valAx>
      <c:spPr>
        <a:noFill/>
        <a:ln>
          <a:noFill/>
        </a:ln>
        <a:effectLst/>
      </c:spPr>
    </c:plotArea>
    <c:legend>
      <c:legendPos val="b"/>
      <c:layout>
        <c:manualLayout>
          <c:xMode val="edge"/>
          <c:yMode val="edge"/>
          <c:x val="7.3333333333333334E-2"/>
          <c:y val="0.88065730050454549"/>
          <c:w val="0.81833333333333336"/>
          <c:h val="0.10036280009393725"/>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pt-BR"/>
        </a:p>
      </c:txPr>
    </c:legend>
    <c:plotVisOnly val="1"/>
    <c:dispBlanksAs val="gap"/>
    <c:showDLblsOverMax val="0"/>
  </c:chart>
  <c:spPr>
    <a:solidFill>
      <a:schemeClr val="bg1"/>
    </a:solidFill>
    <a:ln w="9525" cap="flat" cmpd="sng" algn="ctr">
      <a:noFill/>
      <a:round/>
    </a:ln>
    <a:effectLst/>
  </c:spPr>
  <c:txPr>
    <a:bodyPr/>
    <a:lstStyle/>
    <a:p>
      <a:pPr>
        <a:defRPr sz="1200"/>
      </a:pPr>
      <a:endParaRPr lang="pt-B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Planilha1!$A$2:$A$6</c:f>
              <c:strCache>
                <c:ptCount val="5"/>
                <c:pt idx="0">
                  <c:v>1º QD 2019</c:v>
                </c:pt>
                <c:pt idx="1">
                  <c:v>1º QD 2020</c:v>
                </c:pt>
                <c:pt idx="2">
                  <c:v>1º QD 2021</c:v>
                </c:pt>
                <c:pt idx="3">
                  <c:v>1º QD 2022</c:v>
                </c:pt>
                <c:pt idx="4">
                  <c:v>1º QD 2023</c:v>
                </c:pt>
              </c:strCache>
            </c:strRef>
          </c:cat>
          <c:val>
            <c:numRef>
              <c:f>Planilha1!$B$2:$B$6</c:f>
              <c:numCache>
                <c:formatCode>#,##0</c:formatCode>
                <c:ptCount val="5"/>
                <c:pt idx="0">
                  <c:v>92314084</c:v>
                </c:pt>
                <c:pt idx="1">
                  <c:v>127634021</c:v>
                </c:pt>
                <c:pt idx="2">
                  <c:v>157681500</c:v>
                </c:pt>
                <c:pt idx="3">
                  <c:v>170816484</c:v>
                </c:pt>
                <c:pt idx="4">
                  <c:v>180510202</c:v>
                </c:pt>
              </c:numCache>
            </c:numRef>
          </c:val>
          <c:smooth val="0"/>
          <c:extLst>
            <c:ext xmlns:c16="http://schemas.microsoft.com/office/drawing/2014/chart" uri="{C3380CC4-5D6E-409C-BE32-E72D297353CC}">
              <c16:uniqueId val="{00000000-E1B8-4DC3-9178-DF71EB16F3C9}"/>
            </c:ext>
          </c:extLst>
        </c:ser>
        <c:dLbls>
          <c:dLblPos val="t"/>
          <c:showLegendKey val="0"/>
          <c:showVal val="1"/>
          <c:showCatName val="0"/>
          <c:showSerName val="0"/>
          <c:showPercent val="0"/>
          <c:showBubbleSize val="0"/>
        </c:dLbls>
        <c:marker val="1"/>
        <c:smooth val="0"/>
        <c:axId val="240757535"/>
        <c:axId val="240754207"/>
      </c:lineChart>
      <c:catAx>
        <c:axId val="2407575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pt-BR"/>
          </a:p>
        </c:txPr>
        <c:crossAx val="240754207"/>
        <c:crosses val="autoZero"/>
        <c:auto val="1"/>
        <c:lblAlgn val="ctr"/>
        <c:lblOffset val="100"/>
        <c:noMultiLvlLbl val="0"/>
      </c:catAx>
      <c:valAx>
        <c:axId val="240754207"/>
        <c:scaling>
          <c:orientation val="minMax"/>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240757535"/>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Planilha1!$B$1</c:f>
              <c:strCache>
                <c:ptCount val="1"/>
                <c:pt idx="0">
                  <c:v>META</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Proporção de gestantes com pelo menos 6 (seis) consultas pré-natal realizadas, sendo a 1ª (primeira) até a 12ª (décima segunda) semana de gestação</c:v>
                </c:pt>
                <c:pt idx="1">
                  <c:v>Proporção de gestantes com realização de exames para sífilis e HIV</c:v>
                </c:pt>
                <c:pt idx="2">
                  <c:v>Proporção de gestantes com atendimento odontológico realizado</c:v>
                </c:pt>
                <c:pt idx="3">
                  <c:v>Proporção de mulheres com coleta de citopatológico na APS</c:v>
                </c:pt>
                <c:pt idx="4">
                  <c:v>Proporção de crianças de 1 (um) ano de idade vacinadas na APS contra Difteria, Tétano, Coqueluche, Hepatite B, infecções causadas por haemophilus influenzae tipo b e Poliomielite inativada</c:v>
                </c:pt>
                <c:pt idx="5">
                  <c:v>Proporção de pessoas com hipertensão, com consulta e pressão arterial aferida no semestre</c:v>
                </c:pt>
                <c:pt idx="6">
                  <c:v>Proporção de pessoas com diabetes, com consulta e hemoglobina glicada solicitada</c:v>
                </c:pt>
              </c:strCache>
            </c:strRef>
          </c:cat>
          <c:val>
            <c:numRef>
              <c:f>Planilha1!$B$2:$B$8</c:f>
              <c:numCache>
                <c:formatCode>0%</c:formatCode>
                <c:ptCount val="7"/>
                <c:pt idx="0">
                  <c:v>0.45</c:v>
                </c:pt>
                <c:pt idx="1">
                  <c:v>0.6</c:v>
                </c:pt>
                <c:pt idx="2">
                  <c:v>0.6</c:v>
                </c:pt>
                <c:pt idx="3">
                  <c:v>0.4</c:v>
                </c:pt>
                <c:pt idx="4">
                  <c:v>0.95</c:v>
                </c:pt>
                <c:pt idx="5">
                  <c:v>0.5</c:v>
                </c:pt>
                <c:pt idx="6">
                  <c:v>0.5</c:v>
                </c:pt>
              </c:numCache>
            </c:numRef>
          </c:val>
          <c:extLst>
            <c:ext xmlns:c16="http://schemas.microsoft.com/office/drawing/2014/chart" uri="{C3380CC4-5D6E-409C-BE32-E72D297353CC}">
              <c16:uniqueId val="{00000000-BDD8-49C0-BDBC-34DF3F841226}"/>
            </c:ext>
          </c:extLst>
        </c:ser>
        <c:ser>
          <c:idx val="1"/>
          <c:order val="1"/>
          <c:tx>
            <c:strRef>
              <c:f>Planilha1!$C$1</c:f>
              <c:strCache>
                <c:ptCount val="1"/>
                <c:pt idx="0">
                  <c:v>1º QD 2019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Proporção de gestantes com pelo menos 6 (seis) consultas pré-natal realizadas, sendo a 1ª (primeira) até a 12ª (décima segunda) semana de gestação</c:v>
                </c:pt>
                <c:pt idx="1">
                  <c:v>Proporção de gestantes com realização de exames para sífilis e HIV</c:v>
                </c:pt>
                <c:pt idx="2">
                  <c:v>Proporção de gestantes com atendimento odontológico realizado</c:v>
                </c:pt>
                <c:pt idx="3">
                  <c:v>Proporção de mulheres com coleta de citopatológico na APS</c:v>
                </c:pt>
                <c:pt idx="4">
                  <c:v>Proporção de crianças de 1 (um) ano de idade vacinadas na APS contra Difteria, Tétano, Coqueluche, Hepatite B, infecções causadas por haemophilus influenzae tipo b e Poliomielite inativada</c:v>
                </c:pt>
                <c:pt idx="5">
                  <c:v>Proporção de pessoas com hipertensão, com consulta e pressão arterial aferida no semestre</c:v>
                </c:pt>
                <c:pt idx="6">
                  <c:v>Proporção de pessoas com diabetes, com consulta e hemoglobina glicada solicitada</c:v>
                </c:pt>
              </c:strCache>
            </c:strRef>
          </c:cat>
          <c:val>
            <c:numRef>
              <c:f>Planilha1!$C$2:$C$8</c:f>
              <c:numCache>
                <c:formatCode>0%</c:formatCode>
                <c:ptCount val="7"/>
                <c:pt idx="0">
                  <c:v>0.23</c:v>
                </c:pt>
                <c:pt idx="1">
                  <c:v>0.26</c:v>
                </c:pt>
                <c:pt idx="2">
                  <c:v>0.16</c:v>
                </c:pt>
                <c:pt idx="3">
                  <c:v>0.12</c:v>
                </c:pt>
                <c:pt idx="4">
                  <c:v>0.93</c:v>
                </c:pt>
                <c:pt idx="5">
                  <c:v>0.03</c:v>
                </c:pt>
                <c:pt idx="6">
                  <c:v>0.05</c:v>
                </c:pt>
              </c:numCache>
            </c:numRef>
          </c:val>
          <c:extLst>
            <c:ext xmlns:c16="http://schemas.microsoft.com/office/drawing/2014/chart" uri="{C3380CC4-5D6E-409C-BE32-E72D297353CC}">
              <c16:uniqueId val="{00000001-BDD8-49C0-BDBC-34DF3F841226}"/>
            </c:ext>
          </c:extLst>
        </c:ser>
        <c:ser>
          <c:idx val="2"/>
          <c:order val="2"/>
          <c:tx>
            <c:strRef>
              <c:f>Planilha1!$D$1</c:f>
              <c:strCache>
                <c:ptCount val="1"/>
                <c:pt idx="0">
                  <c:v>3º QD 2023</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Proporção de gestantes com pelo menos 6 (seis) consultas pré-natal realizadas, sendo a 1ª (primeira) até a 12ª (décima segunda) semana de gestação</c:v>
                </c:pt>
                <c:pt idx="1">
                  <c:v>Proporção de gestantes com realização de exames para sífilis e HIV</c:v>
                </c:pt>
                <c:pt idx="2">
                  <c:v>Proporção de gestantes com atendimento odontológico realizado</c:v>
                </c:pt>
                <c:pt idx="3">
                  <c:v>Proporção de mulheres com coleta de citopatológico na APS</c:v>
                </c:pt>
                <c:pt idx="4">
                  <c:v>Proporção de crianças de 1 (um) ano de idade vacinadas na APS contra Difteria, Tétano, Coqueluche, Hepatite B, infecções causadas por haemophilus influenzae tipo b e Poliomielite inativada</c:v>
                </c:pt>
                <c:pt idx="5">
                  <c:v>Proporção de pessoas com hipertensão, com consulta e pressão arterial aferida no semestre</c:v>
                </c:pt>
                <c:pt idx="6">
                  <c:v>Proporção de pessoas com diabetes, com consulta e hemoglobina glicada solicitada</c:v>
                </c:pt>
              </c:strCache>
            </c:strRef>
          </c:cat>
          <c:val>
            <c:numRef>
              <c:f>Planilha1!$D$2:$D$8</c:f>
              <c:numCache>
                <c:formatCode>0%</c:formatCode>
                <c:ptCount val="7"/>
                <c:pt idx="0">
                  <c:v>0.5</c:v>
                </c:pt>
                <c:pt idx="1">
                  <c:v>0.68</c:v>
                </c:pt>
                <c:pt idx="2">
                  <c:v>0.59</c:v>
                </c:pt>
                <c:pt idx="3">
                  <c:v>0.27</c:v>
                </c:pt>
                <c:pt idx="4">
                  <c:v>0.75</c:v>
                </c:pt>
                <c:pt idx="5">
                  <c:v>0.32</c:v>
                </c:pt>
                <c:pt idx="6">
                  <c:v>0.28000000000000003</c:v>
                </c:pt>
              </c:numCache>
            </c:numRef>
          </c:val>
          <c:extLst>
            <c:ext xmlns:c16="http://schemas.microsoft.com/office/drawing/2014/chart" uri="{C3380CC4-5D6E-409C-BE32-E72D297353CC}">
              <c16:uniqueId val="{00000002-BDD8-49C0-BDBC-34DF3F841226}"/>
            </c:ext>
          </c:extLst>
        </c:ser>
        <c:dLbls>
          <c:dLblPos val="outEnd"/>
          <c:showLegendKey val="0"/>
          <c:showVal val="1"/>
          <c:showCatName val="0"/>
          <c:showSerName val="0"/>
          <c:showPercent val="0"/>
          <c:showBubbleSize val="0"/>
        </c:dLbls>
        <c:gapWidth val="182"/>
        <c:axId val="33698367"/>
        <c:axId val="33700031"/>
      </c:barChart>
      <c:catAx>
        <c:axId val="336983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33700031"/>
        <c:crosses val="autoZero"/>
        <c:auto val="1"/>
        <c:lblAlgn val="ctr"/>
        <c:lblOffset val="100"/>
        <c:noMultiLvlLbl val="0"/>
      </c:catAx>
      <c:valAx>
        <c:axId val="3370003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3369836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sz="1400"/>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82" name="Google Shape;82;p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2: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339" name="Google Shape;339;p1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3: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422" name="Google Shape;422;p13: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5: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435" name="Google Shape;435;p4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5: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467" name="Google Shape;467;p1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4: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446" name="Google Shape;446;p1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5: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435" name="Google Shape;435;p4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087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6: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556" name="Google Shape;556;p1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935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6: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556" name="Google Shape;556;p1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9148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5: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435" name="Google Shape;435;p4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1590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5: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435" name="Google Shape;435;p4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398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97" name="Google Shape;97;p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5: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435" name="Google Shape;435;p4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3813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6: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556" name="Google Shape;556;p1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6: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556" name="Google Shape;556;p1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4987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17: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617" name="Google Shape;617;p17: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18: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630" name="Google Shape;630;p18: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46: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641" name="Google Shape;641;p4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19: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655" name="Google Shape;655;p19: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21: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666" name="Google Shape;666;p2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22: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811" name="Google Shape;811;p2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23: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828" name="Google Shape;828;p23: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108" name="Google Shape;108;p3: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24: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864" name="Google Shape;864;p2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25: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885" name="Google Shape;885;p2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26: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901" name="Google Shape;901;p2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27: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921" name="Google Shape;921;p27: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20: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970" name="Google Shape;970;p20: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153" name="Google Shape;153;p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9: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199" name="Google Shape;199;p29: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1924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28: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1021" name="Google Shape;1021;p28: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31: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1032" name="Google Shape;1032;p3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p32: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1056" name="Google Shape;1056;p3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119" name="Google Shape;119;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139" name="Google Shape;139;p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8: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250" name="Google Shape;250;p8: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9: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271" name="Google Shape;271;p9: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0: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284" name="Google Shape;284;p10: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1: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buNone/>
            </a:pPr>
            <a:endParaRPr/>
          </a:p>
        </p:txBody>
      </p:sp>
      <p:sp>
        <p:nvSpPr>
          <p:cNvPr id="305" name="Google Shape;305;p1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3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3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3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3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4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2"/>
          <p:cNvSpPr>
            <a:spLocks noGrp="1"/>
          </p:cNvSpPr>
          <p:nvPr>
            <p:ph type="pic" idx="2"/>
          </p:nvPr>
        </p:nvSpPr>
        <p:spPr>
          <a:xfrm>
            <a:off x="1792288" y="612775"/>
            <a:ext cx="5486400" cy="4114800"/>
          </a:xfrm>
          <a:prstGeom prst="rect">
            <a:avLst/>
          </a:prstGeom>
          <a:noFill/>
          <a:ln>
            <a:noFill/>
          </a:ln>
        </p:spPr>
      </p:sp>
      <p:sp>
        <p:nvSpPr>
          <p:cNvPr id="64" name="Google Shape;64;p4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s://www.gov.br/saude/pt-br/centrais-de-conteudo/publicacoes/notas-tecnicas/2024/nota-metodologica.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5.gif"/></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5.gif"/></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hyperlink" Target="https://conasems-ava-prod.s3.sa-east-1.amazonaws.com/institucional/orientacoes/nota-tecnica-conjunta-saps-conasems-conass-novo-financiamento-aps-versao-final-saps-03072024-1720464797.pdf"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gov.br/saude/pt-br/centrais-de-conteudo/publicacoes/notas-tecnicas/2024/nota-tecnica-no-122-2024-cgfap-saps-ms.pdf"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3188304" y="-1513365"/>
            <a:ext cx="13313729" cy="13313729"/>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 name="Google Shape;85;p1"/>
          <p:cNvGrpSpPr/>
          <p:nvPr/>
        </p:nvGrpSpPr>
        <p:grpSpPr>
          <a:xfrm rot="-3270436">
            <a:off x="9315877" y="102641"/>
            <a:ext cx="12098774" cy="6654453"/>
            <a:chOff x="0" y="0"/>
            <a:chExt cx="4060920" cy="2233549"/>
          </a:xfrm>
        </p:grpSpPr>
        <p:sp>
          <p:nvSpPr>
            <p:cNvPr id="86" name="Google Shape;86;p1"/>
            <p:cNvSpPr/>
            <p:nvPr/>
          </p:nvSpPr>
          <p:spPr>
            <a:xfrm>
              <a:off x="19050" y="19050"/>
              <a:ext cx="4022947" cy="2195449"/>
            </a:xfrm>
            <a:custGeom>
              <a:avLst/>
              <a:gdLst/>
              <a:ahLst/>
              <a:cxnLst/>
              <a:rect l="l" t="t" r="r" b="b"/>
              <a:pathLst>
                <a:path w="4022947" h="2195449" extrusionOk="0">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ECED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
            <p:cNvSpPr/>
            <p:nvPr/>
          </p:nvSpPr>
          <p:spPr>
            <a:xfrm>
              <a:off x="0" y="0"/>
              <a:ext cx="4060920" cy="2233549"/>
            </a:xfrm>
            <a:custGeom>
              <a:avLst/>
              <a:gdLst/>
              <a:ahLst/>
              <a:cxnLst/>
              <a:rect l="l" t="t" r="r" b="b"/>
              <a:pathLst>
                <a:path w="4060920" h="2233549" extrusionOk="0">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F1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8" name="Google Shape;88;p1"/>
          <p:cNvSpPr/>
          <p:nvPr/>
        </p:nvSpPr>
        <p:spPr>
          <a:xfrm>
            <a:off x="11232568" y="3010434"/>
            <a:ext cx="5246391" cy="5413155"/>
          </a:xfrm>
          <a:custGeom>
            <a:avLst/>
            <a:gdLst/>
            <a:ahLst/>
            <a:cxnLst/>
            <a:rect l="l" t="t" r="r" b="b"/>
            <a:pathLst>
              <a:path w="6350000" h="6551843" extrusionOk="0">
                <a:moveTo>
                  <a:pt x="6350000" y="3275961"/>
                </a:moveTo>
                <a:cubicBezTo>
                  <a:pt x="6350000" y="5085128"/>
                  <a:pt x="4928476" y="6551843"/>
                  <a:pt x="3175000" y="6551843"/>
                </a:cubicBezTo>
                <a:cubicBezTo>
                  <a:pt x="1421498" y="6551843"/>
                  <a:pt x="0" y="5085128"/>
                  <a:pt x="0" y="3275961"/>
                </a:cubicBezTo>
                <a:cubicBezTo>
                  <a:pt x="0" y="1466701"/>
                  <a:pt x="1421498" y="0"/>
                  <a:pt x="3175000" y="0"/>
                </a:cubicBezTo>
                <a:cubicBezTo>
                  <a:pt x="4928502" y="0"/>
                  <a:pt x="6350000" y="1466701"/>
                  <a:pt x="6350000" y="3275961"/>
                </a:cubicBezTo>
                <a:close/>
              </a:path>
            </a:pathLst>
          </a:custGeom>
          <a:blipFill rotWithShape="1">
            <a:blip r:embed="rId3">
              <a:alphaModFix/>
            </a:blip>
            <a:stretch>
              <a:fillRect l="-27314" t="-1902" r="-57378" b="-308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
          <p:cNvSpPr/>
          <p:nvPr/>
        </p:nvSpPr>
        <p:spPr>
          <a:xfrm>
            <a:off x="899723" y="741483"/>
            <a:ext cx="4056136" cy="627916"/>
          </a:xfrm>
          <a:custGeom>
            <a:avLst/>
            <a:gdLst/>
            <a:ahLst/>
            <a:cxnLst/>
            <a:rect l="l" t="t" r="r" b="b"/>
            <a:pathLst>
              <a:path w="4056136" h="627916" extrusionOk="0">
                <a:moveTo>
                  <a:pt x="0" y="0"/>
                </a:moveTo>
                <a:lnTo>
                  <a:pt x="4056135" y="0"/>
                </a:lnTo>
                <a:lnTo>
                  <a:pt x="4056135" y="627916"/>
                </a:lnTo>
                <a:lnTo>
                  <a:pt x="0" y="627916"/>
                </a:lnTo>
                <a:lnTo>
                  <a:pt x="0" y="0"/>
                </a:lnTo>
                <a:close/>
              </a:path>
            </a:pathLst>
          </a:custGeom>
          <a:blipFill rotWithShape="1">
            <a:blip r:embed="rId4">
              <a:alphaModFix/>
            </a:blip>
            <a:stretch>
              <a:fillRect/>
            </a:stretch>
          </a:blipFill>
          <a:ln>
            <a:noFill/>
          </a:ln>
        </p:spPr>
      </p:sp>
      <p:grpSp>
        <p:nvGrpSpPr>
          <p:cNvPr id="90" name="Google Shape;90;p1"/>
          <p:cNvGrpSpPr/>
          <p:nvPr/>
        </p:nvGrpSpPr>
        <p:grpSpPr>
          <a:xfrm>
            <a:off x="1028700" y="3329180"/>
            <a:ext cx="14336563" cy="3635809"/>
            <a:chOff x="0" y="9525"/>
            <a:chExt cx="19115418" cy="4847745"/>
          </a:xfrm>
        </p:grpSpPr>
        <p:sp>
          <p:nvSpPr>
            <p:cNvPr id="91" name="Google Shape;91;p1"/>
            <p:cNvSpPr txBox="1"/>
            <p:nvPr/>
          </p:nvSpPr>
          <p:spPr>
            <a:xfrm>
              <a:off x="0" y="9525"/>
              <a:ext cx="19115418" cy="4174678"/>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20598"/>
                <a:buFont typeface="Arial"/>
                <a:buNone/>
              </a:pPr>
              <a:r>
                <a:rPr lang="en-US" sz="20598" b="1" i="0" u="none" strike="noStrike" cap="none">
                  <a:solidFill>
                    <a:srgbClr val="33A963"/>
                  </a:solidFill>
                  <a:latin typeface="Poppins"/>
                  <a:ea typeface="Poppins"/>
                  <a:cs typeface="Poppins"/>
                  <a:sym typeface="Poppins"/>
                </a:rPr>
                <a:t>NOVO </a:t>
              </a:r>
              <a:endParaRPr sz="1400" b="0" i="0" u="none" strike="noStrike" cap="none">
                <a:solidFill>
                  <a:srgbClr val="000000"/>
                </a:solidFill>
                <a:latin typeface="Arial"/>
                <a:ea typeface="Arial"/>
                <a:cs typeface="Arial"/>
                <a:sym typeface="Arial"/>
              </a:endParaRPr>
            </a:p>
          </p:txBody>
        </p:sp>
        <p:sp>
          <p:nvSpPr>
            <p:cNvPr id="92" name="Google Shape;92;p1"/>
            <p:cNvSpPr txBox="1"/>
            <p:nvPr/>
          </p:nvSpPr>
          <p:spPr>
            <a:xfrm>
              <a:off x="0" y="4311170"/>
              <a:ext cx="19115418" cy="546100"/>
            </a:xfrm>
            <a:prstGeom prst="rect">
              <a:avLst/>
            </a:prstGeom>
            <a:noFill/>
            <a:ln>
              <a:noFill/>
            </a:ln>
          </p:spPr>
          <p:txBody>
            <a:bodyPr spcFirstLastPara="1" wrap="square" lIns="0" tIns="0" rIns="0" bIns="0" anchor="t" anchorCtr="0">
              <a:spAutoFit/>
            </a:bodyPr>
            <a:lstStyle/>
            <a:p>
              <a:pPr marL="0" marR="0" lvl="0" indent="0" algn="l" rtl="0">
                <a:lnSpc>
                  <a:spcPct val="18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3" name="Google Shape;93;p1"/>
          <p:cNvSpPr txBox="1"/>
          <p:nvPr/>
        </p:nvSpPr>
        <p:spPr>
          <a:xfrm>
            <a:off x="1165861" y="5631286"/>
            <a:ext cx="7579995" cy="13693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8430"/>
              <a:buFont typeface="Arial"/>
              <a:buNone/>
            </a:pPr>
            <a:r>
              <a:rPr lang="en-US" sz="8430" b="0" i="0" u="none" strike="noStrike" cap="none">
                <a:solidFill>
                  <a:srgbClr val="33A963"/>
                </a:solidFill>
                <a:latin typeface="Arial"/>
                <a:ea typeface="Arial"/>
                <a:cs typeface="Arial"/>
                <a:sym typeface="Arial"/>
              </a:rPr>
              <a:t>financiamento</a:t>
            </a: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1182774" y="6936400"/>
            <a:ext cx="8565900" cy="472800"/>
          </a:xfrm>
          <a:prstGeom prst="rect">
            <a:avLst/>
          </a:prstGeom>
          <a:noFill/>
          <a:ln>
            <a:noFill/>
          </a:ln>
        </p:spPr>
        <p:txBody>
          <a:bodyPr spcFirstLastPara="1" wrap="square" lIns="0" tIns="0" rIns="0" bIns="0" anchor="t" anchorCtr="0">
            <a:spAutoFit/>
          </a:bodyPr>
          <a:lstStyle/>
          <a:p>
            <a:pPr marL="0" marR="0" lvl="0" indent="0" algn="l" rtl="0">
              <a:lnSpc>
                <a:spcPct val="129979"/>
              </a:lnSpc>
              <a:spcBef>
                <a:spcPts val="0"/>
              </a:spcBef>
              <a:spcAft>
                <a:spcPts val="0"/>
              </a:spcAft>
              <a:buClr>
                <a:srgbClr val="000000"/>
              </a:buClr>
              <a:buSzPts val="3072"/>
              <a:buFont typeface="Arial"/>
              <a:buNone/>
            </a:pPr>
            <a:r>
              <a:rPr lang="en-US" sz="3072" b="0" i="0" u="none" strike="noStrike" cap="none">
                <a:solidFill>
                  <a:srgbClr val="000000"/>
                </a:solidFill>
                <a:latin typeface="Arial"/>
                <a:ea typeface="Arial"/>
                <a:cs typeface="Arial"/>
                <a:sym typeface="Arial"/>
              </a:rPr>
              <a:t>METODOLOGIA  DE FINANCIAMENTO DE APS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1" name="Google Shape;341;p12"/>
          <p:cNvGrpSpPr/>
          <p:nvPr/>
        </p:nvGrpSpPr>
        <p:grpSpPr>
          <a:xfrm>
            <a:off x="1182336" y="801805"/>
            <a:ext cx="16076964" cy="243998"/>
            <a:chOff x="0" y="334222"/>
            <a:chExt cx="21435952" cy="325331"/>
          </a:xfrm>
        </p:grpSpPr>
        <p:cxnSp>
          <p:nvCxnSpPr>
            <p:cNvPr id="342" name="Google Shape;342;p12"/>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343" name="Google Shape;343;p12"/>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4" name="Google Shape;344;p12"/>
          <p:cNvSpPr txBox="1"/>
          <p:nvPr/>
        </p:nvSpPr>
        <p:spPr>
          <a:xfrm>
            <a:off x="701555" y="612525"/>
            <a:ext cx="17038527" cy="733342"/>
          </a:xfrm>
          <a:prstGeom prst="rect">
            <a:avLst/>
          </a:prstGeom>
          <a:noFill/>
          <a:ln>
            <a:noFill/>
          </a:ln>
        </p:spPr>
        <p:txBody>
          <a:bodyPr spcFirstLastPara="1" wrap="square" lIns="0" tIns="0" rIns="0" bIns="0" anchor="t" anchorCtr="0">
            <a:spAutoFit/>
          </a:bodyPr>
          <a:lstStyle/>
          <a:p>
            <a:pPr marL="0" marR="0" lvl="0" indent="0" algn="ctr" rtl="0">
              <a:lnSpc>
                <a:spcPct val="130032"/>
              </a:lnSpc>
              <a:spcBef>
                <a:spcPts val="0"/>
              </a:spcBef>
              <a:spcAft>
                <a:spcPts val="0"/>
              </a:spcAft>
              <a:buClr>
                <a:srgbClr val="000000"/>
              </a:buClr>
              <a:buSzPts val="3666"/>
              <a:buFont typeface="Arial"/>
              <a:buNone/>
            </a:pPr>
            <a:r>
              <a:rPr lang="en-US" sz="3666" b="1" i="0" u="none" strike="noStrike" cap="none">
                <a:solidFill>
                  <a:srgbClr val="FFFFFF"/>
                </a:solidFill>
                <a:latin typeface="Arial"/>
                <a:ea typeface="Arial"/>
                <a:cs typeface="Arial"/>
                <a:sym typeface="Arial"/>
              </a:rPr>
              <a:t>I - COMPONENTE FIXO PARA MANUTENÇÃO E IMPLANTAÇÃO</a:t>
            </a:r>
            <a:endParaRPr sz="1400" b="1" i="0" u="none" strike="noStrike" cap="none">
              <a:solidFill>
                <a:srgbClr val="000000"/>
              </a:solidFill>
              <a:latin typeface="Arial"/>
              <a:ea typeface="Arial"/>
              <a:cs typeface="Arial"/>
              <a:sym typeface="Arial"/>
            </a:endParaRPr>
          </a:p>
        </p:txBody>
      </p:sp>
      <p:sp>
        <p:nvSpPr>
          <p:cNvPr id="345" name="Google Shape;345;p12"/>
          <p:cNvSpPr/>
          <p:nvPr/>
        </p:nvSpPr>
        <p:spPr>
          <a:xfrm>
            <a:off x="3000155" y="2583210"/>
            <a:ext cx="1865115" cy="441068"/>
          </a:xfrm>
          <a:custGeom>
            <a:avLst/>
            <a:gdLst/>
            <a:ahLst/>
            <a:cxnLst/>
            <a:rect l="l" t="t" r="r" b="b"/>
            <a:pathLst>
              <a:path w="1525185" h="360680" extrusionOk="0">
                <a:moveTo>
                  <a:pt x="1525185" y="180340"/>
                </a:moveTo>
                <a:cubicBezTo>
                  <a:pt x="1525185" y="81280"/>
                  <a:pt x="1445175" y="0"/>
                  <a:pt x="1344845" y="0"/>
                </a:cubicBezTo>
                <a:lnTo>
                  <a:pt x="172720" y="0"/>
                </a:lnTo>
                <a:lnTo>
                  <a:pt x="172720" y="1270"/>
                </a:lnTo>
                <a:cubicBezTo>
                  <a:pt x="76200" y="5080"/>
                  <a:pt x="0" y="83820"/>
                  <a:pt x="0" y="180340"/>
                </a:cubicBezTo>
                <a:cubicBezTo>
                  <a:pt x="0" y="276860"/>
                  <a:pt x="77470" y="355600"/>
                  <a:pt x="172720" y="359410"/>
                </a:cubicBezTo>
                <a:lnTo>
                  <a:pt x="172720" y="360680"/>
                </a:lnTo>
                <a:lnTo>
                  <a:pt x="1344845" y="360680"/>
                </a:lnTo>
                <a:cubicBezTo>
                  <a:pt x="1443905" y="360680"/>
                  <a:pt x="1525185" y="279400"/>
                  <a:pt x="1525185" y="18034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2"/>
          <p:cNvSpPr/>
          <p:nvPr/>
        </p:nvSpPr>
        <p:spPr>
          <a:xfrm>
            <a:off x="1033057" y="3321182"/>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2"/>
          <p:cNvSpPr/>
          <p:nvPr/>
        </p:nvSpPr>
        <p:spPr>
          <a:xfrm>
            <a:off x="1033057" y="422589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2"/>
          <p:cNvSpPr/>
          <p:nvPr/>
        </p:nvSpPr>
        <p:spPr>
          <a:xfrm>
            <a:off x="1033057" y="513065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2"/>
          <p:cNvSpPr/>
          <p:nvPr/>
        </p:nvSpPr>
        <p:spPr>
          <a:xfrm>
            <a:off x="3013963" y="3321182"/>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2"/>
          <p:cNvSpPr/>
          <p:nvPr/>
        </p:nvSpPr>
        <p:spPr>
          <a:xfrm>
            <a:off x="3013963" y="422589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2"/>
          <p:cNvSpPr/>
          <p:nvPr/>
        </p:nvSpPr>
        <p:spPr>
          <a:xfrm>
            <a:off x="3013963" y="513065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12"/>
          <p:cNvSpPr/>
          <p:nvPr/>
        </p:nvSpPr>
        <p:spPr>
          <a:xfrm>
            <a:off x="4994372" y="331275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2"/>
          <p:cNvSpPr/>
          <p:nvPr/>
        </p:nvSpPr>
        <p:spPr>
          <a:xfrm>
            <a:off x="4994372" y="4217476"/>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12"/>
          <p:cNvSpPr/>
          <p:nvPr/>
        </p:nvSpPr>
        <p:spPr>
          <a:xfrm>
            <a:off x="4994372" y="5122235"/>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2"/>
          <p:cNvSpPr/>
          <p:nvPr/>
        </p:nvSpPr>
        <p:spPr>
          <a:xfrm>
            <a:off x="6974782" y="3295912"/>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2"/>
          <p:cNvSpPr/>
          <p:nvPr/>
        </p:nvSpPr>
        <p:spPr>
          <a:xfrm>
            <a:off x="6974782" y="420062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12"/>
          <p:cNvSpPr/>
          <p:nvPr/>
        </p:nvSpPr>
        <p:spPr>
          <a:xfrm>
            <a:off x="6974782" y="510538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12"/>
          <p:cNvSpPr/>
          <p:nvPr/>
        </p:nvSpPr>
        <p:spPr>
          <a:xfrm>
            <a:off x="5016115" y="2583210"/>
            <a:ext cx="1865115" cy="441068"/>
          </a:xfrm>
          <a:custGeom>
            <a:avLst/>
            <a:gdLst/>
            <a:ahLst/>
            <a:cxnLst/>
            <a:rect l="l" t="t" r="r" b="b"/>
            <a:pathLst>
              <a:path w="1525185" h="360680" extrusionOk="0">
                <a:moveTo>
                  <a:pt x="1525185" y="180340"/>
                </a:moveTo>
                <a:cubicBezTo>
                  <a:pt x="1525185" y="81280"/>
                  <a:pt x="1445175" y="0"/>
                  <a:pt x="1344845" y="0"/>
                </a:cubicBezTo>
                <a:lnTo>
                  <a:pt x="172720" y="0"/>
                </a:lnTo>
                <a:lnTo>
                  <a:pt x="172720" y="1270"/>
                </a:lnTo>
                <a:cubicBezTo>
                  <a:pt x="76200" y="5080"/>
                  <a:pt x="0" y="83820"/>
                  <a:pt x="0" y="180340"/>
                </a:cubicBezTo>
                <a:cubicBezTo>
                  <a:pt x="0" y="276860"/>
                  <a:pt x="77470" y="355600"/>
                  <a:pt x="172720" y="359410"/>
                </a:cubicBezTo>
                <a:lnTo>
                  <a:pt x="172720" y="360680"/>
                </a:lnTo>
                <a:lnTo>
                  <a:pt x="1344845" y="360680"/>
                </a:lnTo>
                <a:cubicBezTo>
                  <a:pt x="1443905" y="360680"/>
                  <a:pt x="1525185" y="279400"/>
                  <a:pt x="1525185" y="18034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12"/>
          <p:cNvSpPr/>
          <p:nvPr/>
        </p:nvSpPr>
        <p:spPr>
          <a:xfrm>
            <a:off x="6996525" y="2583210"/>
            <a:ext cx="1865115" cy="441068"/>
          </a:xfrm>
          <a:custGeom>
            <a:avLst/>
            <a:gdLst/>
            <a:ahLst/>
            <a:cxnLst/>
            <a:rect l="l" t="t" r="r" b="b"/>
            <a:pathLst>
              <a:path w="1525185" h="360680" extrusionOk="0">
                <a:moveTo>
                  <a:pt x="1525185" y="180340"/>
                </a:moveTo>
                <a:cubicBezTo>
                  <a:pt x="1525185" y="81280"/>
                  <a:pt x="1445175" y="0"/>
                  <a:pt x="1344845" y="0"/>
                </a:cubicBezTo>
                <a:lnTo>
                  <a:pt x="172720" y="0"/>
                </a:lnTo>
                <a:lnTo>
                  <a:pt x="172720" y="1270"/>
                </a:lnTo>
                <a:cubicBezTo>
                  <a:pt x="76200" y="5080"/>
                  <a:pt x="0" y="83820"/>
                  <a:pt x="0" y="180340"/>
                </a:cubicBezTo>
                <a:cubicBezTo>
                  <a:pt x="0" y="276860"/>
                  <a:pt x="77470" y="355600"/>
                  <a:pt x="172720" y="359410"/>
                </a:cubicBezTo>
                <a:lnTo>
                  <a:pt x="172720" y="360680"/>
                </a:lnTo>
                <a:lnTo>
                  <a:pt x="1344845" y="360680"/>
                </a:lnTo>
                <a:cubicBezTo>
                  <a:pt x="1443905" y="360680"/>
                  <a:pt x="1525185" y="279400"/>
                  <a:pt x="1525185" y="18034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2"/>
          <p:cNvSpPr txBox="1"/>
          <p:nvPr/>
        </p:nvSpPr>
        <p:spPr>
          <a:xfrm flipH="1">
            <a:off x="3301532" y="2615449"/>
            <a:ext cx="1224111" cy="400110"/>
          </a:xfrm>
          <a:prstGeom prst="rect">
            <a:avLst/>
          </a:prstGeom>
          <a:solidFill>
            <a:srgbClr val="00B050"/>
          </a:solid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eSF</a:t>
            </a:r>
            <a:endParaRPr sz="1400" b="0" i="0" u="none" strike="noStrike" cap="none">
              <a:solidFill>
                <a:srgbClr val="000000"/>
              </a:solidFill>
              <a:latin typeface="Arial"/>
              <a:ea typeface="Arial"/>
              <a:cs typeface="Arial"/>
              <a:sym typeface="Arial"/>
            </a:endParaRPr>
          </a:p>
        </p:txBody>
      </p:sp>
      <p:sp>
        <p:nvSpPr>
          <p:cNvPr id="361" name="Google Shape;361;p12"/>
          <p:cNvSpPr txBox="1"/>
          <p:nvPr/>
        </p:nvSpPr>
        <p:spPr>
          <a:xfrm>
            <a:off x="1394235" y="3497027"/>
            <a:ext cx="1356127"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Estrato 1</a:t>
            </a:r>
            <a:endParaRPr sz="1400" b="0" i="0" u="none" strike="noStrike" cap="none">
              <a:solidFill>
                <a:srgbClr val="000000"/>
              </a:solidFill>
              <a:latin typeface="Arial"/>
              <a:ea typeface="Arial"/>
              <a:cs typeface="Arial"/>
              <a:sym typeface="Arial"/>
            </a:endParaRPr>
          </a:p>
        </p:txBody>
      </p:sp>
      <p:sp>
        <p:nvSpPr>
          <p:cNvPr id="362" name="Google Shape;362;p12"/>
          <p:cNvSpPr txBox="1"/>
          <p:nvPr/>
        </p:nvSpPr>
        <p:spPr>
          <a:xfrm flipH="1">
            <a:off x="5317493" y="2615449"/>
            <a:ext cx="1224111" cy="400110"/>
          </a:xfrm>
          <a:prstGeom prst="rect">
            <a:avLst/>
          </a:prstGeom>
          <a:solidFill>
            <a:srgbClr val="00B050"/>
          </a:solid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eAP e 30h</a:t>
            </a:r>
            <a:endParaRPr sz="1400" b="0" i="0" u="none" strike="noStrike" cap="none">
              <a:solidFill>
                <a:srgbClr val="000000"/>
              </a:solidFill>
              <a:latin typeface="Arial"/>
              <a:ea typeface="Arial"/>
              <a:cs typeface="Arial"/>
              <a:sym typeface="Arial"/>
            </a:endParaRPr>
          </a:p>
        </p:txBody>
      </p:sp>
      <p:sp>
        <p:nvSpPr>
          <p:cNvPr id="363" name="Google Shape;363;p12"/>
          <p:cNvSpPr txBox="1"/>
          <p:nvPr/>
        </p:nvSpPr>
        <p:spPr>
          <a:xfrm>
            <a:off x="7109616" y="2615449"/>
            <a:ext cx="1721801" cy="400110"/>
          </a:xfrm>
          <a:prstGeom prst="rect">
            <a:avLst/>
          </a:prstGeom>
          <a:no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eAP e 20h</a:t>
            </a:r>
            <a:endParaRPr sz="1400" b="0" i="0" u="none" strike="noStrike" cap="none">
              <a:solidFill>
                <a:srgbClr val="000000"/>
              </a:solidFill>
              <a:latin typeface="Arial"/>
              <a:ea typeface="Arial"/>
              <a:cs typeface="Arial"/>
              <a:sym typeface="Arial"/>
            </a:endParaRPr>
          </a:p>
        </p:txBody>
      </p:sp>
      <p:sp>
        <p:nvSpPr>
          <p:cNvPr id="364" name="Google Shape;364;p12"/>
          <p:cNvSpPr txBox="1"/>
          <p:nvPr/>
        </p:nvSpPr>
        <p:spPr>
          <a:xfrm>
            <a:off x="1353621" y="4391755"/>
            <a:ext cx="1356127"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Estrato 2</a:t>
            </a:r>
            <a:endParaRPr sz="1400" b="0" i="0" u="none" strike="noStrike" cap="none">
              <a:solidFill>
                <a:srgbClr val="000000"/>
              </a:solidFill>
              <a:latin typeface="Arial"/>
              <a:ea typeface="Arial"/>
              <a:cs typeface="Arial"/>
              <a:sym typeface="Arial"/>
            </a:endParaRPr>
          </a:p>
        </p:txBody>
      </p:sp>
      <p:sp>
        <p:nvSpPr>
          <p:cNvPr id="365" name="Google Shape;365;p12"/>
          <p:cNvSpPr txBox="1"/>
          <p:nvPr/>
        </p:nvSpPr>
        <p:spPr>
          <a:xfrm>
            <a:off x="1353621" y="5304937"/>
            <a:ext cx="1356127"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Estrato 3</a:t>
            </a:r>
            <a:endParaRPr sz="1400" b="0" i="0" u="none" strike="noStrike" cap="none">
              <a:solidFill>
                <a:srgbClr val="000000"/>
              </a:solidFill>
              <a:latin typeface="Arial"/>
              <a:ea typeface="Arial"/>
              <a:cs typeface="Arial"/>
              <a:sym typeface="Arial"/>
            </a:endParaRPr>
          </a:p>
        </p:txBody>
      </p:sp>
      <p:sp>
        <p:nvSpPr>
          <p:cNvPr id="366" name="Google Shape;366;p12"/>
          <p:cNvSpPr txBox="1"/>
          <p:nvPr/>
        </p:nvSpPr>
        <p:spPr>
          <a:xfrm>
            <a:off x="3227276" y="3487037"/>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dirty="0">
                <a:solidFill>
                  <a:srgbClr val="000000"/>
                </a:solidFill>
                <a:latin typeface="Poppins"/>
                <a:ea typeface="Poppins"/>
                <a:cs typeface="Poppins"/>
                <a:sym typeface="Poppins"/>
              </a:rPr>
              <a:t>18.000,00</a:t>
            </a:r>
            <a:endParaRPr sz="1400" b="0" i="0" u="none" strike="noStrike" cap="none" dirty="0">
              <a:solidFill>
                <a:srgbClr val="000000"/>
              </a:solidFill>
              <a:latin typeface="Arial"/>
              <a:ea typeface="Arial"/>
              <a:cs typeface="Arial"/>
              <a:sym typeface="Arial"/>
            </a:endParaRPr>
          </a:p>
        </p:txBody>
      </p:sp>
      <p:sp>
        <p:nvSpPr>
          <p:cNvPr id="367" name="Google Shape;367;p12"/>
          <p:cNvSpPr txBox="1"/>
          <p:nvPr/>
        </p:nvSpPr>
        <p:spPr>
          <a:xfrm>
            <a:off x="3233054" y="4437237"/>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16.000,00</a:t>
            </a:r>
            <a:endParaRPr sz="1400" b="0" i="0" u="none" strike="noStrike" cap="none">
              <a:solidFill>
                <a:srgbClr val="000000"/>
              </a:solidFill>
              <a:latin typeface="Arial"/>
              <a:ea typeface="Arial"/>
              <a:cs typeface="Arial"/>
              <a:sym typeface="Arial"/>
            </a:endParaRPr>
          </a:p>
        </p:txBody>
      </p:sp>
      <p:sp>
        <p:nvSpPr>
          <p:cNvPr id="368" name="Google Shape;368;p12"/>
          <p:cNvSpPr txBox="1"/>
          <p:nvPr/>
        </p:nvSpPr>
        <p:spPr>
          <a:xfrm>
            <a:off x="3227276" y="5316684"/>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14.000,00</a:t>
            </a:r>
            <a:endParaRPr sz="1400" b="0" i="0" u="none" strike="noStrike" cap="none">
              <a:solidFill>
                <a:srgbClr val="000000"/>
              </a:solidFill>
              <a:latin typeface="Arial"/>
              <a:ea typeface="Arial"/>
              <a:cs typeface="Arial"/>
              <a:sym typeface="Arial"/>
            </a:endParaRPr>
          </a:p>
        </p:txBody>
      </p:sp>
      <p:sp>
        <p:nvSpPr>
          <p:cNvPr id="369" name="Google Shape;369;p12"/>
          <p:cNvSpPr/>
          <p:nvPr/>
        </p:nvSpPr>
        <p:spPr>
          <a:xfrm>
            <a:off x="1033057" y="6060688"/>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12"/>
          <p:cNvSpPr/>
          <p:nvPr/>
        </p:nvSpPr>
        <p:spPr>
          <a:xfrm>
            <a:off x="3013963" y="6060688"/>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12"/>
          <p:cNvSpPr/>
          <p:nvPr/>
        </p:nvSpPr>
        <p:spPr>
          <a:xfrm>
            <a:off x="4994372" y="6052264"/>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12"/>
          <p:cNvSpPr/>
          <p:nvPr/>
        </p:nvSpPr>
        <p:spPr>
          <a:xfrm>
            <a:off x="6974782" y="6035418"/>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12"/>
          <p:cNvSpPr txBox="1"/>
          <p:nvPr/>
        </p:nvSpPr>
        <p:spPr>
          <a:xfrm>
            <a:off x="1353621" y="6234966"/>
            <a:ext cx="1356127"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Estrato 4</a:t>
            </a:r>
            <a:endParaRPr sz="1400" b="0" i="0" u="none" strike="noStrike" cap="none">
              <a:solidFill>
                <a:srgbClr val="000000"/>
              </a:solidFill>
              <a:latin typeface="Arial"/>
              <a:ea typeface="Arial"/>
              <a:cs typeface="Arial"/>
              <a:sym typeface="Arial"/>
            </a:endParaRPr>
          </a:p>
        </p:txBody>
      </p:sp>
      <p:sp>
        <p:nvSpPr>
          <p:cNvPr id="374" name="Google Shape;374;p12"/>
          <p:cNvSpPr txBox="1"/>
          <p:nvPr/>
        </p:nvSpPr>
        <p:spPr>
          <a:xfrm>
            <a:off x="3227276" y="6246713"/>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12.000,00</a:t>
            </a:r>
            <a:endParaRPr sz="1400" b="0" i="0" u="none" strike="noStrike" cap="none">
              <a:solidFill>
                <a:srgbClr val="000000"/>
              </a:solidFill>
              <a:latin typeface="Arial"/>
              <a:ea typeface="Arial"/>
              <a:cs typeface="Arial"/>
              <a:sym typeface="Arial"/>
            </a:endParaRPr>
          </a:p>
        </p:txBody>
      </p:sp>
      <p:sp>
        <p:nvSpPr>
          <p:cNvPr id="375" name="Google Shape;375;p12"/>
          <p:cNvSpPr txBox="1"/>
          <p:nvPr/>
        </p:nvSpPr>
        <p:spPr>
          <a:xfrm>
            <a:off x="5255496" y="3475290"/>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10.800,00</a:t>
            </a:r>
            <a:endParaRPr sz="1400" b="0" i="0" u="none" strike="noStrike" cap="none">
              <a:solidFill>
                <a:srgbClr val="000000"/>
              </a:solidFill>
              <a:latin typeface="Arial"/>
              <a:ea typeface="Arial"/>
              <a:cs typeface="Arial"/>
              <a:sym typeface="Arial"/>
            </a:endParaRPr>
          </a:p>
        </p:txBody>
      </p:sp>
      <p:sp>
        <p:nvSpPr>
          <p:cNvPr id="376" name="Google Shape;376;p12"/>
          <p:cNvSpPr txBox="1"/>
          <p:nvPr/>
        </p:nvSpPr>
        <p:spPr>
          <a:xfrm>
            <a:off x="5317494" y="4437237"/>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9.600,00</a:t>
            </a:r>
            <a:endParaRPr sz="1400" b="0" i="0" u="none" strike="noStrike" cap="none">
              <a:solidFill>
                <a:srgbClr val="000000"/>
              </a:solidFill>
              <a:latin typeface="Arial"/>
              <a:ea typeface="Arial"/>
              <a:cs typeface="Arial"/>
              <a:sym typeface="Arial"/>
            </a:endParaRPr>
          </a:p>
        </p:txBody>
      </p:sp>
      <p:sp>
        <p:nvSpPr>
          <p:cNvPr id="377" name="Google Shape;377;p12"/>
          <p:cNvSpPr txBox="1"/>
          <p:nvPr/>
        </p:nvSpPr>
        <p:spPr>
          <a:xfrm>
            <a:off x="5317494" y="5279667"/>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8.400,00</a:t>
            </a:r>
            <a:endParaRPr sz="1400" b="0" i="0" u="none" strike="noStrike" cap="none">
              <a:solidFill>
                <a:srgbClr val="000000"/>
              </a:solidFill>
              <a:latin typeface="Arial"/>
              <a:ea typeface="Arial"/>
              <a:cs typeface="Arial"/>
              <a:sym typeface="Arial"/>
            </a:endParaRPr>
          </a:p>
        </p:txBody>
      </p:sp>
      <p:sp>
        <p:nvSpPr>
          <p:cNvPr id="378" name="Google Shape;378;p12"/>
          <p:cNvSpPr txBox="1"/>
          <p:nvPr/>
        </p:nvSpPr>
        <p:spPr>
          <a:xfrm>
            <a:off x="5317494" y="6246713"/>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7.200,00</a:t>
            </a:r>
            <a:endParaRPr sz="1400" b="0" i="0" u="none" strike="noStrike" cap="none">
              <a:solidFill>
                <a:srgbClr val="000000"/>
              </a:solidFill>
              <a:latin typeface="Arial"/>
              <a:ea typeface="Arial"/>
              <a:cs typeface="Arial"/>
              <a:sym typeface="Arial"/>
            </a:endParaRPr>
          </a:p>
        </p:txBody>
      </p:sp>
      <p:sp>
        <p:nvSpPr>
          <p:cNvPr id="379" name="Google Shape;379;p12"/>
          <p:cNvSpPr txBox="1"/>
          <p:nvPr/>
        </p:nvSpPr>
        <p:spPr>
          <a:xfrm>
            <a:off x="7205017" y="3463544"/>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7.200,00</a:t>
            </a:r>
            <a:endParaRPr sz="1400" b="0" i="0" u="none" strike="noStrike" cap="none">
              <a:solidFill>
                <a:srgbClr val="000000"/>
              </a:solidFill>
              <a:latin typeface="Arial"/>
              <a:ea typeface="Arial"/>
              <a:cs typeface="Arial"/>
              <a:sym typeface="Arial"/>
            </a:endParaRPr>
          </a:p>
        </p:txBody>
      </p:sp>
      <p:sp>
        <p:nvSpPr>
          <p:cNvPr id="380" name="Google Shape;380;p12"/>
          <p:cNvSpPr txBox="1"/>
          <p:nvPr/>
        </p:nvSpPr>
        <p:spPr>
          <a:xfrm>
            <a:off x="7267015" y="4425490"/>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6.400,00</a:t>
            </a:r>
            <a:endParaRPr sz="1400" b="0" i="0" u="none" strike="noStrike" cap="none">
              <a:solidFill>
                <a:srgbClr val="000000"/>
              </a:solidFill>
              <a:latin typeface="Arial"/>
              <a:ea typeface="Arial"/>
              <a:cs typeface="Arial"/>
              <a:sym typeface="Arial"/>
            </a:endParaRPr>
          </a:p>
        </p:txBody>
      </p:sp>
      <p:sp>
        <p:nvSpPr>
          <p:cNvPr id="381" name="Google Shape;381;p12"/>
          <p:cNvSpPr txBox="1"/>
          <p:nvPr/>
        </p:nvSpPr>
        <p:spPr>
          <a:xfrm>
            <a:off x="7267015" y="5267920"/>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5.600,00</a:t>
            </a:r>
            <a:endParaRPr sz="1400" b="0" i="0" u="none" strike="noStrike" cap="none">
              <a:solidFill>
                <a:srgbClr val="000000"/>
              </a:solidFill>
              <a:latin typeface="Arial"/>
              <a:ea typeface="Arial"/>
              <a:cs typeface="Arial"/>
              <a:sym typeface="Arial"/>
            </a:endParaRPr>
          </a:p>
        </p:txBody>
      </p:sp>
      <p:sp>
        <p:nvSpPr>
          <p:cNvPr id="382" name="Google Shape;382;p12"/>
          <p:cNvSpPr txBox="1"/>
          <p:nvPr/>
        </p:nvSpPr>
        <p:spPr>
          <a:xfrm>
            <a:off x="7267015" y="6234966"/>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4.800,00</a:t>
            </a:r>
            <a:endParaRPr sz="1400" b="0" i="0" u="none" strike="noStrike" cap="none">
              <a:solidFill>
                <a:srgbClr val="000000"/>
              </a:solidFill>
              <a:latin typeface="Arial"/>
              <a:ea typeface="Arial"/>
              <a:cs typeface="Arial"/>
              <a:sym typeface="Arial"/>
            </a:endParaRPr>
          </a:p>
        </p:txBody>
      </p:sp>
      <p:sp>
        <p:nvSpPr>
          <p:cNvPr id="383" name="Google Shape;383;p12"/>
          <p:cNvSpPr txBox="1"/>
          <p:nvPr/>
        </p:nvSpPr>
        <p:spPr>
          <a:xfrm>
            <a:off x="355600" y="1520146"/>
            <a:ext cx="8860243" cy="1175643"/>
          </a:xfrm>
          <a:prstGeom prst="rect">
            <a:avLst/>
          </a:prstGeom>
          <a:noFill/>
          <a:ln>
            <a:noFill/>
          </a:ln>
        </p:spPr>
        <p:txBody>
          <a:bodyPr spcFirstLastPara="1" wrap="square" lIns="0" tIns="0" rIns="0" bIns="0" anchor="t" anchorCtr="0">
            <a:spAutoFit/>
          </a:bodyPr>
          <a:lstStyle/>
          <a:p>
            <a:pPr marL="0" marR="0" lvl="0" indent="0" algn="just" rtl="0">
              <a:lnSpc>
                <a:spcPct val="120004"/>
              </a:lnSpc>
              <a:spcBef>
                <a:spcPts val="0"/>
              </a:spcBef>
              <a:spcAft>
                <a:spcPts val="0"/>
              </a:spcAft>
              <a:buClr>
                <a:srgbClr val="000000"/>
              </a:buClr>
              <a:buSzPts val="4244"/>
              <a:buFont typeface="Arial"/>
              <a:buNone/>
            </a:pPr>
            <a:r>
              <a:rPr lang="en-US" sz="4244" b="1" i="0" u="none" strike="noStrike" cap="none" dirty="0">
                <a:solidFill>
                  <a:srgbClr val="00B050"/>
                </a:solidFill>
                <a:latin typeface="Poppins"/>
                <a:ea typeface="Poppins"/>
                <a:cs typeface="Poppins"/>
                <a:sym typeface="Poppins"/>
              </a:rPr>
              <a:t>VALORES MENSAIS POR EQUIPE</a:t>
            </a:r>
            <a:endParaRPr sz="1400" b="0" i="0" u="none" strike="noStrike" cap="none" dirty="0">
              <a:solidFill>
                <a:srgbClr val="00B050"/>
              </a:solidFill>
              <a:latin typeface="Arial"/>
              <a:ea typeface="Arial"/>
              <a:cs typeface="Arial"/>
              <a:sym typeface="Arial"/>
            </a:endParaRPr>
          </a:p>
          <a:p>
            <a:pPr marL="0" marR="0" lvl="0" indent="0" algn="ctr" rtl="0">
              <a:lnSpc>
                <a:spcPct val="60014"/>
              </a:lnSpc>
              <a:spcBef>
                <a:spcPts val="0"/>
              </a:spcBef>
              <a:spcAft>
                <a:spcPts val="0"/>
              </a:spcAft>
              <a:buClr>
                <a:srgbClr val="000000"/>
              </a:buClr>
              <a:buSzPts val="4244"/>
              <a:buFont typeface="Arial"/>
              <a:buNone/>
            </a:pPr>
            <a:endParaRPr sz="4244" b="1" i="0" u="none" strike="noStrike" cap="none" dirty="0">
              <a:solidFill>
                <a:srgbClr val="00B050"/>
              </a:solidFill>
              <a:latin typeface="Poppins"/>
              <a:ea typeface="Poppins"/>
              <a:cs typeface="Poppins"/>
              <a:sym typeface="Poppins"/>
            </a:endParaRPr>
          </a:p>
        </p:txBody>
      </p:sp>
      <p:sp>
        <p:nvSpPr>
          <p:cNvPr id="384" name="Google Shape;384;p12"/>
          <p:cNvSpPr/>
          <p:nvPr/>
        </p:nvSpPr>
        <p:spPr>
          <a:xfrm>
            <a:off x="9763129" y="2602822"/>
            <a:ext cx="1865115" cy="441068"/>
          </a:xfrm>
          <a:custGeom>
            <a:avLst/>
            <a:gdLst/>
            <a:ahLst/>
            <a:cxnLst/>
            <a:rect l="l" t="t" r="r" b="b"/>
            <a:pathLst>
              <a:path w="1525185" h="360680" extrusionOk="0">
                <a:moveTo>
                  <a:pt x="1525185" y="180340"/>
                </a:moveTo>
                <a:cubicBezTo>
                  <a:pt x="1525185" y="81280"/>
                  <a:pt x="1445175" y="0"/>
                  <a:pt x="1344845" y="0"/>
                </a:cubicBezTo>
                <a:lnTo>
                  <a:pt x="172720" y="0"/>
                </a:lnTo>
                <a:lnTo>
                  <a:pt x="172720" y="1270"/>
                </a:lnTo>
                <a:cubicBezTo>
                  <a:pt x="76200" y="5080"/>
                  <a:pt x="0" y="83820"/>
                  <a:pt x="0" y="180340"/>
                </a:cubicBezTo>
                <a:cubicBezTo>
                  <a:pt x="0" y="276860"/>
                  <a:pt x="77470" y="355600"/>
                  <a:pt x="172720" y="359410"/>
                </a:cubicBezTo>
                <a:lnTo>
                  <a:pt x="172720" y="360680"/>
                </a:lnTo>
                <a:lnTo>
                  <a:pt x="1344845" y="360680"/>
                </a:lnTo>
                <a:cubicBezTo>
                  <a:pt x="1443905" y="360680"/>
                  <a:pt x="1525185" y="279400"/>
                  <a:pt x="1525185" y="180340"/>
                </a:cubicBez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12"/>
          <p:cNvSpPr/>
          <p:nvPr/>
        </p:nvSpPr>
        <p:spPr>
          <a:xfrm>
            <a:off x="9692709" y="3315524"/>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2"/>
          <p:cNvSpPr/>
          <p:nvPr/>
        </p:nvSpPr>
        <p:spPr>
          <a:xfrm>
            <a:off x="9692709" y="5125000"/>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12"/>
          <p:cNvSpPr/>
          <p:nvPr/>
        </p:nvSpPr>
        <p:spPr>
          <a:xfrm>
            <a:off x="11673615" y="3315524"/>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12"/>
          <p:cNvSpPr/>
          <p:nvPr/>
        </p:nvSpPr>
        <p:spPr>
          <a:xfrm>
            <a:off x="11673615" y="5125000"/>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2"/>
          <p:cNvSpPr/>
          <p:nvPr/>
        </p:nvSpPr>
        <p:spPr>
          <a:xfrm>
            <a:off x="13654025" y="3307101"/>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2"/>
          <p:cNvSpPr/>
          <p:nvPr/>
        </p:nvSpPr>
        <p:spPr>
          <a:xfrm>
            <a:off x="13654025" y="5116577"/>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2"/>
          <p:cNvSpPr/>
          <p:nvPr/>
        </p:nvSpPr>
        <p:spPr>
          <a:xfrm>
            <a:off x="15634434" y="3290254"/>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2"/>
          <p:cNvSpPr/>
          <p:nvPr/>
        </p:nvSpPr>
        <p:spPr>
          <a:xfrm>
            <a:off x="15634434" y="4194971"/>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12"/>
          <p:cNvSpPr/>
          <p:nvPr/>
        </p:nvSpPr>
        <p:spPr>
          <a:xfrm>
            <a:off x="15634434" y="5099730"/>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12"/>
          <p:cNvSpPr/>
          <p:nvPr/>
        </p:nvSpPr>
        <p:spPr>
          <a:xfrm>
            <a:off x="11710236" y="2602822"/>
            <a:ext cx="1865115" cy="441068"/>
          </a:xfrm>
          <a:custGeom>
            <a:avLst/>
            <a:gdLst/>
            <a:ahLst/>
            <a:cxnLst/>
            <a:rect l="l" t="t" r="r" b="b"/>
            <a:pathLst>
              <a:path w="1525185" h="360680" extrusionOk="0">
                <a:moveTo>
                  <a:pt x="1525185" y="180340"/>
                </a:moveTo>
                <a:cubicBezTo>
                  <a:pt x="1525185" y="81280"/>
                  <a:pt x="1445175" y="0"/>
                  <a:pt x="1344845" y="0"/>
                </a:cubicBezTo>
                <a:lnTo>
                  <a:pt x="172720" y="0"/>
                </a:lnTo>
                <a:lnTo>
                  <a:pt x="172720" y="1270"/>
                </a:lnTo>
                <a:cubicBezTo>
                  <a:pt x="76200" y="5080"/>
                  <a:pt x="0" y="83820"/>
                  <a:pt x="0" y="180340"/>
                </a:cubicBezTo>
                <a:cubicBezTo>
                  <a:pt x="0" y="276860"/>
                  <a:pt x="77470" y="355600"/>
                  <a:pt x="172720" y="359410"/>
                </a:cubicBezTo>
                <a:lnTo>
                  <a:pt x="172720" y="360680"/>
                </a:lnTo>
                <a:lnTo>
                  <a:pt x="1344845" y="360680"/>
                </a:lnTo>
                <a:cubicBezTo>
                  <a:pt x="1443905" y="360680"/>
                  <a:pt x="1525185" y="279400"/>
                  <a:pt x="1525185" y="180340"/>
                </a:cubicBez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12"/>
          <p:cNvSpPr/>
          <p:nvPr/>
        </p:nvSpPr>
        <p:spPr>
          <a:xfrm>
            <a:off x="13684191" y="2602822"/>
            <a:ext cx="1865115" cy="441068"/>
          </a:xfrm>
          <a:custGeom>
            <a:avLst/>
            <a:gdLst/>
            <a:ahLst/>
            <a:cxnLst/>
            <a:rect l="l" t="t" r="r" b="b"/>
            <a:pathLst>
              <a:path w="1525185" h="360680" extrusionOk="0">
                <a:moveTo>
                  <a:pt x="1525185" y="180340"/>
                </a:moveTo>
                <a:cubicBezTo>
                  <a:pt x="1525185" y="81280"/>
                  <a:pt x="1445175" y="0"/>
                  <a:pt x="1344845" y="0"/>
                </a:cubicBezTo>
                <a:lnTo>
                  <a:pt x="172720" y="0"/>
                </a:lnTo>
                <a:lnTo>
                  <a:pt x="172720" y="1270"/>
                </a:lnTo>
                <a:cubicBezTo>
                  <a:pt x="76200" y="5080"/>
                  <a:pt x="0" y="83820"/>
                  <a:pt x="0" y="180340"/>
                </a:cubicBezTo>
                <a:cubicBezTo>
                  <a:pt x="0" y="276860"/>
                  <a:pt x="77470" y="355600"/>
                  <a:pt x="172720" y="359410"/>
                </a:cubicBezTo>
                <a:lnTo>
                  <a:pt x="172720" y="360680"/>
                </a:lnTo>
                <a:lnTo>
                  <a:pt x="1344845" y="360680"/>
                </a:lnTo>
                <a:cubicBezTo>
                  <a:pt x="1443905" y="360680"/>
                  <a:pt x="1525185" y="279400"/>
                  <a:pt x="1525185" y="180340"/>
                </a:cubicBez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12"/>
          <p:cNvSpPr txBox="1"/>
          <p:nvPr/>
        </p:nvSpPr>
        <p:spPr>
          <a:xfrm>
            <a:off x="9931512" y="2599329"/>
            <a:ext cx="1487573" cy="408829"/>
          </a:xfrm>
          <a:prstGeom prst="rect">
            <a:avLst/>
          </a:prstGeom>
          <a:no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eSF</a:t>
            </a:r>
            <a:endParaRPr sz="1400" b="0" i="0" u="none" strike="noStrike" cap="none">
              <a:solidFill>
                <a:srgbClr val="000000"/>
              </a:solidFill>
              <a:latin typeface="Arial"/>
              <a:ea typeface="Arial"/>
              <a:cs typeface="Arial"/>
              <a:sym typeface="Arial"/>
            </a:endParaRPr>
          </a:p>
        </p:txBody>
      </p:sp>
      <p:sp>
        <p:nvSpPr>
          <p:cNvPr id="397" name="Google Shape;397;p12"/>
          <p:cNvSpPr txBox="1"/>
          <p:nvPr/>
        </p:nvSpPr>
        <p:spPr>
          <a:xfrm>
            <a:off x="9904328" y="3491098"/>
            <a:ext cx="1626413"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30.000,00</a:t>
            </a:r>
            <a:endParaRPr sz="1400" b="0" i="0" u="none" strike="noStrike" cap="none">
              <a:solidFill>
                <a:srgbClr val="000000"/>
              </a:solidFill>
              <a:latin typeface="Arial"/>
              <a:ea typeface="Arial"/>
              <a:cs typeface="Arial"/>
              <a:sym typeface="Arial"/>
            </a:endParaRPr>
          </a:p>
        </p:txBody>
      </p:sp>
      <p:sp>
        <p:nvSpPr>
          <p:cNvPr id="398" name="Google Shape;398;p12"/>
          <p:cNvSpPr txBox="1"/>
          <p:nvPr/>
        </p:nvSpPr>
        <p:spPr>
          <a:xfrm>
            <a:off x="11999791" y="2635061"/>
            <a:ext cx="1284409" cy="400110"/>
          </a:xfrm>
          <a:prstGeom prst="rect">
            <a:avLst/>
          </a:prstGeom>
          <a:solidFill>
            <a:srgbClr val="00B050"/>
          </a:solid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eAP e 30h</a:t>
            </a:r>
            <a:endParaRPr sz="1400" b="0" i="0" u="none" strike="noStrike" cap="none">
              <a:solidFill>
                <a:srgbClr val="000000"/>
              </a:solidFill>
              <a:latin typeface="Arial"/>
              <a:ea typeface="Arial"/>
              <a:cs typeface="Arial"/>
              <a:sym typeface="Arial"/>
            </a:endParaRPr>
          </a:p>
        </p:txBody>
      </p:sp>
      <p:sp>
        <p:nvSpPr>
          <p:cNvPr id="399" name="Google Shape;399;p12"/>
          <p:cNvSpPr txBox="1"/>
          <p:nvPr/>
        </p:nvSpPr>
        <p:spPr>
          <a:xfrm>
            <a:off x="13912578" y="2635061"/>
            <a:ext cx="1492522" cy="400110"/>
          </a:xfrm>
          <a:prstGeom prst="rect">
            <a:avLst/>
          </a:prstGeom>
          <a:solidFill>
            <a:srgbClr val="00B050"/>
          </a:solid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eAP e 20h</a:t>
            </a:r>
            <a:endParaRPr sz="1400" b="0" i="0" u="none" strike="noStrike" cap="none">
              <a:solidFill>
                <a:srgbClr val="000000"/>
              </a:solidFill>
              <a:latin typeface="Arial"/>
              <a:ea typeface="Arial"/>
              <a:cs typeface="Arial"/>
              <a:sym typeface="Arial"/>
            </a:endParaRPr>
          </a:p>
        </p:txBody>
      </p:sp>
      <p:sp>
        <p:nvSpPr>
          <p:cNvPr id="400" name="Google Shape;400;p12"/>
          <p:cNvSpPr txBox="1"/>
          <p:nvPr/>
        </p:nvSpPr>
        <p:spPr>
          <a:xfrm>
            <a:off x="9950167" y="5316126"/>
            <a:ext cx="1534734"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36.000,00</a:t>
            </a:r>
            <a:endParaRPr sz="1400" b="0" i="0" u="none" strike="noStrike" cap="none">
              <a:solidFill>
                <a:srgbClr val="000000"/>
              </a:solidFill>
              <a:latin typeface="Arial"/>
              <a:ea typeface="Arial"/>
              <a:cs typeface="Arial"/>
              <a:sym typeface="Arial"/>
            </a:endParaRPr>
          </a:p>
        </p:txBody>
      </p:sp>
      <p:sp>
        <p:nvSpPr>
          <p:cNvPr id="401" name="Google Shape;401;p12"/>
          <p:cNvSpPr txBox="1"/>
          <p:nvPr/>
        </p:nvSpPr>
        <p:spPr>
          <a:xfrm>
            <a:off x="11886928" y="3481379"/>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16.800,00</a:t>
            </a:r>
            <a:endParaRPr sz="1400" b="0" i="0" u="none" strike="noStrike" cap="none">
              <a:solidFill>
                <a:srgbClr val="000000"/>
              </a:solidFill>
              <a:latin typeface="Arial"/>
              <a:ea typeface="Arial"/>
              <a:cs typeface="Arial"/>
              <a:sym typeface="Arial"/>
            </a:endParaRPr>
          </a:p>
        </p:txBody>
      </p:sp>
      <p:sp>
        <p:nvSpPr>
          <p:cNvPr id="402" name="Google Shape;402;p12"/>
          <p:cNvSpPr txBox="1"/>
          <p:nvPr/>
        </p:nvSpPr>
        <p:spPr>
          <a:xfrm>
            <a:off x="11886928" y="5311026"/>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24.000,00</a:t>
            </a:r>
            <a:endParaRPr sz="1400" b="0" i="0" u="none" strike="noStrike" cap="none">
              <a:solidFill>
                <a:srgbClr val="000000"/>
              </a:solidFill>
              <a:latin typeface="Arial"/>
              <a:ea typeface="Arial"/>
              <a:cs typeface="Arial"/>
              <a:sym typeface="Arial"/>
            </a:endParaRPr>
          </a:p>
        </p:txBody>
      </p:sp>
      <p:sp>
        <p:nvSpPr>
          <p:cNvPr id="403" name="Google Shape;403;p12"/>
          <p:cNvSpPr/>
          <p:nvPr/>
        </p:nvSpPr>
        <p:spPr>
          <a:xfrm>
            <a:off x="14076347" y="6004854"/>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sp>
        <p:nvSpPr>
          <p:cNvPr id="404" name="Google Shape;404;p12"/>
          <p:cNvSpPr txBox="1"/>
          <p:nvPr/>
        </p:nvSpPr>
        <p:spPr>
          <a:xfrm>
            <a:off x="13915148" y="3469632"/>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10.800,00</a:t>
            </a:r>
            <a:endParaRPr sz="1400" b="0" i="0" u="none" strike="noStrike" cap="none">
              <a:solidFill>
                <a:srgbClr val="000000"/>
              </a:solidFill>
              <a:latin typeface="Arial"/>
              <a:ea typeface="Arial"/>
              <a:cs typeface="Arial"/>
              <a:sym typeface="Arial"/>
            </a:endParaRPr>
          </a:p>
        </p:txBody>
      </p:sp>
      <p:sp>
        <p:nvSpPr>
          <p:cNvPr id="405" name="Google Shape;405;p12"/>
          <p:cNvSpPr txBox="1"/>
          <p:nvPr/>
        </p:nvSpPr>
        <p:spPr>
          <a:xfrm>
            <a:off x="13923801" y="5311026"/>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12.000,00</a:t>
            </a:r>
            <a:endParaRPr sz="1400" b="0" i="0" u="none" strike="noStrike" cap="none">
              <a:solidFill>
                <a:srgbClr val="000000"/>
              </a:solidFill>
              <a:latin typeface="Arial"/>
              <a:ea typeface="Arial"/>
              <a:cs typeface="Arial"/>
              <a:sym typeface="Arial"/>
            </a:endParaRPr>
          </a:p>
        </p:txBody>
      </p:sp>
      <p:sp>
        <p:nvSpPr>
          <p:cNvPr id="406" name="Google Shape;406;p12"/>
          <p:cNvSpPr txBox="1"/>
          <p:nvPr/>
        </p:nvSpPr>
        <p:spPr>
          <a:xfrm>
            <a:off x="15864670" y="3457885"/>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14.000,00</a:t>
            </a:r>
            <a:endParaRPr sz="1400" b="0" i="0" u="none" strike="noStrike" cap="none">
              <a:solidFill>
                <a:srgbClr val="000000"/>
              </a:solidFill>
              <a:latin typeface="Arial"/>
              <a:ea typeface="Arial"/>
              <a:cs typeface="Arial"/>
              <a:sym typeface="Arial"/>
            </a:endParaRPr>
          </a:p>
        </p:txBody>
      </p:sp>
      <p:sp>
        <p:nvSpPr>
          <p:cNvPr id="407" name="Google Shape;407;p12"/>
          <p:cNvSpPr txBox="1"/>
          <p:nvPr/>
        </p:nvSpPr>
        <p:spPr>
          <a:xfrm>
            <a:off x="15769276" y="4376698"/>
            <a:ext cx="1626400" cy="409446"/>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a:t>
            </a:r>
            <a:endParaRPr sz="1400" b="0" i="0" u="none" strike="noStrike" cap="none">
              <a:solidFill>
                <a:srgbClr val="000000"/>
              </a:solidFill>
              <a:latin typeface="Arial"/>
              <a:ea typeface="Arial"/>
              <a:cs typeface="Arial"/>
              <a:sym typeface="Arial"/>
            </a:endParaRPr>
          </a:p>
        </p:txBody>
      </p:sp>
      <p:sp>
        <p:nvSpPr>
          <p:cNvPr id="408" name="Google Shape;408;p12"/>
          <p:cNvSpPr txBox="1"/>
          <p:nvPr/>
        </p:nvSpPr>
        <p:spPr>
          <a:xfrm>
            <a:off x="9578394" y="1800875"/>
            <a:ext cx="8257952" cy="1175643"/>
          </a:xfrm>
          <a:prstGeom prst="rect">
            <a:avLst/>
          </a:prstGeom>
          <a:noFill/>
          <a:ln>
            <a:noFill/>
          </a:ln>
        </p:spPr>
        <p:txBody>
          <a:bodyPr spcFirstLastPara="1" wrap="square" lIns="0" tIns="0" rIns="0" bIns="0" anchor="t" anchorCtr="0">
            <a:spAutoFit/>
          </a:bodyPr>
          <a:lstStyle/>
          <a:p>
            <a:pPr marL="0" marR="0" lvl="0" indent="0" algn="just" rtl="0">
              <a:lnSpc>
                <a:spcPct val="120004"/>
              </a:lnSpc>
              <a:spcBef>
                <a:spcPts val="0"/>
              </a:spcBef>
              <a:spcAft>
                <a:spcPts val="0"/>
              </a:spcAft>
              <a:buClr>
                <a:srgbClr val="000000"/>
              </a:buClr>
              <a:buSzPts val="4244"/>
              <a:buFont typeface="Arial"/>
              <a:buNone/>
            </a:pPr>
            <a:r>
              <a:rPr lang="en-US" sz="4244" b="1" i="0" u="none" strike="noStrike" cap="none">
                <a:solidFill>
                  <a:srgbClr val="00B050"/>
                </a:solidFill>
                <a:latin typeface="Poppins"/>
                <a:ea typeface="Poppins"/>
                <a:cs typeface="Poppins"/>
                <a:sym typeface="Poppins"/>
              </a:rPr>
              <a:t>RECURSOS DE IMPLANTAÇÃO </a:t>
            </a:r>
            <a:endParaRPr sz="1400" b="0" i="0" u="none" strike="noStrike" cap="none">
              <a:solidFill>
                <a:srgbClr val="00B050"/>
              </a:solidFill>
              <a:latin typeface="Arial"/>
              <a:ea typeface="Arial"/>
              <a:cs typeface="Arial"/>
              <a:sym typeface="Arial"/>
            </a:endParaRPr>
          </a:p>
          <a:p>
            <a:pPr marL="0" marR="0" lvl="0" indent="0" algn="ctr" rtl="0">
              <a:lnSpc>
                <a:spcPct val="60014"/>
              </a:lnSpc>
              <a:spcBef>
                <a:spcPts val="0"/>
              </a:spcBef>
              <a:spcAft>
                <a:spcPts val="0"/>
              </a:spcAft>
              <a:buClr>
                <a:srgbClr val="000000"/>
              </a:buClr>
              <a:buSzPts val="4244"/>
              <a:buFont typeface="Arial"/>
              <a:buNone/>
            </a:pPr>
            <a:endParaRPr sz="4244" b="1" i="0" u="none" strike="noStrike" cap="none">
              <a:solidFill>
                <a:srgbClr val="00B050"/>
              </a:solidFill>
              <a:latin typeface="Poppins"/>
              <a:ea typeface="Poppins"/>
              <a:cs typeface="Poppins"/>
              <a:sym typeface="Poppins"/>
            </a:endParaRPr>
          </a:p>
        </p:txBody>
      </p:sp>
      <p:sp>
        <p:nvSpPr>
          <p:cNvPr id="409" name="Google Shape;409;p12"/>
          <p:cNvSpPr/>
          <p:nvPr/>
        </p:nvSpPr>
        <p:spPr>
          <a:xfrm>
            <a:off x="15656177" y="2602822"/>
            <a:ext cx="1865115" cy="441068"/>
          </a:xfrm>
          <a:custGeom>
            <a:avLst/>
            <a:gdLst/>
            <a:ahLst/>
            <a:cxnLst/>
            <a:rect l="l" t="t" r="r" b="b"/>
            <a:pathLst>
              <a:path w="1525185" h="360680" extrusionOk="0">
                <a:moveTo>
                  <a:pt x="1525185" y="180340"/>
                </a:moveTo>
                <a:cubicBezTo>
                  <a:pt x="1525185" y="81280"/>
                  <a:pt x="1445175" y="0"/>
                  <a:pt x="1344845" y="0"/>
                </a:cubicBezTo>
                <a:lnTo>
                  <a:pt x="172720" y="0"/>
                </a:lnTo>
                <a:lnTo>
                  <a:pt x="172720" y="1270"/>
                </a:lnTo>
                <a:cubicBezTo>
                  <a:pt x="76200" y="5080"/>
                  <a:pt x="0" y="83820"/>
                  <a:pt x="0" y="180340"/>
                </a:cubicBezTo>
                <a:cubicBezTo>
                  <a:pt x="0" y="276860"/>
                  <a:pt x="77470" y="355600"/>
                  <a:pt x="172720" y="359410"/>
                </a:cubicBezTo>
                <a:lnTo>
                  <a:pt x="172720" y="360680"/>
                </a:lnTo>
                <a:lnTo>
                  <a:pt x="1344845" y="360680"/>
                </a:lnTo>
                <a:cubicBezTo>
                  <a:pt x="1443905" y="360680"/>
                  <a:pt x="1525185" y="279400"/>
                  <a:pt x="1525185" y="180340"/>
                </a:cubicBez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12"/>
          <p:cNvSpPr txBox="1"/>
          <p:nvPr/>
        </p:nvSpPr>
        <p:spPr>
          <a:xfrm>
            <a:off x="15769276" y="2635061"/>
            <a:ext cx="1761334" cy="400110"/>
          </a:xfrm>
          <a:prstGeom prst="rect">
            <a:avLst/>
          </a:prstGeom>
          <a:no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eSB e 40h</a:t>
            </a:r>
            <a:endParaRPr sz="1400" b="0" i="0" u="none" strike="noStrike" cap="none">
              <a:solidFill>
                <a:srgbClr val="000000"/>
              </a:solidFill>
              <a:latin typeface="Arial"/>
              <a:ea typeface="Arial"/>
              <a:cs typeface="Arial"/>
              <a:sym typeface="Arial"/>
            </a:endParaRPr>
          </a:p>
        </p:txBody>
      </p:sp>
      <p:sp>
        <p:nvSpPr>
          <p:cNvPr id="411" name="Google Shape;411;p12"/>
          <p:cNvSpPr txBox="1"/>
          <p:nvPr/>
        </p:nvSpPr>
        <p:spPr>
          <a:xfrm>
            <a:off x="15781187" y="5348872"/>
            <a:ext cx="1626400" cy="409446"/>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a:t>
            </a:r>
            <a:endParaRPr sz="1400" b="0" i="0" u="none" strike="noStrike" cap="none">
              <a:solidFill>
                <a:srgbClr val="000000"/>
              </a:solidFill>
              <a:latin typeface="Arial"/>
              <a:ea typeface="Arial"/>
              <a:cs typeface="Arial"/>
              <a:sym typeface="Arial"/>
            </a:endParaRPr>
          </a:p>
        </p:txBody>
      </p:sp>
      <p:sp>
        <p:nvSpPr>
          <p:cNvPr id="412" name="Google Shape;412;p12"/>
          <p:cNvSpPr txBox="1"/>
          <p:nvPr/>
        </p:nvSpPr>
        <p:spPr>
          <a:xfrm>
            <a:off x="801065" y="8243888"/>
            <a:ext cx="17682012" cy="1845762"/>
          </a:xfrm>
          <a:prstGeom prst="rect">
            <a:avLst/>
          </a:prstGeom>
          <a:noFill/>
          <a:ln>
            <a:noFill/>
          </a:ln>
        </p:spPr>
        <p:txBody>
          <a:bodyPr spcFirstLastPara="1" wrap="square" lIns="0" tIns="0" rIns="0" bIns="0" anchor="t" anchorCtr="0">
            <a:spAutoFit/>
          </a:bodyPr>
          <a:lstStyle/>
          <a:p>
            <a:pPr marL="0" marR="0" lvl="0" indent="0" algn="just" rtl="0">
              <a:lnSpc>
                <a:spcPct val="133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2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I - credenciamento das eSF, eAP, eSB e eMulti pelo Ministério da Saúde;</a:t>
            </a:r>
            <a:endParaRPr sz="1400" b="0" i="0" u="none" strike="noStrike" cap="none">
              <a:solidFill>
                <a:srgbClr val="000000"/>
              </a:solidFill>
              <a:latin typeface="Arial"/>
              <a:ea typeface="Arial"/>
              <a:cs typeface="Arial"/>
              <a:sym typeface="Arial"/>
            </a:endParaRPr>
          </a:p>
          <a:p>
            <a:pPr marL="0" marR="0" lvl="0" indent="0" algn="just" rtl="0">
              <a:lnSpc>
                <a:spcPct val="12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II – cadastro adequado no SCNES, das eSF, eAP, eSB e eMulti; e</a:t>
            </a:r>
            <a:endParaRPr sz="1400" b="0" i="0" u="none" strike="noStrike" cap="none">
              <a:solidFill>
                <a:srgbClr val="000000"/>
              </a:solidFill>
              <a:latin typeface="Arial"/>
              <a:ea typeface="Arial"/>
              <a:cs typeface="Arial"/>
              <a:sym typeface="Arial"/>
            </a:endParaRPr>
          </a:p>
          <a:p>
            <a:pPr marL="0" marR="0" lvl="0" indent="0" algn="just" rtl="0">
              <a:lnSpc>
                <a:spcPct val="12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III - ausência de irregularidades que motivem a suspensão da transferência, conforme disposto na PNAB.</a:t>
            </a:r>
            <a:endParaRPr sz="1400" b="0" i="0" u="none" strike="noStrike" cap="none">
              <a:solidFill>
                <a:srgbClr val="000000"/>
              </a:solidFill>
              <a:latin typeface="Arial"/>
              <a:ea typeface="Arial"/>
              <a:cs typeface="Arial"/>
              <a:sym typeface="Arial"/>
            </a:endParaRPr>
          </a:p>
          <a:p>
            <a:pPr marL="0" marR="0" lvl="0" indent="0" algn="just" rtl="0">
              <a:lnSpc>
                <a:spcPct val="12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413" name="Google Shape;413;p12"/>
          <p:cNvSpPr txBox="1"/>
          <p:nvPr/>
        </p:nvSpPr>
        <p:spPr>
          <a:xfrm>
            <a:off x="855525" y="7654874"/>
            <a:ext cx="10425264" cy="80949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A transferência dos valores do componente de que trata esta Seção está condicionada ao cumprimento dos seguintes requisitos:</a:t>
            </a:r>
            <a:endParaRPr sz="1400" b="0" i="0" u="none" strike="noStrike" cap="none">
              <a:solidFill>
                <a:srgbClr val="000000"/>
              </a:solidFill>
              <a:latin typeface="Arial"/>
              <a:ea typeface="Arial"/>
              <a:cs typeface="Arial"/>
              <a:sym typeface="Arial"/>
            </a:endParaRPr>
          </a:p>
        </p:txBody>
      </p:sp>
      <p:sp>
        <p:nvSpPr>
          <p:cNvPr id="414" name="Google Shape;414;p12"/>
          <p:cNvSpPr/>
          <p:nvPr/>
        </p:nvSpPr>
        <p:spPr>
          <a:xfrm>
            <a:off x="9708239" y="4457941"/>
            <a:ext cx="1865115" cy="441068"/>
          </a:xfrm>
          <a:custGeom>
            <a:avLst/>
            <a:gdLst/>
            <a:ahLst/>
            <a:cxnLst/>
            <a:rect l="l" t="t" r="r" b="b"/>
            <a:pathLst>
              <a:path w="1525185" h="360680" extrusionOk="0">
                <a:moveTo>
                  <a:pt x="1525185" y="180340"/>
                </a:moveTo>
                <a:cubicBezTo>
                  <a:pt x="1525185" y="81280"/>
                  <a:pt x="1445175" y="0"/>
                  <a:pt x="1344845" y="0"/>
                </a:cubicBezTo>
                <a:lnTo>
                  <a:pt x="172720" y="0"/>
                </a:lnTo>
                <a:lnTo>
                  <a:pt x="172720" y="1270"/>
                </a:lnTo>
                <a:cubicBezTo>
                  <a:pt x="76200" y="5080"/>
                  <a:pt x="0" y="83820"/>
                  <a:pt x="0" y="180340"/>
                </a:cubicBezTo>
                <a:cubicBezTo>
                  <a:pt x="0" y="276860"/>
                  <a:pt x="77470" y="355600"/>
                  <a:pt x="172720" y="359410"/>
                </a:cubicBezTo>
                <a:lnTo>
                  <a:pt x="172720" y="360680"/>
                </a:lnTo>
                <a:lnTo>
                  <a:pt x="1344845" y="360680"/>
                </a:lnTo>
                <a:cubicBezTo>
                  <a:pt x="1443905" y="360680"/>
                  <a:pt x="1525185" y="279400"/>
                  <a:pt x="1525185" y="180340"/>
                </a:cubicBez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12"/>
          <p:cNvSpPr/>
          <p:nvPr/>
        </p:nvSpPr>
        <p:spPr>
          <a:xfrm>
            <a:off x="11651158" y="4437237"/>
            <a:ext cx="2001381" cy="441068"/>
          </a:xfrm>
          <a:custGeom>
            <a:avLst/>
            <a:gdLst/>
            <a:ahLst/>
            <a:cxnLst/>
            <a:rect l="l" t="t" r="r" b="b"/>
            <a:pathLst>
              <a:path w="1525185" h="360680" extrusionOk="0">
                <a:moveTo>
                  <a:pt x="1525185" y="180340"/>
                </a:moveTo>
                <a:cubicBezTo>
                  <a:pt x="1525185" y="81280"/>
                  <a:pt x="1445175" y="0"/>
                  <a:pt x="1344845" y="0"/>
                </a:cubicBezTo>
                <a:lnTo>
                  <a:pt x="172720" y="0"/>
                </a:lnTo>
                <a:lnTo>
                  <a:pt x="172720" y="1270"/>
                </a:lnTo>
                <a:cubicBezTo>
                  <a:pt x="76200" y="5080"/>
                  <a:pt x="0" y="83820"/>
                  <a:pt x="0" y="180340"/>
                </a:cubicBezTo>
                <a:cubicBezTo>
                  <a:pt x="0" y="276860"/>
                  <a:pt x="77470" y="355600"/>
                  <a:pt x="172720" y="359410"/>
                </a:cubicBezTo>
                <a:lnTo>
                  <a:pt x="172720" y="360680"/>
                </a:lnTo>
                <a:lnTo>
                  <a:pt x="1344845" y="360680"/>
                </a:lnTo>
                <a:cubicBezTo>
                  <a:pt x="1443905" y="360680"/>
                  <a:pt x="1525185" y="279400"/>
                  <a:pt x="1525185" y="180340"/>
                </a:cubicBez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12"/>
          <p:cNvSpPr/>
          <p:nvPr/>
        </p:nvSpPr>
        <p:spPr>
          <a:xfrm>
            <a:off x="13707370" y="4445764"/>
            <a:ext cx="1865115" cy="441068"/>
          </a:xfrm>
          <a:custGeom>
            <a:avLst/>
            <a:gdLst/>
            <a:ahLst/>
            <a:cxnLst/>
            <a:rect l="l" t="t" r="r" b="b"/>
            <a:pathLst>
              <a:path w="1525185" h="360680" extrusionOk="0">
                <a:moveTo>
                  <a:pt x="1525185" y="180340"/>
                </a:moveTo>
                <a:cubicBezTo>
                  <a:pt x="1525185" y="81280"/>
                  <a:pt x="1445175" y="0"/>
                  <a:pt x="1344845" y="0"/>
                </a:cubicBezTo>
                <a:lnTo>
                  <a:pt x="172720" y="0"/>
                </a:lnTo>
                <a:lnTo>
                  <a:pt x="172720" y="1270"/>
                </a:lnTo>
                <a:cubicBezTo>
                  <a:pt x="76200" y="5080"/>
                  <a:pt x="0" y="83820"/>
                  <a:pt x="0" y="180340"/>
                </a:cubicBezTo>
                <a:cubicBezTo>
                  <a:pt x="0" y="276860"/>
                  <a:pt x="77470" y="355600"/>
                  <a:pt x="172720" y="359410"/>
                </a:cubicBezTo>
                <a:lnTo>
                  <a:pt x="172720" y="360680"/>
                </a:lnTo>
                <a:lnTo>
                  <a:pt x="1344845" y="360680"/>
                </a:lnTo>
                <a:cubicBezTo>
                  <a:pt x="1443905" y="360680"/>
                  <a:pt x="1525185" y="279400"/>
                  <a:pt x="1525185" y="180340"/>
                </a:cubicBez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12"/>
          <p:cNvSpPr txBox="1"/>
          <p:nvPr/>
        </p:nvSpPr>
        <p:spPr>
          <a:xfrm>
            <a:off x="9818473" y="4555004"/>
            <a:ext cx="1666427" cy="301621"/>
          </a:xfrm>
          <a:prstGeom prst="rect">
            <a:avLst/>
          </a:prstGeom>
          <a:solidFill>
            <a:srgbClr val="00B050"/>
          </a:solid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400" b="1" i="0" u="none" strike="noStrike" cap="none">
                <a:solidFill>
                  <a:srgbClr val="FFFFFF"/>
                </a:solidFill>
                <a:latin typeface="Poppins"/>
                <a:ea typeface="Poppins"/>
                <a:cs typeface="Poppins"/>
                <a:sym typeface="Poppins"/>
              </a:rPr>
              <a:t>eMulti Ampliada</a:t>
            </a:r>
            <a:endParaRPr sz="1400" b="0" i="0" u="none" strike="noStrike" cap="none">
              <a:solidFill>
                <a:srgbClr val="000000"/>
              </a:solidFill>
              <a:latin typeface="Arial"/>
              <a:ea typeface="Arial"/>
              <a:cs typeface="Arial"/>
              <a:sym typeface="Arial"/>
            </a:endParaRPr>
          </a:p>
        </p:txBody>
      </p:sp>
      <p:sp>
        <p:nvSpPr>
          <p:cNvPr id="418" name="Google Shape;418;p12"/>
          <p:cNvSpPr txBox="1"/>
          <p:nvPr/>
        </p:nvSpPr>
        <p:spPr>
          <a:xfrm>
            <a:off x="11776253" y="4527745"/>
            <a:ext cx="1847750" cy="269304"/>
          </a:xfrm>
          <a:prstGeom prst="rect">
            <a:avLst/>
          </a:prstGeom>
          <a:solidFill>
            <a:srgbClr val="00B050"/>
          </a:solid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250" b="1" i="0" u="none" strike="noStrike" cap="none">
                <a:solidFill>
                  <a:srgbClr val="FFFFFF"/>
                </a:solidFill>
                <a:latin typeface="Poppins"/>
                <a:ea typeface="Poppins"/>
                <a:cs typeface="Poppins"/>
                <a:sym typeface="Poppins"/>
              </a:rPr>
              <a:t>eMulti Complementar</a:t>
            </a:r>
            <a:endParaRPr sz="1250" b="0" i="0" u="none" strike="noStrike" cap="none">
              <a:solidFill>
                <a:srgbClr val="000000"/>
              </a:solidFill>
              <a:latin typeface="Arial"/>
              <a:ea typeface="Arial"/>
              <a:cs typeface="Arial"/>
              <a:sym typeface="Arial"/>
            </a:endParaRPr>
          </a:p>
        </p:txBody>
      </p:sp>
      <p:sp>
        <p:nvSpPr>
          <p:cNvPr id="419" name="Google Shape;419;p12"/>
          <p:cNvSpPr txBox="1"/>
          <p:nvPr/>
        </p:nvSpPr>
        <p:spPr>
          <a:xfrm>
            <a:off x="13758845" y="4499210"/>
            <a:ext cx="1721772" cy="302443"/>
          </a:xfrm>
          <a:prstGeom prst="rect">
            <a:avLst/>
          </a:prstGeom>
          <a:solidFill>
            <a:srgbClr val="00B050"/>
          </a:solid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400" b="1" i="0" u="none" strike="noStrike" cap="none">
                <a:solidFill>
                  <a:srgbClr val="FFFFFF"/>
                </a:solidFill>
                <a:latin typeface="Poppins"/>
                <a:ea typeface="Poppins"/>
                <a:cs typeface="Poppins"/>
                <a:sym typeface="Poppins"/>
              </a:rPr>
              <a:t>eMulti Estratégica</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3"/>
          <p:cNvSpPr/>
          <p:nvPr/>
        </p:nvSpPr>
        <p:spPr>
          <a:xfrm>
            <a:off x="-3829029" y="-2732565"/>
            <a:ext cx="15752129" cy="15752129"/>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5" name="Google Shape;425;p13"/>
          <p:cNvGrpSpPr/>
          <p:nvPr/>
        </p:nvGrpSpPr>
        <p:grpSpPr>
          <a:xfrm rot="2700000">
            <a:off x="10105880" y="5102050"/>
            <a:ext cx="12098774" cy="6654453"/>
            <a:chOff x="0" y="0"/>
            <a:chExt cx="4060920" cy="2233549"/>
          </a:xfrm>
        </p:grpSpPr>
        <p:sp>
          <p:nvSpPr>
            <p:cNvPr id="426" name="Google Shape;426;p13"/>
            <p:cNvSpPr/>
            <p:nvPr/>
          </p:nvSpPr>
          <p:spPr>
            <a:xfrm>
              <a:off x="19050" y="19050"/>
              <a:ext cx="4022947" cy="2195449"/>
            </a:xfrm>
            <a:custGeom>
              <a:avLst/>
              <a:gdLst/>
              <a:ahLst/>
              <a:cxnLst/>
              <a:rect l="l" t="t" r="r" b="b"/>
              <a:pathLst>
                <a:path w="4022947" h="2195449" extrusionOk="0">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F1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13"/>
            <p:cNvSpPr/>
            <p:nvPr/>
          </p:nvSpPr>
          <p:spPr>
            <a:xfrm>
              <a:off x="0" y="0"/>
              <a:ext cx="4060920" cy="2233549"/>
            </a:xfrm>
            <a:custGeom>
              <a:avLst/>
              <a:gdLst/>
              <a:ahLst/>
              <a:cxnLst/>
              <a:rect l="l" t="t" r="r" b="b"/>
              <a:pathLst>
                <a:path w="4060920" h="2233549" extrusionOk="0">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F1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8" name="Google Shape;428;p13"/>
          <p:cNvGrpSpPr/>
          <p:nvPr/>
        </p:nvGrpSpPr>
        <p:grpSpPr>
          <a:xfrm>
            <a:off x="1044173" y="7350339"/>
            <a:ext cx="9811518" cy="1907960"/>
            <a:chOff x="0" y="-57216"/>
            <a:chExt cx="13082024" cy="2543948"/>
          </a:xfrm>
        </p:grpSpPr>
        <p:sp>
          <p:nvSpPr>
            <p:cNvPr id="429" name="Google Shape;429;p13"/>
            <p:cNvSpPr txBox="1"/>
            <p:nvPr/>
          </p:nvSpPr>
          <p:spPr>
            <a:xfrm>
              <a:off x="0" y="2020854"/>
              <a:ext cx="13082024" cy="465878"/>
            </a:xfrm>
            <a:prstGeom prst="rect">
              <a:avLst/>
            </a:prstGeom>
            <a:noFill/>
            <a:ln>
              <a:noFill/>
            </a:ln>
          </p:spPr>
          <p:txBody>
            <a:bodyPr spcFirstLastPara="1" wrap="square" lIns="0" tIns="0" rIns="0" bIns="0" anchor="t" anchorCtr="0">
              <a:spAutoFit/>
            </a:bodyPr>
            <a:lstStyle/>
            <a:p>
              <a:pPr marL="0" marR="0" lvl="0" indent="0" algn="l" rtl="0">
                <a:lnSpc>
                  <a:spcPct val="1661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0" name="Google Shape;430;p13"/>
            <p:cNvSpPr txBox="1"/>
            <p:nvPr/>
          </p:nvSpPr>
          <p:spPr>
            <a:xfrm>
              <a:off x="0" y="-57216"/>
              <a:ext cx="13082024" cy="1723378"/>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6999"/>
                <a:buFont typeface="Arial"/>
                <a:buNone/>
              </a:pPr>
              <a:r>
                <a:rPr lang="en-US" sz="6999" b="1" i="0" u="none" strike="noStrike" cap="none">
                  <a:solidFill>
                    <a:srgbClr val="FFFFFF"/>
                  </a:solidFill>
                  <a:latin typeface="Poppins"/>
                  <a:ea typeface="Poppins"/>
                  <a:cs typeface="Poppins"/>
                  <a:sym typeface="Poppins"/>
                </a:rPr>
                <a:t>Componente Vínculo</a:t>
              </a:r>
              <a:endParaRPr sz="1400" b="0" i="0" u="none" strike="noStrike" cap="none">
                <a:solidFill>
                  <a:srgbClr val="000000"/>
                </a:solidFill>
                <a:latin typeface="Arial"/>
                <a:ea typeface="Arial"/>
                <a:cs typeface="Arial"/>
                <a:sym typeface="Arial"/>
              </a:endParaRPr>
            </a:p>
          </p:txBody>
        </p:sp>
      </p:grpSp>
      <p:sp>
        <p:nvSpPr>
          <p:cNvPr id="431" name="Google Shape;431;p13"/>
          <p:cNvSpPr txBox="1"/>
          <p:nvPr/>
        </p:nvSpPr>
        <p:spPr>
          <a:xfrm>
            <a:off x="14926171" y="1294820"/>
            <a:ext cx="1903256" cy="24638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Voltar ao índice</a:t>
            </a:r>
            <a:endParaRPr sz="1400" b="0" i="0" u="none" strike="noStrike" cap="none">
              <a:solidFill>
                <a:srgbClr val="000000"/>
              </a:solidFill>
              <a:latin typeface="Arial"/>
              <a:ea typeface="Arial"/>
              <a:cs typeface="Arial"/>
              <a:sym typeface="Arial"/>
            </a:endParaRPr>
          </a:p>
        </p:txBody>
      </p:sp>
      <p:pic>
        <p:nvPicPr>
          <p:cNvPr id="432" name="Google Shape;432;p13"/>
          <p:cNvPicPr preferRelativeResize="0"/>
          <p:nvPr/>
        </p:nvPicPr>
        <p:blipFill rotWithShape="1">
          <a:blip r:embed="rId3">
            <a:alphaModFix/>
          </a:blip>
          <a:srcRect/>
          <a:stretch/>
        </p:blipFill>
        <p:spPr>
          <a:xfrm>
            <a:off x="12003365" y="4743276"/>
            <a:ext cx="4826061" cy="4037314"/>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5"/>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438" name="Google Shape;438;p45"/>
          <p:cNvGrpSpPr/>
          <p:nvPr/>
        </p:nvGrpSpPr>
        <p:grpSpPr>
          <a:xfrm>
            <a:off x="1182336" y="801805"/>
            <a:ext cx="16076964" cy="243998"/>
            <a:chOff x="0" y="334222"/>
            <a:chExt cx="21435952" cy="325331"/>
          </a:xfrm>
        </p:grpSpPr>
        <p:cxnSp>
          <p:nvCxnSpPr>
            <p:cNvPr id="439" name="Google Shape;439;p45"/>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440" name="Google Shape;440;p45"/>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41" name="Google Shape;441;p45"/>
          <p:cNvSpPr txBox="1"/>
          <p:nvPr/>
        </p:nvSpPr>
        <p:spPr>
          <a:xfrm>
            <a:off x="1077561" y="627413"/>
            <a:ext cx="15676811" cy="1305935"/>
          </a:xfrm>
          <a:prstGeom prst="rect">
            <a:avLst/>
          </a:prstGeom>
          <a:noFill/>
          <a:ln>
            <a:noFill/>
          </a:ln>
        </p:spPr>
        <p:txBody>
          <a:bodyPr spcFirstLastPara="1" wrap="square" lIns="0" tIns="0" rIns="0" bIns="0" anchor="t" anchorCtr="0">
            <a:spAutoFit/>
          </a:bodyPr>
          <a:lstStyle/>
          <a:p>
            <a:pPr marL="0" marR="0" lvl="0" indent="0" algn="ctr"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ADSCRIÇÃO DAS PESSOAS NAS EQUIPES DE ATENÇÃO BÁSICA</a:t>
            </a:r>
            <a:endParaRPr sz="1400" b="0" i="0" u="none" strike="noStrike" cap="none">
              <a:solidFill>
                <a:srgbClr val="000000"/>
              </a:solidFill>
              <a:latin typeface="Arial"/>
              <a:ea typeface="Arial"/>
              <a:cs typeface="Arial"/>
              <a:sym typeface="Arial"/>
            </a:endParaRPr>
          </a:p>
          <a:p>
            <a:pPr marL="0" marR="0" lvl="0" indent="0" algn="ctr" rtl="0">
              <a:lnSpc>
                <a:spcPct val="166271"/>
              </a:lnSpc>
              <a:spcBef>
                <a:spcPts val="0"/>
              </a:spcBef>
              <a:spcAft>
                <a:spcPts val="0"/>
              </a:spcAft>
              <a:buClr>
                <a:srgbClr val="000000"/>
              </a:buClr>
              <a:buSzPts val="2867"/>
              <a:buFont typeface="Arial"/>
              <a:buNone/>
            </a:pPr>
            <a:endParaRPr sz="2867" b="1" i="0" u="none" strike="noStrike" cap="none">
              <a:solidFill>
                <a:srgbClr val="FFFFFF"/>
              </a:solidFill>
              <a:latin typeface="Poppins"/>
              <a:ea typeface="Poppins"/>
              <a:cs typeface="Poppins"/>
              <a:sym typeface="Poppins"/>
            </a:endParaRPr>
          </a:p>
        </p:txBody>
      </p:sp>
      <p:sp>
        <p:nvSpPr>
          <p:cNvPr id="442" name="Google Shape;442;p45"/>
          <p:cNvSpPr txBox="1"/>
          <p:nvPr/>
        </p:nvSpPr>
        <p:spPr>
          <a:xfrm>
            <a:off x="9987961" y="9793548"/>
            <a:ext cx="4322266" cy="320088"/>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Fonte: SISAB 04/2024</a:t>
            </a:r>
            <a:endParaRPr sz="1600" b="0" i="0" u="none" strike="noStrike" cap="none">
              <a:solidFill>
                <a:srgbClr val="000000"/>
              </a:solidFill>
              <a:latin typeface="Arial"/>
              <a:ea typeface="Arial"/>
              <a:cs typeface="Arial"/>
              <a:sym typeface="Arial"/>
            </a:endParaRPr>
          </a:p>
        </p:txBody>
      </p:sp>
      <p:graphicFrame>
        <p:nvGraphicFramePr>
          <p:cNvPr id="443" name="Google Shape;443;p45"/>
          <p:cNvGraphicFramePr/>
          <p:nvPr/>
        </p:nvGraphicFramePr>
        <p:xfrm>
          <a:off x="1182336" y="2576946"/>
          <a:ext cx="14057664" cy="583027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15"/>
          <p:cNvSpPr/>
          <p:nvPr/>
        </p:nvSpPr>
        <p:spPr>
          <a:xfrm>
            <a:off x="13727838"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470" name="Google Shape;470;p15"/>
          <p:cNvGrpSpPr/>
          <p:nvPr/>
        </p:nvGrpSpPr>
        <p:grpSpPr>
          <a:xfrm>
            <a:off x="1182336" y="801805"/>
            <a:ext cx="16076964" cy="243998"/>
            <a:chOff x="0" y="334222"/>
            <a:chExt cx="21435952" cy="325331"/>
          </a:xfrm>
        </p:grpSpPr>
        <p:cxnSp>
          <p:nvCxnSpPr>
            <p:cNvPr id="471" name="Google Shape;471;p15"/>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472" name="Google Shape;472;p15"/>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73" name="Google Shape;473;p15"/>
          <p:cNvSpPr txBox="1"/>
          <p:nvPr/>
        </p:nvSpPr>
        <p:spPr>
          <a:xfrm>
            <a:off x="1172811" y="655913"/>
            <a:ext cx="14509326" cy="1072933"/>
          </a:xfrm>
          <a:prstGeom prst="rect">
            <a:avLst/>
          </a:prstGeom>
          <a:noFill/>
          <a:ln>
            <a:noFill/>
          </a:ln>
        </p:spPr>
        <p:txBody>
          <a:bodyPr spcFirstLastPara="1" wrap="square" lIns="0" tIns="0" rIns="0" bIns="0" anchor="t" anchorCtr="0">
            <a:spAutoFit/>
          </a:bodyPr>
          <a:lstStyle/>
          <a:p>
            <a:pPr marL="0" marR="0" lvl="0" indent="0" algn="ctr"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II - COMPONENTE VÍNCULO E ACOMPANHAMENTO TERRITORAIL DE EQUIPES</a:t>
            </a:r>
            <a:endParaRPr sz="1400" b="0" i="0" u="none" strike="noStrike" cap="none">
              <a:solidFill>
                <a:srgbClr val="000000"/>
              </a:solidFill>
              <a:latin typeface="Arial"/>
              <a:ea typeface="Arial"/>
              <a:cs typeface="Arial"/>
              <a:sym typeface="Arial"/>
            </a:endParaRPr>
          </a:p>
          <a:p>
            <a:pPr marL="0" marR="0" lvl="0" indent="0" algn="ctr" rtl="0">
              <a:lnSpc>
                <a:spcPct val="166271"/>
              </a:lnSpc>
              <a:spcBef>
                <a:spcPts val="0"/>
              </a:spcBef>
              <a:spcAft>
                <a:spcPts val="0"/>
              </a:spcAft>
              <a:buClr>
                <a:srgbClr val="000000"/>
              </a:buClr>
              <a:buSzPts val="2867"/>
              <a:buFont typeface="Arial"/>
              <a:buNone/>
            </a:pPr>
            <a:endParaRPr sz="2867" b="1" i="0" u="none" strike="noStrike" cap="none">
              <a:solidFill>
                <a:srgbClr val="FFFFFF"/>
              </a:solidFill>
              <a:latin typeface="Poppins"/>
              <a:ea typeface="Poppins"/>
              <a:cs typeface="Poppins"/>
              <a:sym typeface="Poppins"/>
            </a:endParaRPr>
          </a:p>
        </p:txBody>
      </p:sp>
      <p:sp>
        <p:nvSpPr>
          <p:cNvPr id="474" name="Google Shape;474;p15"/>
          <p:cNvSpPr txBox="1"/>
          <p:nvPr/>
        </p:nvSpPr>
        <p:spPr>
          <a:xfrm>
            <a:off x="212035" y="1457615"/>
            <a:ext cx="18075965" cy="215443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Para </a:t>
            </a:r>
            <a:r>
              <a:rPr lang="en-US" sz="2000" b="0" i="0" u="none" strike="noStrike" cap="none">
                <a:solidFill>
                  <a:srgbClr val="F5B335"/>
                </a:solidFill>
                <a:latin typeface="Arial"/>
                <a:ea typeface="Arial"/>
                <a:cs typeface="Arial"/>
                <a:sym typeface="Arial"/>
              </a:rPr>
              <a:t>fins de pagamento</a:t>
            </a:r>
            <a:r>
              <a:rPr lang="en-US" sz="2000" b="0" i="0" u="none" strike="noStrike" cap="none">
                <a:solidFill>
                  <a:srgbClr val="000000"/>
                </a:solidFill>
                <a:latin typeface="Arial"/>
                <a:ea typeface="Arial"/>
                <a:cs typeface="Arial"/>
                <a:sym typeface="Arial"/>
              </a:rPr>
              <a:t>, ficam estabelecidos os seguintes parâmetros para o número de pessoas vinculadas por equipe, considerado o porte populacional dos municípios e do Distrito Federal.</a:t>
            </a:r>
            <a:endParaRPr sz="20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3 - 3.3 PNAB “Reitera-se a possibilidade de definir outro parâmetro populacional de responsabilidade da equipe de acordo com especificidades territoriais, vulnerabilidades, riscos e dinâmica comunitária respeitando critérios de equidade, ou, ainda, pela decisão de possuir um número inferior de pessoas por equipe de eAp e eSF para avançar no acesso e na qualidade da Atenção Básica.”</a:t>
            </a:r>
            <a:endParaRPr sz="2000" b="0" i="0" u="none" strike="noStrike" cap="none">
              <a:solidFill>
                <a:srgbClr val="000000"/>
              </a:solidFill>
              <a:latin typeface="Arial"/>
              <a:ea typeface="Arial"/>
              <a:cs typeface="Arial"/>
              <a:sym typeface="Arial"/>
            </a:endParaRPr>
          </a:p>
        </p:txBody>
      </p:sp>
      <p:sp>
        <p:nvSpPr>
          <p:cNvPr id="475" name="Google Shape;475;p15"/>
          <p:cNvSpPr/>
          <p:nvPr/>
        </p:nvSpPr>
        <p:spPr>
          <a:xfrm>
            <a:off x="14351223" y="3611066"/>
            <a:ext cx="3693442" cy="5236800"/>
          </a:xfrm>
          <a:custGeom>
            <a:avLst/>
            <a:gdLst/>
            <a:ahLst/>
            <a:cxnLst/>
            <a:rect l="l" t="t" r="r" b="b"/>
            <a:pathLst>
              <a:path w="3880467" h="4421630" extrusionOk="0">
                <a:moveTo>
                  <a:pt x="3756007" y="4421630"/>
                </a:moveTo>
                <a:lnTo>
                  <a:pt x="124460" y="4421630"/>
                </a:lnTo>
                <a:cubicBezTo>
                  <a:pt x="55880" y="4421630"/>
                  <a:pt x="0" y="4365750"/>
                  <a:pt x="0" y="4297169"/>
                </a:cubicBezTo>
                <a:lnTo>
                  <a:pt x="0" y="124460"/>
                </a:lnTo>
                <a:cubicBezTo>
                  <a:pt x="0" y="55880"/>
                  <a:pt x="55880" y="0"/>
                  <a:pt x="124460" y="0"/>
                </a:cubicBezTo>
                <a:lnTo>
                  <a:pt x="3756008" y="0"/>
                </a:lnTo>
                <a:cubicBezTo>
                  <a:pt x="3824587" y="0"/>
                  <a:pt x="3880467" y="55880"/>
                  <a:pt x="3880467" y="124460"/>
                </a:cubicBezTo>
                <a:lnTo>
                  <a:pt x="3880467" y="4297170"/>
                </a:lnTo>
                <a:cubicBezTo>
                  <a:pt x="3880467" y="4365750"/>
                  <a:pt x="3824587" y="4421630"/>
                  <a:pt x="3756008" y="4421630"/>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Caso o </a:t>
            </a:r>
            <a:r>
              <a:rPr lang="en-US" sz="1700" b="1" i="0" u="none" strike="noStrike" cap="none">
                <a:solidFill>
                  <a:srgbClr val="000000"/>
                </a:solidFill>
                <a:latin typeface="Arial"/>
                <a:ea typeface="Arial"/>
                <a:cs typeface="Arial"/>
                <a:sym typeface="Arial"/>
              </a:rPr>
              <a:t>limite máximo</a:t>
            </a:r>
            <a:r>
              <a:rPr lang="en-US" sz="1700" b="0" i="0" u="none" strike="noStrike" cap="none">
                <a:solidFill>
                  <a:srgbClr val="000000"/>
                </a:solidFill>
                <a:latin typeface="Arial"/>
                <a:ea typeface="Arial"/>
                <a:cs typeface="Arial"/>
                <a:sym typeface="Arial"/>
              </a:rPr>
              <a:t> de pessoas cadastradas por eSF e eAP </a:t>
            </a:r>
            <a:r>
              <a:rPr lang="en-US" sz="1700" b="1" i="0" u="none" strike="noStrike" cap="none">
                <a:solidFill>
                  <a:srgbClr val="000000"/>
                </a:solidFill>
                <a:latin typeface="Arial"/>
                <a:ea typeface="Arial"/>
                <a:cs typeface="Arial"/>
                <a:sym typeface="Arial"/>
              </a:rPr>
              <a:t>seja ultrapassado</a:t>
            </a:r>
            <a:r>
              <a:rPr lang="en-US" sz="1700" b="0" i="0" u="none" strike="noStrike" cap="none">
                <a:solidFill>
                  <a:srgbClr val="000000"/>
                </a:solidFill>
                <a:latin typeface="Arial"/>
                <a:ea typeface="Arial"/>
                <a:cs typeface="Arial"/>
                <a:sym typeface="Arial"/>
              </a:rPr>
              <a:t>, </a:t>
            </a:r>
            <a:r>
              <a:rPr lang="en-US" sz="1700" b="1" i="0" u="none" strike="noStrike" cap="none">
                <a:solidFill>
                  <a:srgbClr val="FF0000"/>
                </a:solidFill>
                <a:latin typeface="Arial"/>
                <a:ea typeface="Arial"/>
                <a:cs typeface="Arial"/>
                <a:sym typeface="Arial"/>
              </a:rPr>
              <a:t>para fins de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FF0000"/>
                </a:solidFill>
                <a:latin typeface="Arial"/>
                <a:ea typeface="Arial"/>
                <a:cs typeface="Arial"/>
                <a:sym typeface="Arial"/>
              </a:rPr>
              <a:t>transferência do incentivo financeiro</a:t>
            </a:r>
            <a:r>
              <a:rPr lang="en-US" sz="1700" b="0" i="0" u="none" strike="noStrike" cap="none">
                <a:solidFill>
                  <a:srgbClr val="000000"/>
                </a:solidFill>
                <a:latin typeface="Arial"/>
                <a:ea typeface="Arial"/>
                <a:cs typeface="Arial"/>
                <a:sym typeface="Arial"/>
              </a:rPr>
              <a:t>, a classificação da equipe neste  poderá alcançar no máximo a classificação "bom", com efeitos financeiros no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quadrimestre posterior.</a:t>
            </a:r>
            <a:endParaRPr sz="1400" b="0" i="0" u="none" strike="noStrike" cap="none">
              <a:solidFill>
                <a:srgbClr val="000000"/>
              </a:solidFill>
              <a:latin typeface="Arial"/>
              <a:ea typeface="Arial"/>
              <a:cs typeface="Arial"/>
              <a:sym typeface="Arial"/>
            </a:endParaRPr>
          </a:p>
        </p:txBody>
      </p:sp>
      <p:sp>
        <p:nvSpPr>
          <p:cNvPr id="476" name="Google Shape;476;p15"/>
          <p:cNvSpPr txBox="1"/>
          <p:nvPr/>
        </p:nvSpPr>
        <p:spPr>
          <a:xfrm>
            <a:off x="14551528" y="3191163"/>
            <a:ext cx="3405790" cy="2321918"/>
          </a:xfrm>
          <a:prstGeom prst="rect">
            <a:avLst/>
          </a:prstGeom>
          <a:noFill/>
          <a:ln>
            <a:noFill/>
          </a:ln>
        </p:spPr>
        <p:txBody>
          <a:bodyPr spcFirstLastPara="1" wrap="square" lIns="0" tIns="0" rIns="0" bIns="0" anchor="t" anchorCtr="0">
            <a:spAutoFit/>
          </a:bodyPr>
          <a:lstStyle/>
          <a:p>
            <a:pPr marL="0" marR="0" lvl="0" indent="0" algn="ctr" rtl="0">
              <a:lnSpc>
                <a:spcPct val="122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22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3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Será considerado como limite máximo de pessoas vinculadas por eSF e eAP, mais 50% do parâmetro respectivo previsto.</a:t>
            </a:r>
            <a:endParaRPr sz="1400" b="0" i="0" u="none" strike="noStrike" cap="none">
              <a:solidFill>
                <a:srgbClr val="000000"/>
              </a:solidFill>
              <a:latin typeface="Arial"/>
              <a:ea typeface="Arial"/>
              <a:cs typeface="Arial"/>
              <a:sym typeface="Arial"/>
            </a:endParaRPr>
          </a:p>
          <a:p>
            <a:pPr marL="0" marR="0" lvl="0" indent="0" algn="ctr" rtl="0">
              <a:lnSpc>
                <a:spcPct val="13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15"/>
          <p:cNvSpPr/>
          <p:nvPr/>
        </p:nvSpPr>
        <p:spPr>
          <a:xfrm>
            <a:off x="2281514" y="3614151"/>
            <a:ext cx="3803384" cy="441068"/>
          </a:xfrm>
          <a:custGeom>
            <a:avLst/>
            <a:gdLst/>
            <a:ahLst/>
            <a:cxnLst/>
            <a:rect l="l" t="t" r="r" b="b"/>
            <a:pathLst>
              <a:path w="3110191" h="360680" extrusionOk="0">
                <a:moveTo>
                  <a:pt x="3110191" y="180340"/>
                </a:moveTo>
                <a:cubicBezTo>
                  <a:pt x="3110191" y="81280"/>
                  <a:pt x="3030181" y="0"/>
                  <a:pt x="2929851" y="0"/>
                </a:cubicBezTo>
                <a:lnTo>
                  <a:pt x="172720" y="0"/>
                </a:lnTo>
                <a:lnTo>
                  <a:pt x="172720" y="1270"/>
                </a:lnTo>
                <a:cubicBezTo>
                  <a:pt x="76200" y="5080"/>
                  <a:pt x="0" y="83820"/>
                  <a:pt x="0" y="180340"/>
                </a:cubicBezTo>
                <a:cubicBezTo>
                  <a:pt x="0" y="276860"/>
                  <a:pt x="77470" y="355600"/>
                  <a:pt x="172720" y="359410"/>
                </a:cubicBezTo>
                <a:lnTo>
                  <a:pt x="172720" y="360680"/>
                </a:lnTo>
                <a:lnTo>
                  <a:pt x="2929851" y="360680"/>
                </a:lnTo>
                <a:cubicBezTo>
                  <a:pt x="3028911" y="360680"/>
                  <a:pt x="3110191" y="279400"/>
                  <a:pt x="3110191" y="18034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15"/>
          <p:cNvSpPr/>
          <p:nvPr/>
        </p:nvSpPr>
        <p:spPr>
          <a:xfrm>
            <a:off x="314416" y="4352122"/>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7373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15"/>
          <p:cNvSpPr/>
          <p:nvPr/>
        </p:nvSpPr>
        <p:spPr>
          <a:xfrm>
            <a:off x="314416" y="5256840"/>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15"/>
          <p:cNvSpPr/>
          <p:nvPr/>
        </p:nvSpPr>
        <p:spPr>
          <a:xfrm>
            <a:off x="314416" y="616159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15"/>
          <p:cNvSpPr/>
          <p:nvPr/>
        </p:nvSpPr>
        <p:spPr>
          <a:xfrm>
            <a:off x="2295322" y="4352122"/>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7373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15"/>
          <p:cNvSpPr/>
          <p:nvPr/>
        </p:nvSpPr>
        <p:spPr>
          <a:xfrm>
            <a:off x="2295322" y="5256840"/>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15"/>
          <p:cNvSpPr/>
          <p:nvPr/>
        </p:nvSpPr>
        <p:spPr>
          <a:xfrm>
            <a:off x="2295322" y="616159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15"/>
          <p:cNvSpPr/>
          <p:nvPr/>
        </p:nvSpPr>
        <p:spPr>
          <a:xfrm>
            <a:off x="4275731" y="434369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7373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15"/>
          <p:cNvSpPr/>
          <p:nvPr/>
        </p:nvSpPr>
        <p:spPr>
          <a:xfrm>
            <a:off x="4275731" y="5248416"/>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15"/>
          <p:cNvSpPr/>
          <p:nvPr/>
        </p:nvSpPr>
        <p:spPr>
          <a:xfrm>
            <a:off x="4275731" y="6153175"/>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15"/>
          <p:cNvSpPr/>
          <p:nvPr/>
        </p:nvSpPr>
        <p:spPr>
          <a:xfrm>
            <a:off x="6256141" y="4326852"/>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7373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15"/>
          <p:cNvSpPr/>
          <p:nvPr/>
        </p:nvSpPr>
        <p:spPr>
          <a:xfrm>
            <a:off x="6256141" y="5231570"/>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15"/>
          <p:cNvSpPr/>
          <p:nvPr/>
        </p:nvSpPr>
        <p:spPr>
          <a:xfrm>
            <a:off x="6256141" y="613632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15"/>
          <p:cNvSpPr txBox="1"/>
          <p:nvPr/>
        </p:nvSpPr>
        <p:spPr>
          <a:xfrm>
            <a:off x="2295322" y="3646389"/>
            <a:ext cx="3809260" cy="328965"/>
          </a:xfrm>
          <a:prstGeom prst="rect">
            <a:avLst/>
          </a:prstGeom>
          <a:no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eSF</a:t>
            </a:r>
            <a:endParaRPr sz="1400" b="0" i="0" u="none" strike="noStrike" cap="none">
              <a:solidFill>
                <a:srgbClr val="000000"/>
              </a:solidFill>
              <a:latin typeface="Arial"/>
              <a:ea typeface="Arial"/>
              <a:cs typeface="Arial"/>
              <a:sym typeface="Arial"/>
            </a:endParaRPr>
          </a:p>
        </p:txBody>
      </p:sp>
      <p:sp>
        <p:nvSpPr>
          <p:cNvPr id="491" name="Google Shape;491;p15"/>
          <p:cNvSpPr txBox="1"/>
          <p:nvPr/>
        </p:nvSpPr>
        <p:spPr>
          <a:xfrm>
            <a:off x="505263" y="4326852"/>
            <a:ext cx="1356127" cy="83272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Porte populacional</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155"/>
              <a:buFont typeface="Arial"/>
              <a:buNone/>
            </a:pPr>
            <a:r>
              <a:rPr lang="en-US" sz="1155" b="0" i="0" u="none" strike="noStrike" cap="none">
                <a:solidFill>
                  <a:srgbClr val="FFFFFF"/>
                </a:solidFill>
                <a:latin typeface="Poppins"/>
                <a:ea typeface="Poppins"/>
                <a:cs typeface="Poppins"/>
                <a:sym typeface="Poppins"/>
              </a:rPr>
              <a:t>(Habitantes)</a:t>
            </a:r>
            <a:endParaRPr sz="1400" b="0" i="0" u="none" strike="noStrike" cap="none">
              <a:solidFill>
                <a:srgbClr val="000000"/>
              </a:solidFill>
              <a:latin typeface="Arial"/>
              <a:ea typeface="Arial"/>
              <a:cs typeface="Arial"/>
              <a:sym typeface="Arial"/>
            </a:endParaRPr>
          </a:p>
        </p:txBody>
      </p:sp>
      <p:sp>
        <p:nvSpPr>
          <p:cNvPr id="492" name="Google Shape;492;p15"/>
          <p:cNvSpPr txBox="1"/>
          <p:nvPr/>
        </p:nvSpPr>
        <p:spPr>
          <a:xfrm>
            <a:off x="529619" y="5496752"/>
            <a:ext cx="1356127" cy="25831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455"/>
              <a:buFont typeface="Arial"/>
              <a:buNone/>
            </a:pPr>
            <a:r>
              <a:rPr lang="en-US" sz="1455" b="0" i="0" u="none" strike="noStrike" cap="none">
                <a:solidFill>
                  <a:srgbClr val="000000"/>
                </a:solidFill>
                <a:latin typeface="Arial"/>
                <a:ea typeface="Arial"/>
                <a:cs typeface="Arial"/>
                <a:sym typeface="Arial"/>
              </a:rPr>
              <a:t>1- Até 20mi</a:t>
            </a:r>
            <a:endParaRPr sz="1400" b="0" i="0" u="none" strike="noStrike" cap="none">
              <a:solidFill>
                <a:srgbClr val="000000"/>
              </a:solidFill>
              <a:latin typeface="Arial"/>
              <a:ea typeface="Arial"/>
              <a:cs typeface="Arial"/>
              <a:sym typeface="Arial"/>
            </a:endParaRPr>
          </a:p>
        </p:txBody>
      </p:sp>
      <p:sp>
        <p:nvSpPr>
          <p:cNvPr id="493" name="Google Shape;493;p15"/>
          <p:cNvSpPr txBox="1"/>
          <p:nvPr/>
        </p:nvSpPr>
        <p:spPr>
          <a:xfrm>
            <a:off x="530205" y="6327435"/>
            <a:ext cx="1450792" cy="51549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455"/>
              <a:buFont typeface="Arial"/>
              <a:buNone/>
            </a:pPr>
            <a:r>
              <a:rPr lang="en-US" sz="1455" b="0" i="0" u="none" strike="noStrike" cap="none">
                <a:solidFill>
                  <a:srgbClr val="000000"/>
                </a:solidFill>
                <a:latin typeface="Arial"/>
                <a:ea typeface="Arial"/>
                <a:cs typeface="Arial"/>
                <a:sym typeface="Arial"/>
              </a:rPr>
              <a:t>2- Acima de 20 mil até 50 mil</a:t>
            </a:r>
            <a:endParaRPr sz="1400" b="0" i="0" u="none" strike="noStrike" cap="none">
              <a:solidFill>
                <a:srgbClr val="000000"/>
              </a:solidFill>
              <a:latin typeface="Arial"/>
              <a:ea typeface="Arial"/>
              <a:cs typeface="Arial"/>
              <a:sym typeface="Arial"/>
            </a:endParaRPr>
          </a:p>
        </p:txBody>
      </p:sp>
      <p:sp>
        <p:nvSpPr>
          <p:cNvPr id="494" name="Google Shape;494;p15"/>
          <p:cNvSpPr txBox="1"/>
          <p:nvPr/>
        </p:nvSpPr>
        <p:spPr>
          <a:xfrm>
            <a:off x="2758055" y="4614009"/>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Parâmetro</a:t>
            </a:r>
            <a:endParaRPr sz="1400" b="0" i="0" u="none" strike="noStrike" cap="none">
              <a:solidFill>
                <a:srgbClr val="000000"/>
              </a:solidFill>
              <a:latin typeface="Arial"/>
              <a:ea typeface="Arial"/>
              <a:cs typeface="Arial"/>
              <a:sym typeface="Arial"/>
            </a:endParaRPr>
          </a:p>
        </p:txBody>
      </p:sp>
      <p:sp>
        <p:nvSpPr>
          <p:cNvPr id="495" name="Google Shape;495;p15"/>
          <p:cNvSpPr txBox="1"/>
          <p:nvPr/>
        </p:nvSpPr>
        <p:spPr>
          <a:xfrm>
            <a:off x="2927141" y="5480944"/>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2.000</a:t>
            </a:r>
            <a:endParaRPr sz="1400" b="0" i="0" u="none" strike="noStrike" cap="none">
              <a:solidFill>
                <a:srgbClr val="000000"/>
              </a:solidFill>
              <a:latin typeface="Arial"/>
              <a:ea typeface="Arial"/>
              <a:cs typeface="Arial"/>
              <a:sym typeface="Arial"/>
            </a:endParaRPr>
          </a:p>
        </p:txBody>
      </p:sp>
      <p:sp>
        <p:nvSpPr>
          <p:cNvPr id="496" name="Google Shape;496;p15"/>
          <p:cNvSpPr/>
          <p:nvPr/>
        </p:nvSpPr>
        <p:spPr>
          <a:xfrm>
            <a:off x="314416" y="7091628"/>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15"/>
          <p:cNvSpPr/>
          <p:nvPr/>
        </p:nvSpPr>
        <p:spPr>
          <a:xfrm>
            <a:off x="2295322" y="7091628"/>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15"/>
          <p:cNvSpPr/>
          <p:nvPr/>
        </p:nvSpPr>
        <p:spPr>
          <a:xfrm>
            <a:off x="4275731" y="7083205"/>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15"/>
          <p:cNvSpPr/>
          <p:nvPr/>
        </p:nvSpPr>
        <p:spPr>
          <a:xfrm>
            <a:off x="6256141" y="7066358"/>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15"/>
          <p:cNvSpPr txBox="1"/>
          <p:nvPr/>
        </p:nvSpPr>
        <p:spPr>
          <a:xfrm>
            <a:off x="529619" y="7225095"/>
            <a:ext cx="1356127" cy="51549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455"/>
              <a:buFont typeface="Arial"/>
              <a:buNone/>
            </a:pPr>
            <a:r>
              <a:rPr lang="en-US" sz="1455" b="0" i="0" u="none" strike="noStrike" cap="none">
                <a:solidFill>
                  <a:srgbClr val="000000"/>
                </a:solidFill>
                <a:latin typeface="Arial"/>
                <a:ea typeface="Arial"/>
                <a:cs typeface="Arial"/>
                <a:sym typeface="Arial"/>
              </a:rPr>
              <a:t>3- Acima de 50 mil até 100 mil</a:t>
            </a:r>
            <a:endParaRPr sz="1400" b="0" i="0" u="none" strike="noStrike" cap="none">
              <a:solidFill>
                <a:srgbClr val="000000"/>
              </a:solidFill>
              <a:latin typeface="Arial"/>
              <a:ea typeface="Arial"/>
              <a:cs typeface="Arial"/>
              <a:sym typeface="Arial"/>
            </a:endParaRPr>
          </a:p>
        </p:txBody>
      </p:sp>
      <p:sp>
        <p:nvSpPr>
          <p:cNvPr id="501" name="Google Shape;501;p15"/>
          <p:cNvSpPr txBox="1"/>
          <p:nvPr/>
        </p:nvSpPr>
        <p:spPr>
          <a:xfrm>
            <a:off x="8017526" y="3666001"/>
            <a:ext cx="3809260" cy="328965"/>
          </a:xfrm>
          <a:prstGeom prst="rect">
            <a:avLst/>
          </a:prstGeom>
          <a:no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eSF</a:t>
            </a:r>
            <a:endParaRPr sz="1400" b="0" i="0" u="none" strike="noStrike" cap="none">
              <a:solidFill>
                <a:srgbClr val="000000"/>
              </a:solidFill>
              <a:latin typeface="Arial"/>
              <a:ea typeface="Arial"/>
              <a:cs typeface="Arial"/>
              <a:sym typeface="Arial"/>
            </a:endParaRPr>
          </a:p>
        </p:txBody>
      </p:sp>
      <p:sp>
        <p:nvSpPr>
          <p:cNvPr id="502" name="Google Shape;502;p15"/>
          <p:cNvSpPr/>
          <p:nvPr/>
        </p:nvSpPr>
        <p:spPr>
          <a:xfrm>
            <a:off x="8256925" y="4352122"/>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7373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15"/>
          <p:cNvSpPr/>
          <p:nvPr/>
        </p:nvSpPr>
        <p:spPr>
          <a:xfrm>
            <a:off x="8256925" y="5256840"/>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15"/>
          <p:cNvSpPr/>
          <p:nvPr/>
        </p:nvSpPr>
        <p:spPr>
          <a:xfrm>
            <a:off x="8256925" y="616159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15"/>
          <p:cNvSpPr/>
          <p:nvPr/>
        </p:nvSpPr>
        <p:spPr>
          <a:xfrm>
            <a:off x="10238826" y="4356313"/>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7373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15"/>
          <p:cNvSpPr/>
          <p:nvPr/>
        </p:nvSpPr>
        <p:spPr>
          <a:xfrm>
            <a:off x="10238826" y="5261030"/>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15"/>
          <p:cNvSpPr/>
          <p:nvPr/>
        </p:nvSpPr>
        <p:spPr>
          <a:xfrm>
            <a:off x="10238826" y="616578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5"/>
          <p:cNvSpPr/>
          <p:nvPr/>
        </p:nvSpPr>
        <p:spPr>
          <a:xfrm>
            <a:off x="12212159" y="4326852"/>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7373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15"/>
          <p:cNvSpPr/>
          <p:nvPr/>
        </p:nvSpPr>
        <p:spPr>
          <a:xfrm>
            <a:off x="12212159" y="5231570"/>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5"/>
          <p:cNvSpPr/>
          <p:nvPr/>
        </p:nvSpPr>
        <p:spPr>
          <a:xfrm>
            <a:off x="12212159" y="613632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15"/>
          <p:cNvSpPr/>
          <p:nvPr/>
        </p:nvSpPr>
        <p:spPr>
          <a:xfrm>
            <a:off x="6193650" y="3614151"/>
            <a:ext cx="3893670" cy="441068"/>
          </a:xfrm>
          <a:custGeom>
            <a:avLst/>
            <a:gdLst/>
            <a:ahLst/>
            <a:cxnLst/>
            <a:rect l="l" t="t" r="r" b="b"/>
            <a:pathLst>
              <a:path w="3184022" h="360680" extrusionOk="0">
                <a:moveTo>
                  <a:pt x="3184022" y="180340"/>
                </a:moveTo>
                <a:cubicBezTo>
                  <a:pt x="3184022" y="81280"/>
                  <a:pt x="3104012" y="0"/>
                  <a:pt x="3003682" y="0"/>
                </a:cubicBezTo>
                <a:lnTo>
                  <a:pt x="172720" y="0"/>
                </a:lnTo>
                <a:lnTo>
                  <a:pt x="172720" y="1270"/>
                </a:lnTo>
                <a:cubicBezTo>
                  <a:pt x="76200" y="5080"/>
                  <a:pt x="0" y="83820"/>
                  <a:pt x="0" y="180340"/>
                </a:cubicBezTo>
                <a:cubicBezTo>
                  <a:pt x="0" y="276860"/>
                  <a:pt x="77470" y="355600"/>
                  <a:pt x="172720" y="359410"/>
                </a:cubicBezTo>
                <a:lnTo>
                  <a:pt x="172720" y="360680"/>
                </a:lnTo>
                <a:lnTo>
                  <a:pt x="3003682" y="360680"/>
                </a:lnTo>
                <a:cubicBezTo>
                  <a:pt x="3102741" y="360680"/>
                  <a:pt x="3184022" y="279400"/>
                  <a:pt x="3184022" y="18034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15"/>
          <p:cNvSpPr/>
          <p:nvPr/>
        </p:nvSpPr>
        <p:spPr>
          <a:xfrm>
            <a:off x="10313914" y="3611066"/>
            <a:ext cx="3847016" cy="441068"/>
          </a:xfrm>
          <a:custGeom>
            <a:avLst/>
            <a:gdLst/>
            <a:ahLst/>
            <a:cxnLst/>
            <a:rect l="l" t="t" r="r" b="b"/>
            <a:pathLst>
              <a:path w="3145871" h="360680" extrusionOk="0">
                <a:moveTo>
                  <a:pt x="3145871" y="180340"/>
                </a:moveTo>
                <a:cubicBezTo>
                  <a:pt x="3145871" y="81280"/>
                  <a:pt x="3065861" y="0"/>
                  <a:pt x="2965531" y="0"/>
                </a:cubicBezTo>
                <a:lnTo>
                  <a:pt x="172720" y="0"/>
                </a:lnTo>
                <a:lnTo>
                  <a:pt x="172720" y="1270"/>
                </a:lnTo>
                <a:cubicBezTo>
                  <a:pt x="76200" y="5080"/>
                  <a:pt x="0" y="83820"/>
                  <a:pt x="0" y="180340"/>
                </a:cubicBezTo>
                <a:cubicBezTo>
                  <a:pt x="0" y="276860"/>
                  <a:pt x="77470" y="355600"/>
                  <a:pt x="172720" y="359410"/>
                </a:cubicBezTo>
                <a:lnTo>
                  <a:pt x="172720" y="360680"/>
                </a:lnTo>
                <a:lnTo>
                  <a:pt x="2965531" y="360680"/>
                </a:lnTo>
                <a:cubicBezTo>
                  <a:pt x="3064591" y="360680"/>
                  <a:pt x="3145871" y="279400"/>
                  <a:pt x="3145871" y="18034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15"/>
          <p:cNvSpPr txBox="1"/>
          <p:nvPr/>
        </p:nvSpPr>
        <p:spPr>
          <a:xfrm>
            <a:off x="10292171" y="3646389"/>
            <a:ext cx="3809260" cy="328965"/>
          </a:xfrm>
          <a:prstGeom prst="rect">
            <a:avLst/>
          </a:prstGeom>
          <a:no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eAP e 20h</a:t>
            </a:r>
            <a:endParaRPr sz="1400" b="0" i="0" u="none" strike="noStrike" cap="none">
              <a:solidFill>
                <a:srgbClr val="000000"/>
              </a:solidFill>
              <a:latin typeface="Arial"/>
              <a:ea typeface="Arial"/>
              <a:cs typeface="Arial"/>
              <a:sym typeface="Arial"/>
            </a:endParaRPr>
          </a:p>
        </p:txBody>
      </p:sp>
      <p:sp>
        <p:nvSpPr>
          <p:cNvPr id="514" name="Google Shape;514;p15"/>
          <p:cNvSpPr/>
          <p:nvPr/>
        </p:nvSpPr>
        <p:spPr>
          <a:xfrm>
            <a:off x="8256925" y="7091628"/>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15"/>
          <p:cNvSpPr/>
          <p:nvPr/>
        </p:nvSpPr>
        <p:spPr>
          <a:xfrm>
            <a:off x="10238826" y="709581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5"/>
          <p:cNvSpPr/>
          <p:nvPr/>
        </p:nvSpPr>
        <p:spPr>
          <a:xfrm>
            <a:off x="12212159" y="7066358"/>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15"/>
          <p:cNvSpPr txBox="1"/>
          <p:nvPr/>
        </p:nvSpPr>
        <p:spPr>
          <a:xfrm>
            <a:off x="6247687" y="3646389"/>
            <a:ext cx="3809260" cy="328965"/>
          </a:xfrm>
          <a:prstGeom prst="rect">
            <a:avLst/>
          </a:prstGeom>
          <a:no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eAP e 30h</a:t>
            </a:r>
            <a:endParaRPr sz="1400" b="0" i="0" u="none" strike="noStrike" cap="none">
              <a:solidFill>
                <a:srgbClr val="000000"/>
              </a:solidFill>
              <a:latin typeface="Arial"/>
              <a:ea typeface="Arial"/>
              <a:cs typeface="Arial"/>
              <a:sym typeface="Arial"/>
            </a:endParaRPr>
          </a:p>
        </p:txBody>
      </p:sp>
      <p:sp>
        <p:nvSpPr>
          <p:cNvPr id="518" name="Google Shape;518;p15"/>
          <p:cNvSpPr txBox="1"/>
          <p:nvPr/>
        </p:nvSpPr>
        <p:spPr>
          <a:xfrm>
            <a:off x="4553541" y="4614009"/>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Limite máximo</a:t>
            </a:r>
            <a:endParaRPr sz="1400" b="0" i="0" u="none" strike="noStrike" cap="none">
              <a:solidFill>
                <a:srgbClr val="000000"/>
              </a:solidFill>
              <a:latin typeface="Arial"/>
              <a:ea typeface="Arial"/>
              <a:cs typeface="Arial"/>
              <a:sym typeface="Arial"/>
            </a:endParaRPr>
          </a:p>
        </p:txBody>
      </p:sp>
      <p:sp>
        <p:nvSpPr>
          <p:cNvPr id="519" name="Google Shape;519;p15"/>
          <p:cNvSpPr txBox="1"/>
          <p:nvPr/>
        </p:nvSpPr>
        <p:spPr>
          <a:xfrm>
            <a:off x="6712840" y="4604484"/>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Parâmetro</a:t>
            </a:r>
            <a:endParaRPr sz="1400" b="0" i="0" u="none" strike="noStrike" cap="none">
              <a:solidFill>
                <a:srgbClr val="000000"/>
              </a:solidFill>
              <a:latin typeface="Arial"/>
              <a:ea typeface="Arial"/>
              <a:cs typeface="Arial"/>
              <a:sym typeface="Arial"/>
            </a:endParaRPr>
          </a:p>
        </p:txBody>
      </p:sp>
      <p:sp>
        <p:nvSpPr>
          <p:cNvPr id="520" name="Google Shape;520;p15"/>
          <p:cNvSpPr txBox="1"/>
          <p:nvPr/>
        </p:nvSpPr>
        <p:spPr>
          <a:xfrm>
            <a:off x="8508325" y="4604484"/>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Limite máximo</a:t>
            </a:r>
            <a:endParaRPr sz="1400" b="0" i="0" u="none" strike="noStrike" cap="none">
              <a:solidFill>
                <a:srgbClr val="000000"/>
              </a:solidFill>
              <a:latin typeface="Arial"/>
              <a:ea typeface="Arial"/>
              <a:cs typeface="Arial"/>
              <a:sym typeface="Arial"/>
            </a:endParaRPr>
          </a:p>
        </p:txBody>
      </p:sp>
      <p:sp>
        <p:nvSpPr>
          <p:cNvPr id="521" name="Google Shape;521;p15"/>
          <p:cNvSpPr txBox="1"/>
          <p:nvPr/>
        </p:nvSpPr>
        <p:spPr>
          <a:xfrm>
            <a:off x="10708907" y="4622432"/>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Parâmetro</a:t>
            </a:r>
            <a:endParaRPr sz="1400" b="0" i="0" u="none" strike="noStrike" cap="none">
              <a:solidFill>
                <a:srgbClr val="000000"/>
              </a:solidFill>
              <a:latin typeface="Arial"/>
              <a:ea typeface="Arial"/>
              <a:cs typeface="Arial"/>
              <a:sym typeface="Arial"/>
            </a:endParaRPr>
          </a:p>
        </p:txBody>
      </p:sp>
      <p:sp>
        <p:nvSpPr>
          <p:cNvPr id="522" name="Google Shape;522;p15"/>
          <p:cNvSpPr txBox="1"/>
          <p:nvPr/>
        </p:nvSpPr>
        <p:spPr>
          <a:xfrm>
            <a:off x="12504392" y="4622432"/>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Limite máximo</a:t>
            </a:r>
            <a:endParaRPr sz="1400" b="0" i="0" u="none" strike="noStrike" cap="none">
              <a:solidFill>
                <a:srgbClr val="000000"/>
              </a:solidFill>
              <a:latin typeface="Arial"/>
              <a:ea typeface="Arial"/>
              <a:cs typeface="Arial"/>
              <a:sym typeface="Arial"/>
            </a:endParaRPr>
          </a:p>
        </p:txBody>
      </p:sp>
      <p:sp>
        <p:nvSpPr>
          <p:cNvPr id="523" name="Google Shape;523;p15"/>
          <p:cNvSpPr/>
          <p:nvPr/>
        </p:nvSpPr>
        <p:spPr>
          <a:xfrm>
            <a:off x="314416" y="802733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15"/>
          <p:cNvSpPr/>
          <p:nvPr/>
        </p:nvSpPr>
        <p:spPr>
          <a:xfrm>
            <a:off x="2295322" y="802733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15"/>
          <p:cNvSpPr/>
          <p:nvPr/>
        </p:nvSpPr>
        <p:spPr>
          <a:xfrm>
            <a:off x="4275731" y="8018916"/>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5"/>
          <p:cNvSpPr/>
          <p:nvPr/>
        </p:nvSpPr>
        <p:spPr>
          <a:xfrm>
            <a:off x="6256141" y="800206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15"/>
          <p:cNvSpPr txBox="1"/>
          <p:nvPr/>
        </p:nvSpPr>
        <p:spPr>
          <a:xfrm>
            <a:off x="529619" y="8172554"/>
            <a:ext cx="1356127" cy="77266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455"/>
              <a:buFont typeface="Arial"/>
              <a:buNone/>
            </a:pPr>
            <a:r>
              <a:rPr lang="en-US" sz="1455" b="0" i="0" u="none" strike="noStrike" cap="none">
                <a:solidFill>
                  <a:srgbClr val="000000"/>
                </a:solidFill>
                <a:latin typeface="Arial"/>
                <a:ea typeface="Arial"/>
                <a:cs typeface="Arial"/>
                <a:sym typeface="Arial"/>
              </a:rPr>
              <a:t>4- Acima de 100 mil</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455"/>
              <a:buFont typeface="Arial"/>
              <a:buNone/>
            </a:pPr>
            <a:endParaRPr sz="1455" b="0" i="0" u="none" strike="noStrike" cap="none">
              <a:solidFill>
                <a:srgbClr val="000000"/>
              </a:solidFill>
              <a:latin typeface="Arial"/>
              <a:ea typeface="Arial"/>
              <a:cs typeface="Arial"/>
              <a:sym typeface="Arial"/>
            </a:endParaRPr>
          </a:p>
        </p:txBody>
      </p:sp>
      <p:sp>
        <p:nvSpPr>
          <p:cNvPr id="528" name="Google Shape;528;p15"/>
          <p:cNvSpPr/>
          <p:nvPr/>
        </p:nvSpPr>
        <p:spPr>
          <a:xfrm>
            <a:off x="8256925" y="802733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15"/>
          <p:cNvSpPr/>
          <p:nvPr/>
        </p:nvSpPr>
        <p:spPr>
          <a:xfrm>
            <a:off x="10238826" y="8031530"/>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15"/>
          <p:cNvSpPr/>
          <p:nvPr/>
        </p:nvSpPr>
        <p:spPr>
          <a:xfrm>
            <a:off x="12212159" y="800206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15"/>
          <p:cNvSpPr txBox="1"/>
          <p:nvPr/>
        </p:nvSpPr>
        <p:spPr>
          <a:xfrm>
            <a:off x="2927141" y="6429790"/>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2.500</a:t>
            </a:r>
            <a:endParaRPr sz="1400" b="0" i="0" u="none" strike="noStrike" cap="none">
              <a:solidFill>
                <a:srgbClr val="000000"/>
              </a:solidFill>
              <a:latin typeface="Arial"/>
              <a:ea typeface="Arial"/>
              <a:cs typeface="Arial"/>
              <a:sym typeface="Arial"/>
            </a:endParaRPr>
          </a:p>
        </p:txBody>
      </p:sp>
      <p:sp>
        <p:nvSpPr>
          <p:cNvPr id="532" name="Google Shape;532;p15"/>
          <p:cNvSpPr txBox="1"/>
          <p:nvPr/>
        </p:nvSpPr>
        <p:spPr>
          <a:xfrm>
            <a:off x="2953403" y="7324155"/>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2.750</a:t>
            </a:r>
            <a:endParaRPr sz="1400" b="0" i="0" u="none" strike="noStrike" cap="none">
              <a:solidFill>
                <a:srgbClr val="000000"/>
              </a:solidFill>
              <a:latin typeface="Arial"/>
              <a:ea typeface="Arial"/>
              <a:cs typeface="Arial"/>
              <a:sym typeface="Arial"/>
            </a:endParaRPr>
          </a:p>
        </p:txBody>
      </p:sp>
      <p:sp>
        <p:nvSpPr>
          <p:cNvPr id="533" name="Google Shape;533;p15"/>
          <p:cNvSpPr txBox="1"/>
          <p:nvPr/>
        </p:nvSpPr>
        <p:spPr>
          <a:xfrm>
            <a:off x="2886728" y="8236004"/>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3.000</a:t>
            </a:r>
            <a:endParaRPr sz="1400" b="0" i="0" u="none" strike="noStrike" cap="none">
              <a:solidFill>
                <a:srgbClr val="000000"/>
              </a:solidFill>
              <a:latin typeface="Arial"/>
              <a:ea typeface="Arial"/>
              <a:cs typeface="Arial"/>
              <a:sym typeface="Arial"/>
            </a:endParaRPr>
          </a:p>
        </p:txBody>
      </p:sp>
      <p:sp>
        <p:nvSpPr>
          <p:cNvPr id="534" name="Google Shape;534;p15"/>
          <p:cNvSpPr txBox="1"/>
          <p:nvPr/>
        </p:nvSpPr>
        <p:spPr>
          <a:xfrm>
            <a:off x="4917664" y="5487227"/>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3.000</a:t>
            </a:r>
            <a:endParaRPr sz="1400" b="0" i="0" u="none" strike="noStrike" cap="none">
              <a:solidFill>
                <a:srgbClr val="000000"/>
              </a:solidFill>
              <a:latin typeface="Arial"/>
              <a:ea typeface="Arial"/>
              <a:cs typeface="Arial"/>
              <a:sym typeface="Arial"/>
            </a:endParaRPr>
          </a:p>
        </p:txBody>
      </p:sp>
      <p:sp>
        <p:nvSpPr>
          <p:cNvPr id="535" name="Google Shape;535;p15"/>
          <p:cNvSpPr txBox="1"/>
          <p:nvPr/>
        </p:nvSpPr>
        <p:spPr>
          <a:xfrm>
            <a:off x="4917664" y="6405873"/>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3.750</a:t>
            </a:r>
            <a:endParaRPr sz="1400" b="0" i="0" u="none" strike="noStrike" cap="none">
              <a:solidFill>
                <a:srgbClr val="000000"/>
              </a:solidFill>
              <a:latin typeface="Arial"/>
              <a:ea typeface="Arial"/>
              <a:cs typeface="Arial"/>
              <a:sym typeface="Arial"/>
            </a:endParaRPr>
          </a:p>
        </p:txBody>
      </p:sp>
      <p:sp>
        <p:nvSpPr>
          <p:cNvPr id="536" name="Google Shape;536;p15"/>
          <p:cNvSpPr txBox="1"/>
          <p:nvPr/>
        </p:nvSpPr>
        <p:spPr>
          <a:xfrm>
            <a:off x="4917664" y="7315732"/>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4.125</a:t>
            </a:r>
            <a:endParaRPr sz="1400" b="0" i="0" u="none" strike="noStrike" cap="none">
              <a:solidFill>
                <a:srgbClr val="000000"/>
              </a:solidFill>
              <a:latin typeface="Arial"/>
              <a:ea typeface="Arial"/>
              <a:cs typeface="Arial"/>
              <a:sym typeface="Arial"/>
            </a:endParaRPr>
          </a:p>
        </p:txBody>
      </p:sp>
      <p:sp>
        <p:nvSpPr>
          <p:cNvPr id="537" name="Google Shape;537;p15"/>
          <p:cNvSpPr txBox="1"/>
          <p:nvPr/>
        </p:nvSpPr>
        <p:spPr>
          <a:xfrm>
            <a:off x="4917664" y="8227580"/>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4.500</a:t>
            </a:r>
            <a:endParaRPr sz="1400" b="0" i="0" u="none" strike="noStrike" cap="none">
              <a:solidFill>
                <a:srgbClr val="000000"/>
              </a:solidFill>
              <a:latin typeface="Arial"/>
              <a:ea typeface="Arial"/>
              <a:cs typeface="Arial"/>
              <a:sym typeface="Arial"/>
            </a:endParaRPr>
          </a:p>
        </p:txBody>
      </p:sp>
      <p:sp>
        <p:nvSpPr>
          <p:cNvPr id="538" name="Google Shape;538;p15"/>
          <p:cNvSpPr txBox="1"/>
          <p:nvPr/>
        </p:nvSpPr>
        <p:spPr>
          <a:xfrm>
            <a:off x="6881925" y="5487227"/>
            <a:ext cx="1626300" cy="2700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1.500</a:t>
            </a:r>
            <a:endParaRPr sz="1400" b="0" i="0" u="none" strike="noStrike" cap="none">
              <a:solidFill>
                <a:srgbClr val="000000"/>
              </a:solidFill>
              <a:latin typeface="Arial"/>
              <a:ea typeface="Arial"/>
              <a:cs typeface="Arial"/>
              <a:sym typeface="Arial"/>
            </a:endParaRPr>
          </a:p>
        </p:txBody>
      </p:sp>
      <p:sp>
        <p:nvSpPr>
          <p:cNvPr id="539" name="Google Shape;539;p15"/>
          <p:cNvSpPr txBox="1"/>
          <p:nvPr/>
        </p:nvSpPr>
        <p:spPr>
          <a:xfrm>
            <a:off x="6881925" y="6405873"/>
            <a:ext cx="1626300" cy="2700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1.875</a:t>
            </a:r>
            <a:endParaRPr sz="1400" b="0" i="0" u="none" strike="noStrike" cap="none">
              <a:solidFill>
                <a:srgbClr val="000000"/>
              </a:solidFill>
              <a:latin typeface="Arial"/>
              <a:ea typeface="Arial"/>
              <a:cs typeface="Arial"/>
              <a:sym typeface="Arial"/>
            </a:endParaRPr>
          </a:p>
        </p:txBody>
      </p:sp>
      <p:sp>
        <p:nvSpPr>
          <p:cNvPr id="540" name="Google Shape;540;p15"/>
          <p:cNvSpPr txBox="1"/>
          <p:nvPr/>
        </p:nvSpPr>
        <p:spPr>
          <a:xfrm>
            <a:off x="6881925" y="7315732"/>
            <a:ext cx="1626300" cy="2700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2.063</a:t>
            </a:r>
            <a:endParaRPr sz="1400" b="0" i="0" u="none" strike="noStrike" cap="none">
              <a:solidFill>
                <a:srgbClr val="000000"/>
              </a:solidFill>
              <a:latin typeface="Arial"/>
              <a:ea typeface="Arial"/>
              <a:cs typeface="Arial"/>
              <a:sym typeface="Arial"/>
            </a:endParaRPr>
          </a:p>
        </p:txBody>
      </p:sp>
      <p:sp>
        <p:nvSpPr>
          <p:cNvPr id="541" name="Google Shape;541;p15"/>
          <p:cNvSpPr txBox="1"/>
          <p:nvPr/>
        </p:nvSpPr>
        <p:spPr>
          <a:xfrm>
            <a:off x="6881925" y="8227580"/>
            <a:ext cx="1626300" cy="2700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2.250</a:t>
            </a:r>
            <a:endParaRPr sz="1400" b="0" i="0" u="none" strike="noStrike" cap="none">
              <a:solidFill>
                <a:srgbClr val="000000"/>
              </a:solidFill>
              <a:latin typeface="Arial"/>
              <a:ea typeface="Arial"/>
              <a:cs typeface="Arial"/>
              <a:sym typeface="Arial"/>
            </a:endParaRPr>
          </a:p>
        </p:txBody>
      </p:sp>
      <p:sp>
        <p:nvSpPr>
          <p:cNvPr id="542" name="Google Shape;542;p15"/>
          <p:cNvSpPr txBox="1"/>
          <p:nvPr/>
        </p:nvSpPr>
        <p:spPr>
          <a:xfrm>
            <a:off x="8485692" y="5487227"/>
            <a:ext cx="1626300" cy="270000"/>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2.250</a:t>
            </a:r>
            <a:endParaRPr sz="1400" b="0" i="0" u="none" strike="noStrike" cap="none">
              <a:solidFill>
                <a:srgbClr val="000000"/>
              </a:solidFill>
              <a:latin typeface="Arial"/>
              <a:ea typeface="Arial"/>
              <a:cs typeface="Arial"/>
              <a:sym typeface="Arial"/>
            </a:endParaRPr>
          </a:p>
        </p:txBody>
      </p:sp>
      <p:sp>
        <p:nvSpPr>
          <p:cNvPr id="543" name="Google Shape;543;p15"/>
          <p:cNvSpPr txBox="1"/>
          <p:nvPr/>
        </p:nvSpPr>
        <p:spPr>
          <a:xfrm>
            <a:off x="8485692" y="6405873"/>
            <a:ext cx="1626300" cy="270000"/>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2.813</a:t>
            </a:r>
            <a:endParaRPr sz="1400" b="0" i="0" u="none" strike="noStrike" cap="none">
              <a:solidFill>
                <a:srgbClr val="000000"/>
              </a:solidFill>
              <a:latin typeface="Arial"/>
              <a:ea typeface="Arial"/>
              <a:cs typeface="Arial"/>
              <a:sym typeface="Arial"/>
            </a:endParaRPr>
          </a:p>
        </p:txBody>
      </p:sp>
      <p:sp>
        <p:nvSpPr>
          <p:cNvPr id="544" name="Google Shape;544;p15"/>
          <p:cNvSpPr txBox="1"/>
          <p:nvPr/>
        </p:nvSpPr>
        <p:spPr>
          <a:xfrm>
            <a:off x="8485692" y="7315732"/>
            <a:ext cx="1626300" cy="270000"/>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3.095</a:t>
            </a:r>
            <a:endParaRPr sz="1400" b="0" i="0" u="none" strike="noStrike" cap="none">
              <a:solidFill>
                <a:srgbClr val="000000"/>
              </a:solidFill>
              <a:latin typeface="Arial"/>
              <a:ea typeface="Arial"/>
              <a:cs typeface="Arial"/>
              <a:sym typeface="Arial"/>
            </a:endParaRPr>
          </a:p>
        </p:txBody>
      </p:sp>
      <p:sp>
        <p:nvSpPr>
          <p:cNvPr id="545" name="Google Shape;545;p15"/>
          <p:cNvSpPr txBox="1"/>
          <p:nvPr/>
        </p:nvSpPr>
        <p:spPr>
          <a:xfrm>
            <a:off x="8485692" y="8227580"/>
            <a:ext cx="1626300" cy="270000"/>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3.375</a:t>
            </a:r>
            <a:endParaRPr sz="1400" b="0" i="0" u="none" strike="noStrike" cap="none">
              <a:solidFill>
                <a:srgbClr val="000000"/>
              </a:solidFill>
              <a:latin typeface="Arial"/>
              <a:ea typeface="Arial"/>
              <a:cs typeface="Arial"/>
              <a:sym typeface="Arial"/>
            </a:endParaRPr>
          </a:p>
        </p:txBody>
      </p:sp>
      <p:sp>
        <p:nvSpPr>
          <p:cNvPr id="546" name="Google Shape;546;p15"/>
          <p:cNvSpPr txBox="1"/>
          <p:nvPr/>
        </p:nvSpPr>
        <p:spPr>
          <a:xfrm>
            <a:off x="10838926" y="5518446"/>
            <a:ext cx="1626300" cy="2700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1.000</a:t>
            </a:r>
            <a:endParaRPr sz="1400" b="0" i="0" u="none" strike="noStrike" cap="none">
              <a:solidFill>
                <a:srgbClr val="000000"/>
              </a:solidFill>
              <a:latin typeface="Arial"/>
              <a:ea typeface="Arial"/>
              <a:cs typeface="Arial"/>
              <a:sym typeface="Arial"/>
            </a:endParaRPr>
          </a:p>
        </p:txBody>
      </p:sp>
      <p:sp>
        <p:nvSpPr>
          <p:cNvPr id="547" name="Google Shape;547;p15"/>
          <p:cNvSpPr txBox="1"/>
          <p:nvPr/>
        </p:nvSpPr>
        <p:spPr>
          <a:xfrm>
            <a:off x="10838926" y="6437092"/>
            <a:ext cx="1626300" cy="2700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1.250</a:t>
            </a:r>
            <a:endParaRPr sz="1400" b="0" i="0" u="none" strike="noStrike" cap="none">
              <a:solidFill>
                <a:srgbClr val="000000"/>
              </a:solidFill>
              <a:latin typeface="Arial"/>
              <a:ea typeface="Arial"/>
              <a:cs typeface="Arial"/>
              <a:sym typeface="Arial"/>
            </a:endParaRPr>
          </a:p>
        </p:txBody>
      </p:sp>
      <p:sp>
        <p:nvSpPr>
          <p:cNvPr id="548" name="Google Shape;548;p15"/>
          <p:cNvSpPr txBox="1"/>
          <p:nvPr/>
        </p:nvSpPr>
        <p:spPr>
          <a:xfrm>
            <a:off x="10838926" y="7346951"/>
            <a:ext cx="1626300" cy="2700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1.375</a:t>
            </a:r>
            <a:endParaRPr sz="1400" b="0" i="0" u="none" strike="noStrike" cap="none">
              <a:solidFill>
                <a:srgbClr val="000000"/>
              </a:solidFill>
              <a:latin typeface="Arial"/>
              <a:ea typeface="Arial"/>
              <a:cs typeface="Arial"/>
              <a:sym typeface="Arial"/>
            </a:endParaRPr>
          </a:p>
        </p:txBody>
      </p:sp>
      <p:sp>
        <p:nvSpPr>
          <p:cNvPr id="549" name="Google Shape;549;p15"/>
          <p:cNvSpPr txBox="1"/>
          <p:nvPr/>
        </p:nvSpPr>
        <p:spPr>
          <a:xfrm>
            <a:off x="10838926" y="8258799"/>
            <a:ext cx="1626300" cy="2700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1.500</a:t>
            </a:r>
            <a:endParaRPr sz="1400" b="0" i="0" u="none" strike="noStrike" cap="none">
              <a:solidFill>
                <a:srgbClr val="000000"/>
              </a:solidFill>
              <a:latin typeface="Arial"/>
              <a:ea typeface="Arial"/>
              <a:cs typeface="Arial"/>
              <a:sym typeface="Arial"/>
            </a:endParaRPr>
          </a:p>
        </p:txBody>
      </p:sp>
      <p:sp>
        <p:nvSpPr>
          <p:cNvPr id="550" name="Google Shape;550;p15"/>
          <p:cNvSpPr txBox="1"/>
          <p:nvPr/>
        </p:nvSpPr>
        <p:spPr>
          <a:xfrm>
            <a:off x="12347048" y="5452178"/>
            <a:ext cx="1626300" cy="270000"/>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1.500</a:t>
            </a:r>
            <a:endParaRPr sz="1400" b="0" i="0" u="none" strike="noStrike" cap="none">
              <a:solidFill>
                <a:srgbClr val="000000"/>
              </a:solidFill>
              <a:latin typeface="Arial"/>
              <a:ea typeface="Arial"/>
              <a:cs typeface="Arial"/>
              <a:sym typeface="Arial"/>
            </a:endParaRPr>
          </a:p>
        </p:txBody>
      </p:sp>
      <p:sp>
        <p:nvSpPr>
          <p:cNvPr id="551" name="Google Shape;551;p15"/>
          <p:cNvSpPr txBox="1"/>
          <p:nvPr/>
        </p:nvSpPr>
        <p:spPr>
          <a:xfrm>
            <a:off x="12442693" y="6437092"/>
            <a:ext cx="1626300" cy="270000"/>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1.875</a:t>
            </a:r>
            <a:endParaRPr sz="1400" b="0" i="0" u="none" strike="noStrike" cap="none">
              <a:solidFill>
                <a:srgbClr val="000000"/>
              </a:solidFill>
              <a:latin typeface="Arial"/>
              <a:ea typeface="Arial"/>
              <a:cs typeface="Arial"/>
              <a:sym typeface="Arial"/>
            </a:endParaRPr>
          </a:p>
        </p:txBody>
      </p:sp>
      <p:sp>
        <p:nvSpPr>
          <p:cNvPr id="552" name="Google Shape;552;p15"/>
          <p:cNvSpPr txBox="1"/>
          <p:nvPr/>
        </p:nvSpPr>
        <p:spPr>
          <a:xfrm>
            <a:off x="12442693" y="7346951"/>
            <a:ext cx="1626300" cy="270000"/>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2.063</a:t>
            </a:r>
            <a:endParaRPr sz="1400" b="0" i="0" u="none" strike="noStrike" cap="none">
              <a:solidFill>
                <a:srgbClr val="000000"/>
              </a:solidFill>
              <a:latin typeface="Arial"/>
              <a:ea typeface="Arial"/>
              <a:cs typeface="Arial"/>
              <a:sym typeface="Arial"/>
            </a:endParaRPr>
          </a:p>
        </p:txBody>
      </p:sp>
      <p:sp>
        <p:nvSpPr>
          <p:cNvPr id="553" name="Google Shape;553;p15"/>
          <p:cNvSpPr txBox="1"/>
          <p:nvPr/>
        </p:nvSpPr>
        <p:spPr>
          <a:xfrm>
            <a:off x="12442693" y="8258799"/>
            <a:ext cx="1626300" cy="270000"/>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2.250</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4"/>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449" name="Google Shape;449;p14"/>
          <p:cNvGrpSpPr/>
          <p:nvPr/>
        </p:nvGrpSpPr>
        <p:grpSpPr>
          <a:xfrm>
            <a:off x="1182336" y="801805"/>
            <a:ext cx="16076964" cy="243998"/>
            <a:chOff x="0" y="334222"/>
            <a:chExt cx="21435952" cy="325331"/>
          </a:xfrm>
        </p:grpSpPr>
        <p:cxnSp>
          <p:nvCxnSpPr>
            <p:cNvPr id="450" name="Google Shape;450;p14"/>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451" name="Google Shape;451;p14"/>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52" name="Google Shape;452;p14"/>
          <p:cNvSpPr txBox="1"/>
          <p:nvPr/>
        </p:nvSpPr>
        <p:spPr>
          <a:xfrm>
            <a:off x="1429654" y="1506036"/>
            <a:ext cx="16358553" cy="97155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3200"/>
              <a:buFont typeface="Arial"/>
              <a:buNone/>
            </a:pPr>
            <a:r>
              <a:rPr lang="en-US" sz="3200" b="0" i="0" u="none" strike="noStrike" cap="none" dirty="0" err="1">
                <a:solidFill>
                  <a:srgbClr val="000000"/>
                </a:solidFill>
                <a:latin typeface="Arial"/>
                <a:ea typeface="Arial"/>
                <a:cs typeface="Arial"/>
                <a:sym typeface="Arial"/>
              </a:rPr>
              <a:t>Será</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considerada</a:t>
            </a:r>
            <a:r>
              <a:rPr lang="en-US" sz="3200" b="0" i="0" u="none" strike="noStrike" cap="none" dirty="0">
                <a:solidFill>
                  <a:srgbClr val="000000"/>
                </a:solidFill>
                <a:latin typeface="Arial"/>
                <a:ea typeface="Arial"/>
                <a:cs typeface="Arial"/>
                <a:sym typeface="Arial"/>
              </a:rPr>
              <a:t> a </a:t>
            </a:r>
            <a:r>
              <a:rPr lang="en-US" sz="3200" b="0" i="0" u="none" strike="noStrike" cap="none" dirty="0" err="1">
                <a:solidFill>
                  <a:srgbClr val="000000"/>
                </a:solidFill>
                <a:latin typeface="Arial"/>
                <a:ea typeface="Arial"/>
                <a:cs typeface="Arial"/>
                <a:sym typeface="Arial"/>
              </a:rPr>
              <a:t>população</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vinculada</a:t>
            </a:r>
            <a:r>
              <a:rPr lang="en-US" sz="3200" b="0" i="0" u="none" strike="noStrike" cap="none" dirty="0">
                <a:solidFill>
                  <a:srgbClr val="000000"/>
                </a:solidFill>
                <a:latin typeface="Arial"/>
                <a:ea typeface="Arial"/>
                <a:cs typeface="Arial"/>
                <a:sym typeface="Arial"/>
              </a:rPr>
              <a:t> à </a:t>
            </a:r>
            <a:r>
              <a:rPr lang="en-US" sz="3200" b="0" i="0" u="none" strike="noStrike" cap="none" dirty="0" err="1">
                <a:solidFill>
                  <a:srgbClr val="000000"/>
                </a:solidFill>
                <a:latin typeface="Arial"/>
                <a:ea typeface="Arial"/>
                <a:cs typeface="Arial"/>
                <a:sym typeface="Arial"/>
              </a:rPr>
              <a:t>eSF</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ou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eAP</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observados</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os</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seguintes</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critérios</a:t>
            </a:r>
            <a:r>
              <a:rPr lang="en-US" sz="32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3200"/>
              <a:buFont typeface="Arial"/>
              <a:buNone/>
            </a:pPr>
            <a:endParaRPr sz="3200" b="0" i="0" u="none" strike="noStrike" cap="none" dirty="0">
              <a:solidFill>
                <a:srgbClr val="000000"/>
              </a:solidFill>
              <a:latin typeface="Arial"/>
              <a:ea typeface="Arial"/>
              <a:cs typeface="Arial"/>
              <a:sym typeface="Arial"/>
            </a:endParaRPr>
          </a:p>
        </p:txBody>
      </p:sp>
      <p:sp>
        <p:nvSpPr>
          <p:cNvPr id="453" name="Google Shape;453;p14"/>
          <p:cNvSpPr txBox="1"/>
          <p:nvPr/>
        </p:nvSpPr>
        <p:spPr>
          <a:xfrm>
            <a:off x="1077561" y="627413"/>
            <a:ext cx="15676811" cy="1072933"/>
          </a:xfrm>
          <a:prstGeom prst="rect">
            <a:avLst/>
          </a:prstGeom>
          <a:noFill/>
          <a:ln>
            <a:noFill/>
          </a:ln>
        </p:spPr>
        <p:txBody>
          <a:bodyPr spcFirstLastPara="1" wrap="square" lIns="0" tIns="0" rIns="0" bIns="0" anchor="t" anchorCtr="0">
            <a:spAutoFit/>
          </a:bodyPr>
          <a:lstStyle/>
          <a:p>
            <a:pPr marL="0" marR="0" lvl="0" indent="0" algn="ctr"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II - COMPONENTE VÍNCULO E ACOMPANHAMENTO TERRITORAIL PARA AS EQUIPES</a:t>
            </a:r>
            <a:endParaRPr sz="1400" b="0" i="0" u="none" strike="noStrike" cap="none">
              <a:solidFill>
                <a:srgbClr val="000000"/>
              </a:solidFill>
              <a:latin typeface="Arial"/>
              <a:ea typeface="Arial"/>
              <a:cs typeface="Arial"/>
              <a:sym typeface="Arial"/>
            </a:endParaRPr>
          </a:p>
          <a:p>
            <a:pPr marL="0" marR="0" lvl="0" indent="0" algn="ctr" rtl="0">
              <a:lnSpc>
                <a:spcPct val="166271"/>
              </a:lnSpc>
              <a:spcBef>
                <a:spcPts val="0"/>
              </a:spcBef>
              <a:spcAft>
                <a:spcPts val="0"/>
              </a:spcAft>
              <a:buClr>
                <a:srgbClr val="000000"/>
              </a:buClr>
              <a:buSzPts val="2867"/>
              <a:buFont typeface="Arial"/>
              <a:buNone/>
            </a:pPr>
            <a:endParaRPr sz="2867" b="1" i="0" u="none" strike="noStrike" cap="none">
              <a:solidFill>
                <a:srgbClr val="FFFFFF"/>
              </a:solidFill>
              <a:latin typeface="Poppins"/>
              <a:ea typeface="Poppins"/>
              <a:cs typeface="Poppins"/>
              <a:sym typeface="Poppins"/>
            </a:endParaRPr>
          </a:p>
        </p:txBody>
      </p:sp>
      <p:sp>
        <p:nvSpPr>
          <p:cNvPr id="454" name="Google Shape;454;p14"/>
          <p:cNvSpPr/>
          <p:nvPr/>
        </p:nvSpPr>
        <p:spPr>
          <a:xfrm>
            <a:off x="1516397" y="2477586"/>
            <a:ext cx="15408842" cy="985293"/>
          </a:xfrm>
          <a:custGeom>
            <a:avLst/>
            <a:gdLst/>
            <a:ahLst/>
            <a:cxnLst/>
            <a:rect l="l" t="t" r="r" b="b"/>
            <a:pathLst>
              <a:path w="12335704" h="788786" extrusionOk="0">
                <a:moveTo>
                  <a:pt x="12211245" y="788786"/>
                </a:moveTo>
                <a:lnTo>
                  <a:pt x="124460" y="788786"/>
                </a:lnTo>
                <a:cubicBezTo>
                  <a:pt x="55880" y="788786"/>
                  <a:pt x="0" y="732906"/>
                  <a:pt x="0" y="664326"/>
                </a:cubicBezTo>
                <a:lnTo>
                  <a:pt x="0" y="124460"/>
                </a:lnTo>
                <a:cubicBezTo>
                  <a:pt x="0" y="55880"/>
                  <a:pt x="55880" y="0"/>
                  <a:pt x="124460" y="0"/>
                </a:cubicBezTo>
                <a:lnTo>
                  <a:pt x="12211245" y="0"/>
                </a:lnTo>
                <a:cubicBezTo>
                  <a:pt x="12279824" y="0"/>
                  <a:pt x="12335704" y="55880"/>
                  <a:pt x="12335704" y="124460"/>
                </a:cubicBezTo>
                <a:lnTo>
                  <a:pt x="12335704" y="664326"/>
                </a:lnTo>
                <a:cubicBezTo>
                  <a:pt x="12335704" y="732906"/>
                  <a:pt x="12279824" y="788786"/>
                  <a:pt x="12211245" y="78878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4"/>
          <p:cNvSpPr txBox="1"/>
          <p:nvPr/>
        </p:nvSpPr>
        <p:spPr>
          <a:xfrm>
            <a:off x="2143102" y="2626497"/>
            <a:ext cx="13588870" cy="9525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2100" b="0" i="0" u="none" strike="noStrike" cap="none" dirty="0">
                <a:solidFill>
                  <a:srgbClr val="000000"/>
                </a:solidFill>
                <a:latin typeface="Arial"/>
                <a:ea typeface="Arial"/>
                <a:cs typeface="Arial"/>
                <a:sym typeface="Arial"/>
              </a:rPr>
              <a:t>I - </a:t>
            </a:r>
            <a:r>
              <a:rPr lang="en-US" sz="2100" b="0" i="0" u="none" strike="noStrike" cap="none" dirty="0" err="1">
                <a:solidFill>
                  <a:srgbClr val="000000"/>
                </a:solidFill>
                <a:latin typeface="Arial"/>
                <a:ea typeface="Arial"/>
                <a:cs typeface="Arial"/>
                <a:sym typeface="Arial"/>
              </a:rPr>
              <a:t>características</a:t>
            </a:r>
            <a:r>
              <a:rPr lang="en-US" sz="2100" b="0" i="0" u="none" strike="noStrike" cap="none" dirty="0">
                <a:solidFill>
                  <a:srgbClr val="000000"/>
                </a:solidFill>
                <a:latin typeface="Arial"/>
                <a:ea typeface="Arial"/>
                <a:cs typeface="Arial"/>
                <a:sym typeface="Arial"/>
              </a:rPr>
              <a:t> de </a:t>
            </a:r>
            <a:r>
              <a:rPr lang="en-US" sz="2100" b="0" i="0" u="none" strike="noStrike" cap="none" dirty="0" err="1">
                <a:solidFill>
                  <a:srgbClr val="000000"/>
                </a:solidFill>
                <a:latin typeface="Arial"/>
                <a:ea typeface="Arial"/>
                <a:cs typeface="Arial"/>
                <a:sym typeface="Arial"/>
              </a:rPr>
              <a:t>vulnerabilidade</a:t>
            </a:r>
            <a:r>
              <a:rPr lang="en-US" sz="2100" b="0" i="0" u="none" strike="noStrike" cap="none" dirty="0">
                <a:solidFill>
                  <a:srgbClr val="000000"/>
                </a:solidFill>
                <a:latin typeface="Arial"/>
                <a:ea typeface="Arial"/>
                <a:cs typeface="Arial"/>
                <a:sym typeface="Arial"/>
              </a:rPr>
              <a:t> </a:t>
            </a:r>
            <a:r>
              <a:rPr lang="en-US" sz="2100" b="0" i="0" u="none" strike="noStrike" cap="none" dirty="0" err="1">
                <a:solidFill>
                  <a:srgbClr val="000000"/>
                </a:solidFill>
                <a:latin typeface="Arial"/>
                <a:ea typeface="Arial"/>
                <a:cs typeface="Arial"/>
                <a:sym typeface="Arial"/>
              </a:rPr>
              <a:t>socioeconômica</a:t>
            </a:r>
            <a:r>
              <a:rPr lang="en-US" sz="2100" b="0" i="0" u="none" strike="noStrike" cap="none" dirty="0">
                <a:solidFill>
                  <a:srgbClr val="000000"/>
                </a:solidFill>
                <a:latin typeface="Arial"/>
                <a:ea typeface="Arial"/>
                <a:cs typeface="Arial"/>
                <a:sym typeface="Arial"/>
              </a:rPr>
              <a:t> que </a:t>
            </a:r>
            <a:r>
              <a:rPr lang="en-US" sz="2100" b="0" i="0" u="none" strike="noStrike" cap="none" dirty="0" err="1">
                <a:solidFill>
                  <a:srgbClr val="000000"/>
                </a:solidFill>
                <a:latin typeface="Arial"/>
                <a:ea typeface="Arial"/>
                <a:cs typeface="Arial"/>
                <a:sym typeface="Arial"/>
              </a:rPr>
              <a:t>contemplam</a:t>
            </a:r>
            <a:r>
              <a:rPr lang="en-US" sz="2100" b="0" i="0" u="none" strike="noStrike" cap="none" dirty="0">
                <a:solidFill>
                  <a:srgbClr val="000000"/>
                </a:solidFill>
                <a:latin typeface="Arial"/>
                <a:ea typeface="Arial"/>
                <a:cs typeface="Arial"/>
                <a:sym typeface="Arial"/>
              </a:rPr>
              <a:t> </a:t>
            </a:r>
            <a:r>
              <a:rPr lang="en-US" sz="2100" b="0" i="0" u="none" strike="noStrike" cap="none" dirty="0" err="1">
                <a:solidFill>
                  <a:srgbClr val="000000"/>
                </a:solidFill>
                <a:latin typeface="Arial"/>
                <a:ea typeface="Arial"/>
                <a:cs typeface="Arial"/>
                <a:sym typeface="Arial"/>
              </a:rPr>
              <a:t>pessoas</a:t>
            </a:r>
            <a:r>
              <a:rPr lang="en-US" sz="2100" b="0" i="0" u="none" strike="noStrike" cap="none" dirty="0">
                <a:solidFill>
                  <a:srgbClr val="000000"/>
                </a:solidFill>
                <a:latin typeface="Arial"/>
                <a:ea typeface="Arial"/>
                <a:cs typeface="Arial"/>
                <a:sym typeface="Arial"/>
              </a:rPr>
              <a:t> </a:t>
            </a:r>
            <a:r>
              <a:rPr lang="en-US" sz="2100" b="0" i="0" u="none" strike="noStrike" cap="none" dirty="0" err="1">
                <a:solidFill>
                  <a:srgbClr val="000000"/>
                </a:solidFill>
                <a:latin typeface="Arial"/>
                <a:ea typeface="Arial"/>
                <a:cs typeface="Arial"/>
                <a:sym typeface="Arial"/>
              </a:rPr>
              <a:t>beneficiárias</a:t>
            </a:r>
            <a:r>
              <a:rPr lang="en-US" sz="2100" b="0" i="0" u="none" strike="noStrike" cap="none" dirty="0">
                <a:solidFill>
                  <a:srgbClr val="000000"/>
                </a:solidFill>
                <a:latin typeface="Arial"/>
                <a:ea typeface="Arial"/>
                <a:cs typeface="Arial"/>
                <a:sym typeface="Arial"/>
              </a:rPr>
              <a:t> do </a:t>
            </a:r>
            <a:r>
              <a:rPr lang="en-US" sz="2100" b="0" i="0" u="none" strike="noStrike" cap="none" dirty="0" err="1">
                <a:solidFill>
                  <a:srgbClr val="000000"/>
                </a:solidFill>
                <a:latin typeface="Arial"/>
                <a:ea typeface="Arial"/>
                <a:cs typeface="Arial"/>
                <a:sym typeface="Arial"/>
              </a:rPr>
              <a:t>Programa</a:t>
            </a:r>
            <a:r>
              <a:rPr lang="en-US" sz="2100" b="0" i="0" u="none" strike="noStrike" cap="none" dirty="0">
                <a:solidFill>
                  <a:srgbClr val="000000"/>
                </a:solidFill>
                <a:latin typeface="Arial"/>
                <a:ea typeface="Arial"/>
                <a:cs typeface="Arial"/>
                <a:sym typeface="Arial"/>
              </a:rPr>
              <a:t> </a:t>
            </a:r>
            <a:r>
              <a:rPr lang="en-US" sz="2100" b="0" i="0" u="none" strike="noStrike" cap="none" dirty="0" err="1">
                <a:solidFill>
                  <a:srgbClr val="000000"/>
                </a:solidFill>
                <a:latin typeface="Arial"/>
                <a:ea typeface="Arial"/>
                <a:cs typeface="Arial"/>
                <a:sym typeface="Arial"/>
              </a:rPr>
              <a:t>Bolsa</a:t>
            </a:r>
            <a:r>
              <a:rPr lang="en-US" sz="2100" b="0" i="0" u="none" strike="noStrike" cap="none" dirty="0">
                <a:solidFill>
                  <a:srgbClr val="000000"/>
                </a:solidFill>
                <a:latin typeface="Arial"/>
                <a:ea typeface="Arial"/>
                <a:cs typeface="Arial"/>
                <a:sym typeface="Arial"/>
              </a:rPr>
              <a:t> </a:t>
            </a:r>
            <a:r>
              <a:rPr lang="en-US" sz="2100" b="0" i="0" u="none" strike="noStrike" cap="none" dirty="0" err="1">
                <a:solidFill>
                  <a:srgbClr val="000000"/>
                </a:solidFill>
                <a:latin typeface="Arial"/>
                <a:ea typeface="Arial"/>
                <a:cs typeface="Arial"/>
                <a:sym typeface="Arial"/>
              </a:rPr>
              <a:t>Família</a:t>
            </a:r>
            <a:r>
              <a:rPr lang="en-US" sz="2100" b="0" i="0" u="none" strike="noStrike" cap="none" dirty="0">
                <a:solidFill>
                  <a:srgbClr val="000000"/>
                </a:solidFill>
                <a:latin typeface="Arial"/>
                <a:ea typeface="Arial"/>
                <a:cs typeface="Arial"/>
                <a:sym typeface="Arial"/>
              </a:rPr>
              <a:t> - PBF </a:t>
            </a:r>
            <a:r>
              <a:rPr lang="en-US" sz="2100" b="0" i="0" u="none" strike="noStrike" cap="none" dirty="0" err="1">
                <a:solidFill>
                  <a:srgbClr val="000000"/>
                </a:solidFill>
                <a:latin typeface="Arial"/>
                <a:ea typeface="Arial"/>
                <a:cs typeface="Arial"/>
                <a:sym typeface="Arial"/>
              </a:rPr>
              <a:t>ou</a:t>
            </a:r>
            <a:r>
              <a:rPr lang="en-US" sz="2100" b="0" i="0" u="none" strike="noStrike" cap="none" dirty="0">
                <a:solidFill>
                  <a:srgbClr val="000000"/>
                </a:solidFill>
                <a:latin typeface="Arial"/>
                <a:ea typeface="Arial"/>
                <a:cs typeface="Arial"/>
                <a:sym typeface="Arial"/>
              </a:rPr>
              <a:t> do </a:t>
            </a:r>
            <a:r>
              <a:rPr lang="en-US" sz="2100" b="0" i="0" u="none" strike="noStrike" cap="none" dirty="0" err="1">
                <a:solidFill>
                  <a:srgbClr val="000000"/>
                </a:solidFill>
                <a:latin typeface="Arial"/>
                <a:ea typeface="Arial"/>
                <a:cs typeface="Arial"/>
                <a:sym typeface="Arial"/>
              </a:rPr>
              <a:t>Benefício</a:t>
            </a:r>
            <a:r>
              <a:rPr lang="en-US" sz="2100" b="0" i="0" u="none" strike="noStrike" cap="none" dirty="0">
                <a:solidFill>
                  <a:srgbClr val="000000"/>
                </a:solidFill>
                <a:latin typeface="Arial"/>
                <a:ea typeface="Arial"/>
                <a:cs typeface="Arial"/>
                <a:sym typeface="Arial"/>
              </a:rPr>
              <a:t> de </a:t>
            </a:r>
            <a:r>
              <a:rPr lang="en-US" sz="2100" b="0" i="0" u="none" strike="noStrike" cap="none" dirty="0" err="1">
                <a:solidFill>
                  <a:srgbClr val="000000"/>
                </a:solidFill>
                <a:latin typeface="Arial"/>
                <a:ea typeface="Arial"/>
                <a:cs typeface="Arial"/>
                <a:sym typeface="Arial"/>
              </a:rPr>
              <a:t>Prestação</a:t>
            </a:r>
            <a:r>
              <a:rPr lang="en-US" sz="2100" b="0" i="0" u="none" strike="noStrike" cap="none" dirty="0">
                <a:solidFill>
                  <a:srgbClr val="000000"/>
                </a:solidFill>
                <a:latin typeface="Arial"/>
                <a:ea typeface="Arial"/>
                <a:cs typeface="Arial"/>
                <a:sym typeface="Arial"/>
              </a:rPr>
              <a:t> </a:t>
            </a:r>
            <a:r>
              <a:rPr lang="en-US" sz="2100" b="0" i="0" u="none" strike="noStrike" cap="none" dirty="0" err="1">
                <a:solidFill>
                  <a:srgbClr val="000000"/>
                </a:solidFill>
                <a:latin typeface="Arial"/>
                <a:ea typeface="Arial"/>
                <a:cs typeface="Arial"/>
                <a:sym typeface="Arial"/>
              </a:rPr>
              <a:t>Continuada</a:t>
            </a:r>
            <a:r>
              <a:rPr lang="en-US" sz="2100" b="0" i="0" u="none" strike="noStrike" cap="none" dirty="0">
                <a:solidFill>
                  <a:srgbClr val="000000"/>
                </a:solidFill>
                <a:latin typeface="Arial"/>
                <a:ea typeface="Arial"/>
                <a:cs typeface="Arial"/>
                <a:sym typeface="Arial"/>
              </a:rPr>
              <a:t> - BPC;</a:t>
            </a:r>
            <a:endParaRPr sz="1400" b="0" i="0" u="none" strike="noStrike" cap="none" dirty="0">
              <a:solidFill>
                <a:srgbClr val="00000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100"/>
              <a:buFont typeface="Arial"/>
              <a:buNone/>
            </a:pPr>
            <a:endParaRPr sz="2100" b="0" i="0" u="none" strike="noStrike" cap="none" dirty="0">
              <a:solidFill>
                <a:srgbClr val="000000"/>
              </a:solidFill>
              <a:latin typeface="Arial"/>
              <a:ea typeface="Arial"/>
              <a:cs typeface="Arial"/>
              <a:sym typeface="Arial"/>
            </a:endParaRPr>
          </a:p>
        </p:txBody>
      </p:sp>
      <p:sp>
        <p:nvSpPr>
          <p:cNvPr id="456" name="Google Shape;456;p14"/>
          <p:cNvSpPr/>
          <p:nvPr/>
        </p:nvSpPr>
        <p:spPr>
          <a:xfrm>
            <a:off x="1516397" y="3604084"/>
            <a:ext cx="15408842" cy="985293"/>
          </a:xfrm>
          <a:custGeom>
            <a:avLst/>
            <a:gdLst/>
            <a:ahLst/>
            <a:cxnLst/>
            <a:rect l="l" t="t" r="r" b="b"/>
            <a:pathLst>
              <a:path w="12335704" h="788786" extrusionOk="0">
                <a:moveTo>
                  <a:pt x="12211245" y="788786"/>
                </a:moveTo>
                <a:lnTo>
                  <a:pt x="124460" y="788786"/>
                </a:lnTo>
                <a:cubicBezTo>
                  <a:pt x="55880" y="788786"/>
                  <a:pt x="0" y="732906"/>
                  <a:pt x="0" y="664326"/>
                </a:cubicBezTo>
                <a:lnTo>
                  <a:pt x="0" y="124460"/>
                </a:lnTo>
                <a:cubicBezTo>
                  <a:pt x="0" y="55880"/>
                  <a:pt x="55880" y="0"/>
                  <a:pt x="124460" y="0"/>
                </a:cubicBezTo>
                <a:lnTo>
                  <a:pt x="12211245" y="0"/>
                </a:lnTo>
                <a:cubicBezTo>
                  <a:pt x="12279824" y="0"/>
                  <a:pt x="12335704" y="55880"/>
                  <a:pt x="12335704" y="124460"/>
                </a:cubicBezTo>
                <a:lnTo>
                  <a:pt x="12335704" y="664326"/>
                </a:lnTo>
                <a:cubicBezTo>
                  <a:pt x="12335704" y="732906"/>
                  <a:pt x="12279824" y="788786"/>
                  <a:pt x="12211245" y="78878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14"/>
          <p:cNvSpPr/>
          <p:nvPr/>
        </p:nvSpPr>
        <p:spPr>
          <a:xfrm>
            <a:off x="1516397" y="4732252"/>
            <a:ext cx="15408842" cy="985293"/>
          </a:xfrm>
          <a:custGeom>
            <a:avLst/>
            <a:gdLst/>
            <a:ahLst/>
            <a:cxnLst/>
            <a:rect l="l" t="t" r="r" b="b"/>
            <a:pathLst>
              <a:path w="12335704" h="788786" extrusionOk="0">
                <a:moveTo>
                  <a:pt x="12211245" y="788786"/>
                </a:moveTo>
                <a:lnTo>
                  <a:pt x="124460" y="788786"/>
                </a:lnTo>
                <a:cubicBezTo>
                  <a:pt x="55880" y="788786"/>
                  <a:pt x="0" y="732906"/>
                  <a:pt x="0" y="664326"/>
                </a:cubicBezTo>
                <a:lnTo>
                  <a:pt x="0" y="124460"/>
                </a:lnTo>
                <a:cubicBezTo>
                  <a:pt x="0" y="55880"/>
                  <a:pt x="55880" y="0"/>
                  <a:pt x="124460" y="0"/>
                </a:cubicBezTo>
                <a:lnTo>
                  <a:pt x="12211245" y="0"/>
                </a:lnTo>
                <a:cubicBezTo>
                  <a:pt x="12279824" y="0"/>
                  <a:pt x="12335704" y="55880"/>
                  <a:pt x="12335704" y="124460"/>
                </a:cubicBezTo>
                <a:lnTo>
                  <a:pt x="12335704" y="664326"/>
                </a:lnTo>
                <a:cubicBezTo>
                  <a:pt x="12335704" y="732906"/>
                  <a:pt x="12279824" y="788786"/>
                  <a:pt x="12211245" y="78878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4"/>
          <p:cNvSpPr/>
          <p:nvPr/>
        </p:nvSpPr>
        <p:spPr>
          <a:xfrm>
            <a:off x="1516397" y="5860419"/>
            <a:ext cx="15408842" cy="985293"/>
          </a:xfrm>
          <a:custGeom>
            <a:avLst/>
            <a:gdLst/>
            <a:ahLst/>
            <a:cxnLst/>
            <a:rect l="l" t="t" r="r" b="b"/>
            <a:pathLst>
              <a:path w="12335704" h="788786" extrusionOk="0">
                <a:moveTo>
                  <a:pt x="12211245" y="788786"/>
                </a:moveTo>
                <a:lnTo>
                  <a:pt x="124460" y="788786"/>
                </a:lnTo>
                <a:cubicBezTo>
                  <a:pt x="55880" y="788786"/>
                  <a:pt x="0" y="732906"/>
                  <a:pt x="0" y="664326"/>
                </a:cubicBezTo>
                <a:lnTo>
                  <a:pt x="0" y="124460"/>
                </a:lnTo>
                <a:cubicBezTo>
                  <a:pt x="0" y="55880"/>
                  <a:pt x="55880" y="0"/>
                  <a:pt x="124460" y="0"/>
                </a:cubicBezTo>
                <a:lnTo>
                  <a:pt x="12211245" y="0"/>
                </a:lnTo>
                <a:cubicBezTo>
                  <a:pt x="12279824" y="0"/>
                  <a:pt x="12335704" y="55880"/>
                  <a:pt x="12335704" y="124460"/>
                </a:cubicBezTo>
                <a:lnTo>
                  <a:pt x="12335704" y="664326"/>
                </a:lnTo>
                <a:cubicBezTo>
                  <a:pt x="12335704" y="732906"/>
                  <a:pt x="12279824" y="788786"/>
                  <a:pt x="12211245" y="78878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14"/>
          <p:cNvSpPr/>
          <p:nvPr/>
        </p:nvSpPr>
        <p:spPr>
          <a:xfrm>
            <a:off x="1516397" y="6988587"/>
            <a:ext cx="15408842" cy="985293"/>
          </a:xfrm>
          <a:custGeom>
            <a:avLst/>
            <a:gdLst/>
            <a:ahLst/>
            <a:cxnLst/>
            <a:rect l="l" t="t" r="r" b="b"/>
            <a:pathLst>
              <a:path w="12335704" h="788786" extrusionOk="0">
                <a:moveTo>
                  <a:pt x="12211245" y="788786"/>
                </a:moveTo>
                <a:lnTo>
                  <a:pt x="124460" y="788786"/>
                </a:lnTo>
                <a:cubicBezTo>
                  <a:pt x="55880" y="788786"/>
                  <a:pt x="0" y="732906"/>
                  <a:pt x="0" y="664326"/>
                </a:cubicBezTo>
                <a:lnTo>
                  <a:pt x="0" y="124460"/>
                </a:lnTo>
                <a:cubicBezTo>
                  <a:pt x="0" y="55880"/>
                  <a:pt x="55880" y="0"/>
                  <a:pt x="124460" y="0"/>
                </a:cubicBezTo>
                <a:lnTo>
                  <a:pt x="12211245" y="0"/>
                </a:lnTo>
                <a:cubicBezTo>
                  <a:pt x="12279824" y="0"/>
                  <a:pt x="12335704" y="55880"/>
                  <a:pt x="12335704" y="124460"/>
                </a:cubicBezTo>
                <a:lnTo>
                  <a:pt x="12335704" y="664326"/>
                </a:lnTo>
                <a:cubicBezTo>
                  <a:pt x="12335704" y="732906"/>
                  <a:pt x="12279824" y="788786"/>
                  <a:pt x="12211245" y="78878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14"/>
          <p:cNvSpPr txBox="1"/>
          <p:nvPr/>
        </p:nvSpPr>
        <p:spPr>
          <a:xfrm>
            <a:off x="1664634" y="3865477"/>
            <a:ext cx="13588870" cy="32385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II - características demográficas que contemplam pessoas com idade até cinco anos e com sessenta anos ou mais;</a:t>
            </a:r>
            <a:endParaRPr sz="1400" b="0" i="0" u="none" strike="noStrike" cap="none">
              <a:solidFill>
                <a:srgbClr val="000000"/>
              </a:solidFill>
              <a:latin typeface="Arial"/>
              <a:ea typeface="Arial"/>
              <a:cs typeface="Arial"/>
              <a:sym typeface="Arial"/>
            </a:endParaRPr>
          </a:p>
        </p:txBody>
      </p:sp>
      <p:sp>
        <p:nvSpPr>
          <p:cNvPr id="461" name="Google Shape;461;p14"/>
          <p:cNvSpPr txBox="1"/>
          <p:nvPr/>
        </p:nvSpPr>
        <p:spPr>
          <a:xfrm>
            <a:off x="2143102" y="4901048"/>
            <a:ext cx="13588870" cy="63817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III - qualificação das informações cadastrais, caracterizada pela completude e atualização dos registros no Sistema de Informação em Saúde para a Atenção Básica - Sisab da população;</a:t>
            </a:r>
            <a:endParaRPr sz="1400" b="0" i="0" u="none" strike="noStrike" cap="none">
              <a:solidFill>
                <a:srgbClr val="000000"/>
              </a:solidFill>
              <a:latin typeface="Arial"/>
              <a:ea typeface="Arial"/>
              <a:cs typeface="Arial"/>
              <a:sym typeface="Arial"/>
            </a:endParaRPr>
          </a:p>
        </p:txBody>
      </p:sp>
      <p:sp>
        <p:nvSpPr>
          <p:cNvPr id="462" name="Google Shape;462;p14"/>
          <p:cNvSpPr txBox="1"/>
          <p:nvPr/>
        </p:nvSpPr>
        <p:spPr>
          <a:xfrm>
            <a:off x="2143102" y="6117594"/>
            <a:ext cx="13588870" cy="63817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IV - população atendida ou acompanhada pelas eSF, eAP, eSB e eMulti; e</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463" name="Google Shape;463;p14"/>
          <p:cNvSpPr txBox="1"/>
          <p:nvPr/>
        </p:nvSpPr>
        <p:spPr>
          <a:xfrm>
            <a:off x="2143102" y="7314546"/>
            <a:ext cx="13588870" cy="32385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V - satisfação das pessoas atendidas ou acompanhadas pelas eSF, eAP, eSB e eMulti.</a:t>
            </a:r>
            <a:endParaRPr sz="1400" b="0" i="0" u="none" strike="noStrike" cap="none">
              <a:solidFill>
                <a:srgbClr val="000000"/>
              </a:solidFill>
              <a:latin typeface="Arial"/>
              <a:ea typeface="Arial"/>
              <a:cs typeface="Arial"/>
              <a:sym typeface="Arial"/>
            </a:endParaRPr>
          </a:p>
        </p:txBody>
      </p:sp>
      <p:sp>
        <p:nvSpPr>
          <p:cNvPr id="464" name="Google Shape;464;p14"/>
          <p:cNvSpPr txBox="1"/>
          <p:nvPr/>
        </p:nvSpPr>
        <p:spPr>
          <a:xfrm>
            <a:off x="381001" y="8527374"/>
            <a:ext cx="13702574" cy="145751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Compreende-se por população atendida ou acompanhada as pessoas que receberam </a:t>
            </a:r>
            <a:r>
              <a:rPr lang="en-US" sz="2255" b="1" i="0" u="none" strike="noStrike" cap="none">
                <a:solidFill>
                  <a:srgbClr val="33A963"/>
                </a:solidFill>
                <a:latin typeface="Poppins"/>
                <a:ea typeface="Poppins"/>
                <a:cs typeface="Poppins"/>
                <a:sym typeface="Poppins"/>
              </a:rPr>
              <a:t>atendimento individual ou coletivo, visita domiciliar ou procedimento,</a:t>
            </a:r>
            <a:r>
              <a:rPr lang="en-US" sz="2255" b="1" i="0" u="none" strike="noStrike" cap="none">
                <a:solidFill>
                  <a:srgbClr val="000000"/>
                </a:solidFill>
                <a:latin typeface="Poppins"/>
                <a:ea typeface="Poppins"/>
                <a:cs typeface="Poppins"/>
                <a:sym typeface="Poppins"/>
              </a:rPr>
              <a:t> registrados no Sisab por eSF, eAP, eSB e eMulti.</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5"/>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438" name="Google Shape;438;p45"/>
          <p:cNvGrpSpPr/>
          <p:nvPr/>
        </p:nvGrpSpPr>
        <p:grpSpPr>
          <a:xfrm>
            <a:off x="1182336" y="801805"/>
            <a:ext cx="16076964" cy="243998"/>
            <a:chOff x="0" y="334222"/>
            <a:chExt cx="21435952" cy="325331"/>
          </a:xfrm>
        </p:grpSpPr>
        <p:cxnSp>
          <p:nvCxnSpPr>
            <p:cNvPr id="439" name="Google Shape;439;p45"/>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440" name="Google Shape;440;p45"/>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41" name="Google Shape;441;p45"/>
          <p:cNvSpPr txBox="1"/>
          <p:nvPr/>
        </p:nvSpPr>
        <p:spPr>
          <a:xfrm>
            <a:off x="1077561" y="627413"/>
            <a:ext cx="15676811" cy="1305935"/>
          </a:xfrm>
          <a:prstGeom prst="rect">
            <a:avLst/>
          </a:prstGeom>
          <a:noFill/>
          <a:ln>
            <a:noFill/>
          </a:ln>
        </p:spPr>
        <p:txBody>
          <a:bodyPr spcFirstLastPara="1" wrap="square" lIns="0" tIns="0" rIns="0" bIns="0" anchor="t" anchorCtr="0">
            <a:spAutoFit/>
          </a:bodyPr>
          <a:lstStyle/>
          <a:p>
            <a:pPr marL="0" marR="0" lvl="0" indent="0" algn="ctr" rtl="0">
              <a:lnSpc>
                <a:spcPct val="129996"/>
              </a:lnSpc>
              <a:spcBef>
                <a:spcPts val="0"/>
              </a:spcBef>
              <a:spcAft>
                <a:spcPts val="0"/>
              </a:spcAft>
              <a:buClr>
                <a:srgbClr val="000000"/>
              </a:buClr>
              <a:buSzPts val="2867"/>
              <a:buFont typeface="Arial"/>
              <a:buNone/>
            </a:pPr>
            <a:r>
              <a:rPr lang="pt-BR" sz="2867" b="1" i="0" u="none" strike="noStrike" cap="none" dirty="0" smtClean="0">
                <a:solidFill>
                  <a:srgbClr val="FFFFFF"/>
                </a:solidFill>
                <a:latin typeface="Poppins"/>
                <a:ea typeface="Poppins"/>
                <a:cs typeface="Poppins"/>
                <a:sym typeface="Poppins"/>
              </a:rPr>
              <a:t>METODOLOGIA DE CÁLCULO</a:t>
            </a:r>
            <a:endParaRPr sz="1400" b="0" i="0" u="none" strike="noStrike" cap="none" dirty="0">
              <a:solidFill>
                <a:srgbClr val="000000"/>
              </a:solidFill>
              <a:latin typeface="Arial"/>
              <a:ea typeface="Arial"/>
              <a:cs typeface="Arial"/>
              <a:sym typeface="Arial"/>
            </a:endParaRPr>
          </a:p>
          <a:p>
            <a:pPr marL="0" marR="0" lvl="0" indent="0" algn="ctr" rtl="0">
              <a:lnSpc>
                <a:spcPct val="166271"/>
              </a:lnSpc>
              <a:spcBef>
                <a:spcPts val="0"/>
              </a:spcBef>
              <a:spcAft>
                <a:spcPts val="0"/>
              </a:spcAft>
              <a:buClr>
                <a:srgbClr val="000000"/>
              </a:buClr>
              <a:buSzPts val="2867"/>
              <a:buFont typeface="Arial"/>
              <a:buNone/>
            </a:pPr>
            <a:endParaRPr sz="2867" b="1" i="0" u="none" strike="noStrike" cap="none" dirty="0">
              <a:solidFill>
                <a:srgbClr val="FFFFFF"/>
              </a:solidFill>
              <a:latin typeface="Poppins"/>
              <a:ea typeface="Poppins"/>
              <a:cs typeface="Poppins"/>
              <a:sym typeface="Poppins"/>
            </a:endParaRPr>
          </a:p>
        </p:txBody>
      </p:sp>
      <p:sp>
        <p:nvSpPr>
          <p:cNvPr id="9" name="Google Shape;452;p14"/>
          <p:cNvSpPr txBox="1"/>
          <p:nvPr/>
        </p:nvSpPr>
        <p:spPr>
          <a:xfrm>
            <a:off x="678874" y="1506036"/>
            <a:ext cx="17109334" cy="590931"/>
          </a:xfrm>
          <a:prstGeom prst="rect">
            <a:avLst/>
          </a:prstGeom>
          <a:noFill/>
          <a:ln>
            <a:noFill/>
          </a:ln>
        </p:spPr>
        <p:txBody>
          <a:bodyPr spcFirstLastPara="1" wrap="square" lIns="0" tIns="0" rIns="0" bIns="0" anchor="t" anchorCtr="0">
            <a:spAutoFit/>
          </a:bodyPr>
          <a:lstStyle/>
          <a:p>
            <a:pPr lvl="0" algn="ctr">
              <a:lnSpc>
                <a:spcPct val="120000"/>
              </a:lnSpc>
              <a:buSzPts val="3200"/>
            </a:pPr>
            <a:r>
              <a:rPr lang="pt-BR" sz="3200" dirty="0"/>
              <a:t>O componente de vínculo e acompanhamento territorial está estruturado em duas dimensões</a:t>
            </a:r>
            <a:r>
              <a:rPr lang="pt-BR" sz="3200" dirty="0" smtClean="0"/>
              <a:t>:</a:t>
            </a:r>
            <a:endParaRPr sz="3200" b="0" i="0" u="none" strike="noStrike" cap="none" dirty="0">
              <a:solidFill>
                <a:srgbClr val="000000"/>
              </a:solidFill>
              <a:latin typeface="Arial"/>
              <a:ea typeface="Arial"/>
              <a:cs typeface="Arial"/>
              <a:sym typeface="Arial"/>
            </a:endParaRPr>
          </a:p>
        </p:txBody>
      </p:sp>
      <p:sp>
        <p:nvSpPr>
          <p:cNvPr id="10" name="Google Shape;312;p11"/>
          <p:cNvSpPr/>
          <p:nvPr/>
        </p:nvSpPr>
        <p:spPr>
          <a:xfrm>
            <a:off x="2009637" y="2397074"/>
            <a:ext cx="5040132" cy="498753"/>
          </a:xfrm>
          <a:custGeom>
            <a:avLst/>
            <a:gdLst/>
            <a:ahLst/>
            <a:cxnLst/>
            <a:rect l="l" t="t" r="r" b="b"/>
            <a:pathLst>
              <a:path w="3644841" h="360680" extrusionOk="0">
                <a:moveTo>
                  <a:pt x="3644841" y="180340"/>
                </a:moveTo>
                <a:cubicBezTo>
                  <a:pt x="3644841" y="81280"/>
                  <a:pt x="3564831" y="0"/>
                  <a:pt x="3464501" y="0"/>
                </a:cubicBezTo>
                <a:lnTo>
                  <a:pt x="172720" y="0"/>
                </a:lnTo>
                <a:lnTo>
                  <a:pt x="172720" y="1270"/>
                </a:lnTo>
                <a:cubicBezTo>
                  <a:pt x="76200" y="5080"/>
                  <a:pt x="0" y="83820"/>
                  <a:pt x="0" y="180340"/>
                </a:cubicBezTo>
                <a:cubicBezTo>
                  <a:pt x="0" y="276860"/>
                  <a:pt x="77470" y="355600"/>
                  <a:pt x="172720" y="359410"/>
                </a:cubicBezTo>
                <a:lnTo>
                  <a:pt x="172720" y="360680"/>
                </a:lnTo>
                <a:lnTo>
                  <a:pt x="3464501" y="360680"/>
                </a:lnTo>
                <a:cubicBezTo>
                  <a:pt x="3563561" y="360680"/>
                  <a:pt x="3644841" y="279400"/>
                  <a:pt x="3644841" y="180340"/>
                </a:cubicBezTo>
                <a:close/>
              </a:path>
            </a:pathLst>
          </a:custGeom>
          <a:solidFill>
            <a:srgbClr val="33A963"/>
          </a:solidFill>
          <a:ln>
            <a:noFill/>
          </a:ln>
        </p:spPr>
        <p:txBody>
          <a:bodyPr spcFirstLastPara="1" wrap="square" lIns="91425" tIns="91425" rIns="91425" bIns="91425" anchor="ctr" anchorCtr="0">
            <a:noAutofit/>
          </a:bodyPr>
          <a:lstStyle/>
          <a:p>
            <a:pPr lvl="0" algn="ctr">
              <a:buSzPts val="3200"/>
            </a:pPr>
            <a:r>
              <a:rPr lang="pt-BR" sz="3200" dirty="0"/>
              <a:t>Dimensão Cadastro</a:t>
            </a:r>
            <a:endParaRPr sz="3200" b="0" i="0" u="none" strike="noStrike" cap="none" dirty="0">
              <a:solidFill>
                <a:srgbClr val="000000"/>
              </a:solidFill>
              <a:latin typeface="Arial"/>
              <a:ea typeface="Arial"/>
              <a:cs typeface="Arial"/>
              <a:sym typeface="Arial"/>
            </a:endParaRPr>
          </a:p>
        </p:txBody>
      </p:sp>
      <p:sp>
        <p:nvSpPr>
          <p:cNvPr id="11" name="Google Shape;312;p11"/>
          <p:cNvSpPr/>
          <p:nvPr/>
        </p:nvSpPr>
        <p:spPr>
          <a:xfrm>
            <a:off x="8479709" y="2426249"/>
            <a:ext cx="5873600" cy="498753"/>
          </a:xfrm>
          <a:custGeom>
            <a:avLst/>
            <a:gdLst/>
            <a:ahLst/>
            <a:cxnLst/>
            <a:rect l="l" t="t" r="r" b="b"/>
            <a:pathLst>
              <a:path w="3644841" h="360680" extrusionOk="0">
                <a:moveTo>
                  <a:pt x="3644841" y="180340"/>
                </a:moveTo>
                <a:cubicBezTo>
                  <a:pt x="3644841" y="81280"/>
                  <a:pt x="3564831" y="0"/>
                  <a:pt x="3464501" y="0"/>
                </a:cubicBezTo>
                <a:lnTo>
                  <a:pt x="172720" y="0"/>
                </a:lnTo>
                <a:lnTo>
                  <a:pt x="172720" y="1270"/>
                </a:lnTo>
                <a:cubicBezTo>
                  <a:pt x="76200" y="5080"/>
                  <a:pt x="0" y="83820"/>
                  <a:pt x="0" y="180340"/>
                </a:cubicBezTo>
                <a:cubicBezTo>
                  <a:pt x="0" y="276860"/>
                  <a:pt x="77470" y="355600"/>
                  <a:pt x="172720" y="359410"/>
                </a:cubicBezTo>
                <a:lnTo>
                  <a:pt x="172720" y="360680"/>
                </a:lnTo>
                <a:lnTo>
                  <a:pt x="3464501" y="360680"/>
                </a:lnTo>
                <a:cubicBezTo>
                  <a:pt x="3563561" y="360680"/>
                  <a:pt x="3644841" y="279400"/>
                  <a:pt x="3644841" y="180340"/>
                </a:cubicBezTo>
                <a:close/>
              </a:path>
            </a:pathLst>
          </a:custGeom>
          <a:solidFill>
            <a:srgbClr val="33A963"/>
          </a:solidFill>
          <a:ln>
            <a:noFill/>
          </a:ln>
        </p:spPr>
        <p:txBody>
          <a:bodyPr spcFirstLastPara="1" wrap="square" lIns="91425" tIns="91425" rIns="91425" bIns="91425" anchor="ctr" anchorCtr="0">
            <a:noAutofit/>
          </a:bodyPr>
          <a:lstStyle/>
          <a:p>
            <a:pPr lvl="0" algn="ctr">
              <a:buSzPts val="3200"/>
            </a:pPr>
            <a:r>
              <a:rPr lang="pt-BR" sz="3200" dirty="0"/>
              <a:t>Dimensão Acompanhamento</a:t>
            </a:r>
            <a:endParaRPr sz="3200" b="0" i="0" u="none" strike="noStrike" cap="none" dirty="0">
              <a:solidFill>
                <a:srgbClr val="000000"/>
              </a:solidFill>
              <a:latin typeface="Arial"/>
              <a:ea typeface="Arial"/>
              <a:cs typeface="Arial"/>
              <a:sym typeface="Arial"/>
            </a:endParaRPr>
          </a:p>
        </p:txBody>
      </p:sp>
      <p:sp>
        <p:nvSpPr>
          <p:cNvPr id="12" name="Google Shape;312;p11"/>
          <p:cNvSpPr/>
          <p:nvPr/>
        </p:nvSpPr>
        <p:spPr>
          <a:xfrm>
            <a:off x="250110" y="4045765"/>
            <a:ext cx="5040132" cy="498753"/>
          </a:xfrm>
          <a:custGeom>
            <a:avLst/>
            <a:gdLst/>
            <a:ahLst/>
            <a:cxnLst/>
            <a:rect l="l" t="t" r="r" b="b"/>
            <a:pathLst>
              <a:path w="3644841" h="360680" extrusionOk="0">
                <a:moveTo>
                  <a:pt x="3644841" y="180340"/>
                </a:moveTo>
                <a:cubicBezTo>
                  <a:pt x="3644841" y="81280"/>
                  <a:pt x="3564831" y="0"/>
                  <a:pt x="3464501" y="0"/>
                </a:cubicBezTo>
                <a:lnTo>
                  <a:pt x="172720" y="0"/>
                </a:lnTo>
                <a:lnTo>
                  <a:pt x="172720" y="1270"/>
                </a:lnTo>
                <a:cubicBezTo>
                  <a:pt x="76200" y="5080"/>
                  <a:pt x="0" y="83820"/>
                  <a:pt x="0" y="180340"/>
                </a:cubicBezTo>
                <a:cubicBezTo>
                  <a:pt x="0" y="276860"/>
                  <a:pt x="77470" y="355600"/>
                  <a:pt x="172720" y="359410"/>
                </a:cubicBezTo>
                <a:lnTo>
                  <a:pt x="172720" y="360680"/>
                </a:lnTo>
                <a:lnTo>
                  <a:pt x="3464501" y="360680"/>
                </a:lnTo>
                <a:cubicBezTo>
                  <a:pt x="3563561" y="360680"/>
                  <a:pt x="3644841" y="279400"/>
                  <a:pt x="3644841" y="180340"/>
                </a:cubicBezTo>
                <a:close/>
              </a:path>
            </a:pathLst>
          </a:custGeom>
          <a:solidFill>
            <a:srgbClr val="F2B800"/>
          </a:solidFill>
          <a:ln>
            <a:noFill/>
          </a:ln>
        </p:spPr>
        <p:txBody>
          <a:bodyPr spcFirstLastPara="1" wrap="square" lIns="91425" tIns="91425" rIns="91425" bIns="91425" anchor="ctr" anchorCtr="0">
            <a:noAutofit/>
          </a:bodyPr>
          <a:lstStyle/>
          <a:p>
            <a:pPr lvl="0" algn="ctr">
              <a:buSzPts val="3200"/>
            </a:pPr>
            <a:r>
              <a:rPr lang="pt-BR" sz="3200" b="1" dirty="0">
                <a:solidFill>
                  <a:schemeClr val="bg1"/>
                </a:solidFill>
              </a:rPr>
              <a:t>Dimensão Cadastro</a:t>
            </a:r>
            <a:endParaRPr sz="3200" b="1" i="0" u="none" strike="noStrike" cap="none" dirty="0">
              <a:solidFill>
                <a:schemeClr val="bg1"/>
              </a:solidFill>
              <a:sym typeface="Arial"/>
            </a:endParaRPr>
          </a:p>
        </p:txBody>
      </p:sp>
      <p:sp>
        <p:nvSpPr>
          <p:cNvPr id="2" name="Retângulo 1"/>
          <p:cNvSpPr/>
          <p:nvPr/>
        </p:nvSpPr>
        <p:spPr>
          <a:xfrm>
            <a:off x="250110" y="4629925"/>
            <a:ext cx="16504262" cy="2492990"/>
          </a:xfrm>
          <a:prstGeom prst="rect">
            <a:avLst/>
          </a:prstGeom>
        </p:spPr>
        <p:txBody>
          <a:bodyPr wrap="square">
            <a:spAutoFit/>
          </a:bodyPr>
          <a:lstStyle/>
          <a:p>
            <a:r>
              <a:rPr lang="pt-BR" sz="2400" b="1" dirty="0"/>
              <a:t>Passo 1: contabilizar a quantidade de </a:t>
            </a:r>
            <a:r>
              <a:rPr lang="pt-BR" sz="3600" b="1" dirty="0"/>
              <a:t>pessoas cadastradas</a:t>
            </a:r>
            <a:r>
              <a:rPr lang="pt-BR" sz="2400" b="1" dirty="0" smtClean="0"/>
              <a:t>.</a:t>
            </a:r>
          </a:p>
          <a:p>
            <a:endParaRPr lang="pt-BR" sz="2400" b="1" dirty="0" smtClean="0"/>
          </a:p>
          <a:p>
            <a:pPr marL="342900" indent="-342900">
              <a:buFont typeface="Wingdings" panose="05000000000000000000" pitchFamily="2" charset="2"/>
              <a:buChar char="Ø"/>
            </a:pPr>
            <a:r>
              <a:rPr lang="pt-BR" sz="2400" dirty="0"/>
              <a:t>exclusivamente os cadastros realizados por meio do </a:t>
            </a:r>
            <a:r>
              <a:rPr lang="pt-BR" sz="3200" b="1" dirty="0"/>
              <a:t>cadastro </a:t>
            </a:r>
            <a:r>
              <a:rPr lang="pt-BR" sz="3200" b="1" dirty="0" smtClean="0"/>
              <a:t>individual</a:t>
            </a:r>
            <a:r>
              <a:rPr lang="pt-BR" sz="2400" dirty="0" smtClean="0"/>
              <a:t>, </a:t>
            </a:r>
          </a:p>
          <a:p>
            <a:pPr marL="342900" indent="-342900">
              <a:buFont typeface="Wingdings" panose="05000000000000000000" pitchFamily="2" charset="2"/>
              <a:buChar char="Ø"/>
            </a:pPr>
            <a:r>
              <a:rPr lang="pt-BR" sz="2400" dirty="0" smtClean="0"/>
              <a:t>Incluído ou </a:t>
            </a:r>
            <a:r>
              <a:rPr lang="pt-BR" sz="2400" dirty="0"/>
              <a:t>atualizado </a:t>
            </a:r>
            <a:r>
              <a:rPr lang="pt-BR" sz="3200" b="1" dirty="0"/>
              <a:t>nos últimos dois anos </a:t>
            </a:r>
            <a:r>
              <a:rPr lang="pt-BR" sz="2400" dirty="0"/>
              <a:t>(24 meses), até o último mês do quadrimestre </a:t>
            </a:r>
            <a:r>
              <a:rPr lang="pt-BR" sz="2400" dirty="0" smtClean="0"/>
              <a:t>avaliado</a:t>
            </a:r>
          </a:p>
          <a:p>
            <a:pPr marL="342900" indent="-342900">
              <a:buFont typeface="Wingdings" panose="05000000000000000000" pitchFamily="2" charset="2"/>
              <a:buChar char="Ø"/>
            </a:pPr>
            <a:r>
              <a:rPr lang="pt-BR" sz="2400" dirty="0"/>
              <a:t>Aplicar o </a:t>
            </a:r>
            <a:r>
              <a:rPr lang="pt-BR" sz="3200" b="1" dirty="0"/>
              <a:t>fator multiplicador</a:t>
            </a:r>
          </a:p>
        </p:txBody>
      </p:sp>
      <p:pic>
        <p:nvPicPr>
          <p:cNvPr id="3" name="Imagem 2"/>
          <p:cNvPicPr>
            <a:picLocks noChangeAspect="1"/>
          </p:cNvPicPr>
          <p:nvPr/>
        </p:nvPicPr>
        <p:blipFill>
          <a:blip r:embed="rId4"/>
          <a:stretch>
            <a:fillRect/>
          </a:stretch>
        </p:blipFill>
        <p:spPr>
          <a:xfrm>
            <a:off x="1633873" y="7227243"/>
            <a:ext cx="6941127" cy="3013319"/>
          </a:xfrm>
          <a:prstGeom prst="rect">
            <a:avLst/>
          </a:prstGeom>
        </p:spPr>
      </p:pic>
      <p:sp>
        <p:nvSpPr>
          <p:cNvPr id="4" name="Retângulo 3"/>
          <p:cNvSpPr/>
          <p:nvPr/>
        </p:nvSpPr>
        <p:spPr>
          <a:xfrm>
            <a:off x="9220818" y="7907663"/>
            <a:ext cx="4869255" cy="1948798"/>
          </a:xfrm>
          <a:prstGeom prst="rect">
            <a:avLst/>
          </a:prstGeom>
        </p:spPr>
        <p:txBody>
          <a:bodyPr wrap="square">
            <a:spAutoFit/>
          </a:bodyPr>
          <a:lstStyle/>
          <a:p>
            <a:pPr algn="just"/>
            <a:r>
              <a:rPr lang="pt-BR" sz="2000" b="1" dirty="0"/>
              <a:t>Caso o cadastro domiciliar e territorial não tenha sido incluído ou atualizado nos últimos dois</a:t>
            </a:r>
          </a:p>
          <a:p>
            <a:pPr algn="just"/>
            <a:r>
              <a:rPr lang="pt-BR" sz="2000" b="1" dirty="0"/>
              <a:t>anos, será considerado o valor do fator de multiplicação apenas do cadastro individual (0,75).</a:t>
            </a:r>
          </a:p>
        </p:txBody>
      </p:sp>
    </p:spTree>
    <p:extLst>
      <p:ext uri="{BB962C8B-B14F-4D97-AF65-F5344CB8AC3E}">
        <p14:creationId xmlns:p14="http://schemas.microsoft.com/office/powerpoint/2010/main" val="1252003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6"/>
          <p:cNvSpPr/>
          <p:nvPr/>
        </p:nvSpPr>
        <p:spPr>
          <a:xfrm>
            <a:off x="13727838"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559" name="Google Shape;559;p16"/>
          <p:cNvGrpSpPr/>
          <p:nvPr/>
        </p:nvGrpSpPr>
        <p:grpSpPr>
          <a:xfrm>
            <a:off x="1182336" y="801805"/>
            <a:ext cx="16076964" cy="243998"/>
            <a:chOff x="0" y="334222"/>
            <a:chExt cx="21435952" cy="325331"/>
          </a:xfrm>
        </p:grpSpPr>
        <p:cxnSp>
          <p:nvCxnSpPr>
            <p:cNvPr id="560" name="Google Shape;560;p16"/>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561" name="Google Shape;561;p16"/>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9" name="Google Shape;452;p14"/>
          <p:cNvSpPr txBox="1"/>
          <p:nvPr/>
        </p:nvSpPr>
        <p:spPr>
          <a:xfrm>
            <a:off x="1002063" y="1908519"/>
            <a:ext cx="18135600" cy="1920526"/>
          </a:xfrm>
          <a:prstGeom prst="rect">
            <a:avLst/>
          </a:prstGeom>
          <a:noFill/>
          <a:ln>
            <a:noFill/>
          </a:ln>
        </p:spPr>
        <p:txBody>
          <a:bodyPr spcFirstLastPara="1" wrap="square" lIns="0" tIns="0" rIns="0" bIns="0" anchor="t" anchorCtr="0">
            <a:spAutoFit/>
          </a:bodyPr>
          <a:lstStyle/>
          <a:p>
            <a:pPr lvl="0">
              <a:lnSpc>
                <a:spcPct val="120000"/>
              </a:lnSpc>
              <a:buSzPts val="3200"/>
            </a:pPr>
            <a:r>
              <a:rPr lang="pt-BR" sz="2400" b="1" dirty="0"/>
              <a:t>Passo 2: </a:t>
            </a:r>
            <a:r>
              <a:rPr lang="pt-BR" sz="2400" dirty="0"/>
              <a:t>após aplicação do fator de multiplicação, </a:t>
            </a:r>
            <a:r>
              <a:rPr lang="pt-BR" sz="3200" b="1" dirty="0"/>
              <a:t>calcular o resultado do cadastro </a:t>
            </a:r>
            <a:r>
              <a:rPr lang="pt-BR" sz="2400" dirty="0"/>
              <a:t>(</a:t>
            </a:r>
            <a:r>
              <a:rPr lang="pt-BR" sz="2400" dirty="0" smtClean="0"/>
              <a:t>índice ponderado </a:t>
            </a:r>
            <a:r>
              <a:rPr lang="pt-BR" sz="2400" dirty="0"/>
              <a:t>cadastro</a:t>
            </a:r>
            <a:r>
              <a:rPr lang="pt-BR" sz="2400" dirty="0" smtClean="0"/>
              <a:t>):</a:t>
            </a:r>
          </a:p>
          <a:p>
            <a:pPr lvl="0">
              <a:lnSpc>
                <a:spcPct val="120000"/>
              </a:lnSpc>
              <a:buSzPts val="3200"/>
            </a:pPr>
            <a:endParaRPr lang="pt-BR" sz="2400" dirty="0">
              <a:solidFill>
                <a:schemeClr val="tx1"/>
              </a:solidFill>
            </a:endParaRPr>
          </a:p>
          <a:p>
            <a:pPr lvl="0">
              <a:lnSpc>
                <a:spcPct val="120000"/>
              </a:lnSpc>
              <a:buSzPts val="3200"/>
            </a:pPr>
            <a:r>
              <a:rPr lang="pt-BR" sz="2400" dirty="0">
                <a:solidFill>
                  <a:schemeClr val="tx1"/>
                </a:solidFill>
              </a:rPr>
              <a:t/>
            </a:r>
            <a:br>
              <a:rPr lang="pt-BR" sz="2400" dirty="0">
                <a:solidFill>
                  <a:schemeClr val="tx1"/>
                </a:solidFill>
              </a:rPr>
            </a:br>
            <a:endParaRPr sz="2400" b="0" i="0" u="none" strike="noStrike" cap="none" dirty="0">
              <a:solidFill>
                <a:schemeClr val="tx1"/>
              </a:solidFill>
              <a:sym typeface="Arial"/>
            </a:endParaRPr>
          </a:p>
        </p:txBody>
      </p:sp>
      <p:pic>
        <p:nvPicPr>
          <p:cNvPr id="2" name="Imagem 1"/>
          <p:cNvPicPr>
            <a:picLocks noChangeAspect="1"/>
          </p:cNvPicPr>
          <p:nvPr/>
        </p:nvPicPr>
        <p:blipFill>
          <a:blip r:embed="rId4"/>
          <a:stretch>
            <a:fillRect/>
          </a:stretch>
        </p:blipFill>
        <p:spPr>
          <a:xfrm>
            <a:off x="1858082" y="2866061"/>
            <a:ext cx="14725471" cy="1630502"/>
          </a:xfrm>
          <a:prstGeom prst="rect">
            <a:avLst/>
          </a:prstGeom>
        </p:spPr>
      </p:pic>
      <p:pic>
        <p:nvPicPr>
          <p:cNvPr id="3" name="Imagem 2"/>
          <p:cNvPicPr>
            <a:picLocks noChangeAspect="1"/>
          </p:cNvPicPr>
          <p:nvPr/>
        </p:nvPicPr>
        <p:blipFill>
          <a:blip r:embed="rId5"/>
          <a:stretch>
            <a:fillRect/>
          </a:stretch>
        </p:blipFill>
        <p:spPr>
          <a:xfrm>
            <a:off x="5175303" y="4962418"/>
            <a:ext cx="6332892" cy="2084243"/>
          </a:xfrm>
          <a:prstGeom prst="rect">
            <a:avLst/>
          </a:prstGeom>
        </p:spPr>
      </p:pic>
      <p:sp>
        <p:nvSpPr>
          <p:cNvPr id="4" name="Retângulo 3"/>
          <p:cNvSpPr/>
          <p:nvPr/>
        </p:nvSpPr>
        <p:spPr>
          <a:xfrm>
            <a:off x="2854037" y="7273636"/>
            <a:ext cx="10460181" cy="1200329"/>
          </a:xfrm>
          <a:prstGeom prst="rect">
            <a:avLst/>
          </a:prstGeom>
        </p:spPr>
        <p:txBody>
          <a:bodyPr wrap="square">
            <a:spAutoFit/>
          </a:bodyPr>
          <a:lstStyle/>
          <a:p>
            <a:pPr algn="just"/>
            <a:r>
              <a:rPr lang="pt-BR" sz="1800" b="1" dirty="0" smtClean="0"/>
              <a:t>Para </a:t>
            </a:r>
            <a:r>
              <a:rPr lang="pt-BR" sz="1800" b="1" dirty="0"/>
              <a:t>municípios cuja população seja inferior ao parâmetro de pessoas vinculadas às equipes</a:t>
            </a:r>
          </a:p>
          <a:p>
            <a:pPr algn="just"/>
            <a:r>
              <a:rPr lang="pt-BR" sz="1800" b="1" dirty="0"/>
              <a:t>de Saúde da Família e de Atenção Primária, será utilizada, em substituição a esse parâmetro, </a:t>
            </a:r>
            <a:r>
              <a:rPr lang="pt-BR" sz="1800" b="1" dirty="0" smtClean="0"/>
              <a:t>a população </a:t>
            </a:r>
            <a:r>
              <a:rPr lang="pt-BR" sz="1800" b="1" dirty="0"/>
              <a:t>atualizada conforme os dados do Instituto Brasileiro de Geografia e Estatística (IBGE)</a:t>
            </a:r>
          </a:p>
        </p:txBody>
      </p:sp>
      <p:sp>
        <p:nvSpPr>
          <p:cNvPr id="11" name="Google Shape;441;p45"/>
          <p:cNvSpPr txBox="1"/>
          <p:nvPr/>
        </p:nvSpPr>
        <p:spPr>
          <a:xfrm>
            <a:off x="1077561" y="627413"/>
            <a:ext cx="15676811" cy="1286378"/>
          </a:xfrm>
          <a:prstGeom prst="rect">
            <a:avLst/>
          </a:prstGeom>
          <a:noFill/>
          <a:ln>
            <a:noFill/>
          </a:ln>
        </p:spPr>
        <p:txBody>
          <a:bodyPr spcFirstLastPara="1" wrap="square" lIns="0" tIns="0" rIns="0" bIns="0" anchor="t" anchorCtr="0">
            <a:spAutoFit/>
          </a:bodyPr>
          <a:lstStyle/>
          <a:p>
            <a:pPr lvl="0" algn="ctr">
              <a:buSzPts val="3200"/>
            </a:pPr>
            <a:r>
              <a:rPr lang="pt-BR" sz="3600" b="1" dirty="0" smtClean="0">
                <a:solidFill>
                  <a:schemeClr val="bg1"/>
                </a:solidFill>
              </a:rPr>
              <a:t>DIMENSÃO CADASTRO</a:t>
            </a:r>
          </a:p>
          <a:p>
            <a:pPr marL="0" marR="0" lvl="0" indent="0" algn="ctr" rtl="0">
              <a:lnSpc>
                <a:spcPct val="166271"/>
              </a:lnSpc>
              <a:spcBef>
                <a:spcPts val="0"/>
              </a:spcBef>
              <a:spcAft>
                <a:spcPts val="0"/>
              </a:spcAft>
              <a:buClr>
                <a:srgbClr val="000000"/>
              </a:buClr>
              <a:buSzPts val="2867"/>
              <a:buFont typeface="Arial"/>
              <a:buNone/>
            </a:pPr>
            <a:endParaRPr sz="2867" b="1" i="0" u="none" strike="noStrike" cap="none" dirty="0">
              <a:solidFill>
                <a:srgbClr val="FFFFFF"/>
              </a:solidFill>
              <a:latin typeface="Poppins"/>
              <a:ea typeface="Poppins"/>
              <a:cs typeface="Poppins"/>
              <a:sym typeface="Poppins"/>
            </a:endParaRPr>
          </a:p>
        </p:txBody>
      </p:sp>
    </p:spTree>
    <p:extLst>
      <p:ext uri="{BB962C8B-B14F-4D97-AF65-F5344CB8AC3E}">
        <p14:creationId xmlns:p14="http://schemas.microsoft.com/office/powerpoint/2010/main" val="2716373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6"/>
          <p:cNvSpPr/>
          <p:nvPr/>
        </p:nvSpPr>
        <p:spPr>
          <a:xfrm>
            <a:off x="13727838"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559" name="Google Shape;559;p16"/>
          <p:cNvGrpSpPr/>
          <p:nvPr/>
        </p:nvGrpSpPr>
        <p:grpSpPr>
          <a:xfrm>
            <a:off x="1182336" y="801805"/>
            <a:ext cx="16076964" cy="243998"/>
            <a:chOff x="0" y="334222"/>
            <a:chExt cx="21435952" cy="325331"/>
          </a:xfrm>
        </p:grpSpPr>
        <p:cxnSp>
          <p:nvCxnSpPr>
            <p:cNvPr id="560" name="Google Shape;560;p16"/>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561" name="Google Shape;561;p16"/>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9" name="Google Shape;452;p14"/>
          <p:cNvSpPr txBox="1"/>
          <p:nvPr/>
        </p:nvSpPr>
        <p:spPr>
          <a:xfrm>
            <a:off x="1002063" y="1908519"/>
            <a:ext cx="18135600" cy="1329595"/>
          </a:xfrm>
          <a:prstGeom prst="rect">
            <a:avLst/>
          </a:prstGeom>
          <a:noFill/>
          <a:ln>
            <a:noFill/>
          </a:ln>
        </p:spPr>
        <p:txBody>
          <a:bodyPr spcFirstLastPara="1" wrap="square" lIns="0" tIns="0" rIns="0" bIns="0" anchor="t" anchorCtr="0">
            <a:spAutoFit/>
          </a:bodyPr>
          <a:lstStyle/>
          <a:p>
            <a:pPr lvl="0">
              <a:lnSpc>
                <a:spcPct val="120000"/>
              </a:lnSpc>
              <a:buSzPts val="3200"/>
            </a:pPr>
            <a:r>
              <a:rPr lang="pt-BR" sz="2400" b="1" dirty="0"/>
              <a:t>Passo 3: </a:t>
            </a:r>
            <a:r>
              <a:rPr lang="pt-BR" sz="2400" dirty="0"/>
              <a:t>De acordo com o resultado, identificar o escore na classificação conforme abaixo:</a:t>
            </a:r>
            <a:endParaRPr lang="pt-BR" sz="2400" dirty="0">
              <a:solidFill>
                <a:schemeClr val="tx1"/>
              </a:solidFill>
            </a:endParaRPr>
          </a:p>
          <a:p>
            <a:pPr lvl="0">
              <a:lnSpc>
                <a:spcPct val="120000"/>
              </a:lnSpc>
              <a:buSzPts val="3200"/>
            </a:pPr>
            <a:r>
              <a:rPr lang="pt-BR" sz="2400" dirty="0">
                <a:solidFill>
                  <a:schemeClr val="tx1"/>
                </a:solidFill>
              </a:rPr>
              <a:t/>
            </a:r>
            <a:br>
              <a:rPr lang="pt-BR" sz="2400" dirty="0">
                <a:solidFill>
                  <a:schemeClr val="tx1"/>
                </a:solidFill>
              </a:rPr>
            </a:br>
            <a:endParaRPr sz="2400" b="0" i="0" u="none" strike="noStrike" cap="none" dirty="0">
              <a:solidFill>
                <a:schemeClr val="tx1"/>
              </a:solidFill>
              <a:sym typeface="Arial"/>
            </a:endParaRPr>
          </a:p>
        </p:txBody>
      </p:sp>
      <p:sp>
        <p:nvSpPr>
          <p:cNvPr id="11" name="Google Shape;441;p45"/>
          <p:cNvSpPr txBox="1"/>
          <p:nvPr/>
        </p:nvSpPr>
        <p:spPr>
          <a:xfrm>
            <a:off x="1077561" y="627413"/>
            <a:ext cx="15676811" cy="1224822"/>
          </a:xfrm>
          <a:prstGeom prst="rect">
            <a:avLst/>
          </a:prstGeom>
          <a:noFill/>
          <a:ln>
            <a:noFill/>
          </a:ln>
        </p:spPr>
        <p:txBody>
          <a:bodyPr spcFirstLastPara="1" wrap="square" lIns="0" tIns="0" rIns="0" bIns="0" anchor="t" anchorCtr="0">
            <a:spAutoFit/>
          </a:bodyPr>
          <a:lstStyle/>
          <a:p>
            <a:pPr lvl="0" algn="ctr">
              <a:buSzPts val="3200"/>
            </a:pPr>
            <a:r>
              <a:rPr lang="pt-BR" sz="3200" b="1" dirty="0">
                <a:solidFill>
                  <a:schemeClr val="bg1"/>
                </a:solidFill>
              </a:rPr>
              <a:t>DIMENSÃO CADASTRO</a:t>
            </a:r>
          </a:p>
          <a:p>
            <a:pPr marL="0" marR="0" lvl="0" indent="0" algn="ctr" rtl="0">
              <a:lnSpc>
                <a:spcPct val="166271"/>
              </a:lnSpc>
              <a:spcBef>
                <a:spcPts val="0"/>
              </a:spcBef>
              <a:spcAft>
                <a:spcPts val="0"/>
              </a:spcAft>
              <a:buClr>
                <a:srgbClr val="000000"/>
              </a:buClr>
              <a:buSzPts val="2867"/>
              <a:buFont typeface="Arial"/>
              <a:buNone/>
            </a:pPr>
            <a:endParaRPr sz="2867" b="1" i="0" u="none" strike="noStrike" cap="none" dirty="0">
              <a:solidFill>
                <a:srgbClr val="FFFFFF"/>
              </a:solidFill>
              <a:latin typeface="Poppins"/>
              <a:ea typeface="Poppins"/>
              <a:cs typeface="Poppins"/>
              <a:sym typeface="Poppins"/>
            </a:endParaRPr>
          </a:p>
        </p:txBody>
      </p:sp>
      <p:pic>
        <p:nvPicPr>
          <p:cNvPr id="5" name="Imagem 4"/>
          <p:cNvPicPr>
            <a:picLocks noChangeAspect="1"/>
          </p:cNvPicPr>
          <p:nvPr/>
        </p:nvPicPr>
        <p:blipFill>
          <a:blip r:embed="rId4"/>
          <a:stretch>
            <a:fillRect/>
          </a:stretch>
        </p:blipFill>
        <p:spPr>
          <a:xfrm>
            <a:off x="4508183" y="2914490"/>
            <a:ext cx="7379017" cy="2752491"/>
          </a:xfrm>
          <a:prstGeom prst="rect">
            <a:avLst/>
          </a:prstGeom>
        </p:spPr>
      </p:pic>
      <p:sp>
        <p:nvSpPr>
          <p:cNvPr id="6" name="Retângulo 5"/>
          <p:cNvSpPr/>
          <p:nvPr/>
        </p:nvSpPr>
        <p:spPr>
          <a:xfrm>
            <a:off x="3625691" y="6439829"/>
            <a:ext cx="9144000" cy="1200329"/>
          </a:xfrm>
          <a:prstGeom prst="rect">
            <a:avLst/>
          </a:prstGeom>
        </p:spPr>
        <p:txBody>
          <a:bodyPr>
            <a:spAutoFit/>
          </a:bodyPr>
          <a:lstStyle/>
          <a:p>
            <a:pPr algn="just"/>
            <a:r>
              <a:rPr lang="pt-BR" sz="1800" b="1" dirty="0"/>
              <a:t> “Caso o </a:t>
            </a:r>
            <a:r>
              <a:rPr lang="pt-BR" sz="1800" b="1" dirty="0" smtClean="0"/>
              <a:t>limite máximo </a:t>
            </a:r>
            <a:r>
              <a:rPr lang="pt-BR" sz="1800" b="1" dirty="0"/>
              <a:t>de pessoas cadastradas por </a:t>
            </a:r>
            <a:r>
              <a:rPr lang="pt-BR" sz="1800" b="1" dirty="0" err="1"/>
              <a:t>eSF</a:t>
            </a:r>
            <a:r>
              <a:rPr lang="pt-BR" sz="1800" b="1" dirty="0"/>
              <a:t> e </a:t>
            </a:r>
            <a:r>
              <a:rPr lang="pt-BR" sz="1800" b="1" dirty="0" err="1"/>
              <a:t>eAP</a:t>
            </a:r>
            <a:r>
              <a:rPr lang="pt-BR" sz="1800" b="1" dirty="0"/>
              <a:t> seja ultrapassado, para fins de transferência do </a:t>
            </a:r>
            <a:r>
              <a:rPr lang="pt-BR" sz="1800" b="1" dirty="0" smtClean="0"/>
              <a:t>incentivo financeiro</a:t>
            </a:r>
            <a:r>
              <a:rPr lang="pt-BR" sz="1800" b="1" dirty="0"/>
              <a:t>, a classificação da equipe no componente de vínculo e acompanhamento territorial </a:t>
            </a:r>
            <a:r>
              <a:rPr lang="pt-BR" sz="1800" b="1" dirty="0" smtClean="0"/>
              <a:t>poderá alcançar </a:t>
            </a:r>
            <a:r>
              <a:rPr lang="pt-BR" sz="1800" b="1" dirty="0"/>
              <a:t>no máximo a classificação "bom", com efeitos financeiros no quadrimestre posterior”.</a:t>
            </a:r>
          </a:p>
        </p:txBody>
      </p:sp>
    </p:spTree>
    <p:extLst>
      <p:ext uri="{BB962C8B-B14F-4D97-AF65-F5344CB8AC3E}">
        <p14:creationId xmlns:p14="http://schemas.microsoft.com/office/powerpoint/2010/main" val="3411176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5"/>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438" name="Google Shape;438;p45"/>
          <p:cNvGrpSpPr/>
          <p:nvPr/>
        </p:nvGrpSpPr>
        <p:grpSpPr>
          <a:xfrm>
            <a:off x="1182336" y="801805"/>
            <a:ext cx="16076964" cy="243998"/>
            <a:chOff x="0" y="334222"/>
            <a:chExt cx="21435952" cy="325331"/>
          </a:xfrm>
        </p:grpSpPr>
        <p:cxnSp>
          <p:nvCxnSpPr>
            <p:cNvPr id="439" name="Google Shape;439;p45"/>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440" name="Google Shape;440;p45"/>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41" name="Google Shape;441;p45"/>
          <p:cNvSpPr txBox="1"/>
          <p:nvPr/>
        </p:nvSpPr>
        <p:spPr>
          <a:xfrm>
            <a:off x="1077561" y="627413"/>
            <a:ext cx="15676811" cy="1286378"/>
          </a:xfrm>
          <a:prstGeom prst="rect">
            <a:avLst/>
          </a:prstGeom>
          <a:noFill/>
          <a:ln>
            <a:noFill/>
          </a:ln>
        </p:spPr>
        <p:txBody>
          <a:bodyPr spcFirstLastPara="1" wrap="square" lIns="0" tIns="0" rIns="0" bIns="0" anchor="t" anchorCtr="0">
            <a:spAutoFit/>
          </a:bodyPr>
          <a:lstStyle/>
          <a:p>
            <a:pPr lvl="0" algn="ctr">
              <a:buSzPts val="3200"/>
            </a:pPr>
            <a:r>
              <a:rPr lang="pt-BR" sz="3600" b="1" dirty="0" smtClean="0">
                <a:solidFill>
                  <a:schemeClr val="bg1"/>
                </a:solidFill>
              </a:rPr>
              <a:t>DIMENSÃO ACOMPANHAMENTO</a:t>
            </a:r>
          </a:p>
          <a:p>
            <a:pPr marL="0" marR="0" lvl="0" indent="0" algn="ctr" rtl="0">
              <a:lnSpc>
                <a:spcPct val="166271"/>
              </a:lnSpc>
              <a:spcBef>
                <a:spcPts val="0"/>
              </a:spcBef>
              <a:spcAft>
                <a:spcPts val="0"/>
              </a:spcAft>
              <a:buClr>
                <a:srgbClr val="000000"/>
              </a:buClr>
              <a:buSzPts val="2867"/>
              <a:buFont typeface="Arial"/>
              <a:buNone/>
            </a:pPr>
            <a:endParaRPr sz="2867" b="1" i="0" u="none" strike="noStrike" cap="none" dirty="0">
              <a:solidFill>
                <a:srgbClr val="FFFFFF"/>
              </a:solidFill>
              <a:latin typeface="Poppins"/>
              <a:ea typeface="Poppins"/>
              <a:cs typeface="Poppins"/>
              <a:sym typeface="Poppins"/>
            </a:endParaRPr>
          </a:p>
        </p:txBody>
      </p:sp>
      <p:sp>
        <p:nvSpPr>
          <p:cNvPr id="2" name="Retângulo 1"/>
          <p:cNvSpPr/>
          <p:nvPr/>
        </p:nvSpPr>
        <p:spPr>
          <a:xfrm>
            <a:off x="1077561" y="2039362"/>
            <a:ext cx="16112108" cy="1815882"/>
          </a:xfrm>
          <a:prstGeom prst="rect">
            <a:avLst/>
          </a:prstGeom>
        </p:spPr>
        <p:txBody>
          <a:bodyPr wrap="square">
            <a:spAutoFit/>
          </a:bodyPr>
          <a:lstStyle/>
          <a:p>
            <a:r>
              <a:rPr lang="pt-BR" sz="2400" b="1" dirty="0"/>
              <a:t>Passo 1: </a:t>
            </a:r>
            <a:r>
              <a:rPr lang="pt-BR" sz="2400" dirty="0"/>
              <a:t>contabilizar o número de pessoas que </a:t>
            </a:r>
            <a:r>
              <a:rPr lang="pt-BR" sz="3200" b="1" dirty="0"/>
              <a:t>atendam a definição de acompanhamento</a:t>
            </a:r>
            <a:r>
              <a:rPr lang="pt-BR" sz="2400" b="1" dirty="0"/>
              <a:t>,</a:t>
            </a:r>
          </a:p>
          <a:p>
            <a:r>
              <a:rPr lang="pt-BR" sz="2400" dirty="0"/>
              <a:t>dentro do período de um ano, e que possuam cadastro vinculado na vigência anterior da equipe de APS</a:t>
            </a:r>
            <a:r>
              <a:rPr lang="pt-BR" sz="2400" b="1" dirty="0"/>
              <a:t>.</a:t>
            </a:r>
          </a:p>
          <a:p>
            <a:endParaRPr lang="pt-BR" sz="2400" b="1" dirty="0" smtClean="0"/>
          </a:p>
          <a:p>
            <a:r>
              <a:rPr lang="pt-BR" sz="2400" b="1" dirty="0" smtClean="0"/>
              <a:t>Passo </a:t>
            </a:r>
            <a:r>
              <a:rPr lang="pt-BR" sz="2400" b="1" dirty="0"/>
              <a:t>2: </a:t>
            </a:r>
            <a:r>
              <a:rPr lang="pt-BR" sz="3200" b="1" dirty="0"/>
              <a:t>Ponderar os critérios de vulnerabilidade</a:t>
            </a:r>
            <a:r>
              <a:rPr lang="pt-BR" sz="2400" dirty="0"/>
              <a:t>, considerando a tabela abaixo:</a:t>
            </a:r>
          </a:p>
        </p:txBody>
      </p:sp>
      <p:pic>
        <p:nvPicPr>
          <p:cNvPr id="5" name="Imagem 4"/>
          <p:cNvPicPr>
            <a:picLocks noChangeAspect="1"/>
          </p:cNvPicPr>
          <p:nvPr/>
        </p:nvPicPr>
        <p:blipFill>
          <a:blip r:embed="rId4"/>
          <a:stretch>
            <a:fillRect/>
          </a:stretch>
        </p:blipFill>
        <p:spPr>
          <a:xfrm>
            <a:off x="3074017" y="4235583"/>
            <a:ext cx="9628909" cy="1706453"/>
          </a:xfrm>
          <a:prstGeom prst="rect">
            <a:avLst/>
          </a:prstGeom>
        </p:spPr>
      </p:pic>
      <p:sp>
        <p:nvSpPr>
          <p:cNvPr id="6" name="Retângulo 5"/>
          <p:cNvSpPr/>
          <p:nvPr/>
        </p:nvSpPr>
        <p:spPr>
          <a:xfrm>
            <a:off x="3074017" y="6191843"/>
            <a:ext cx="9144000" cy="954107"/>
          </a:xfrm>
          <a:prstGeom prst="rect">
            <a:avLst/>
          </a:prstGeom>
        </p:spPr>
        <p:txBody>
          <a:bodyPr>
            <a:spAutoFit/>
          </a:bodyPr>
          <a:lstStyle/>
          <a:p>
            <a:r>
              <a:rPr lang="pt-BR" dirty="0"/>
              <a:t>População acompanhada sem critério × 1,0 = A</a:t>
            </a:r>
          </a:p>
          <a:p>
            <a:r>
              <a:rPr lang="pt-BR" dirty="0"/>
              <a:t>População acompanhada idosa ou criança × 1,2 = B</a:t>
            </a:r>
          </a:p>
          <a:p>
            <a:r>
              <a:rPr lang="pt-BR" dirty="0"/>
              <a:t>População acompanhada beneficiária do PBF ou BPC × 1,3 = C</a:t>
            </a:r>
          </a:p>
          <a:p>
            <a:r>
              <a:rPr lang="pt-BR" dirty="0"/>
              <a:t>População acompanhada idosa ou criança e beneficiária do PBF ou BPC × 2,5 = D</a:t>
            </a:r>
          </a:p>
        </p:txBody>
      </p:sp>
      <p:pic>
        <p:nvPicPr>
          <p:cNvPr id="11" name="Imagem 10"/>
          <p:cNvPicPr>
            <a:picLocks noChangeAspect="1"/>
          </p:cNvPicPr>
          <p:nvPr/>
        </p:nvPicPr>
        <p:blipFill>
          <a:blip r:embed="rId5"/>
          <a:stretch>
            <a:fillRect/>
          </a:stretch>
        </p:blipFill>
        <p:spPr>
          <a:xfrm>
            <a:off x="3683618" y="8421215"/>
            <a:ext cx="8004832" cy="1129145"/>
          </a:xfrm>
          <a:prstGeom prst="rect">
            <a:avLst/>
          </a:prstGeom>
        </p:spPr>
      </p:pic>
      <p:sp>
        <p:nvSpPr>
          <p:cNvPr id="12" name="Retângulo 11"/>
          <p:cNvSpPr/>
          <p:nvPr/>
        </p:nvSpPr>
        <p:spPr>
          <a:xfrm>
            <a:off x="1182336" y="7539430"/>
            <a:ext cx="16279091" cy="584775"/>
          </a:xfrm>
          <a:prstGeom prst="rect">
            <a:avLst/>
          </a:prstGeom>
        </p:spPr>
        <p:txBody>
          <a:bodyPr wrap="square">
            <a:spAutoFit/>
          </a:bodyPr>
          <a:lstStyle/>
          <a:p>
            <a:r>
              <a:rPr lang="pt-BR" sz="2400" b="1" dirty="0"/>
              <a:t>Passo 3</a:t>
            </a:r>
            <a:r>
              <a:rPr lang="pt-BR" sz="2400" dirty="0"/>
              <a:t>: Após aplicação da ponderação, </a:t>
            </a:r>
            <a:r>
              <a:rPr lang="pt-BR" sz="3200" b="1" dirty="0"/>
              <a:t>calcular o resultado do </a:t>
            </a:r>
            <a:r>
              <a:rPr lang="pt-BR" sz="3200" b="1" dirty="0" smtClean="0"/>
              <a:t>acompanhamento:</a:t>
            </a:r>
            <a:endParaRPr lang="pt-BR" sz="2400" dirty="0"/>
          </a:p>
        </p:txBody>
      </p:sp>
    </p:spTree>
    <p:extLst>
      <p:ext uri="{BB962C8B-B14F-4D97-AF65-F5344CB8AC3E}">
        <p14:creationId xmlns:p14="http://schemas.microsoft.com/office/powerpoint/2010/main" val="222225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5"/>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438" name="Google Shape;438;p45"/>
          <p:cNvGrpSpPr/>
          <p:nvPr/>
        </p:nvGrpSpPr>
        <p:grpSpPr>
          <a:xfrm>
            <a:off x="1182336" y="801805"/>
            <a:ext cx="16076964" cy="243998"/>
            <a:chOff x="0" y="334222"/>
            <a:chExt cx="21435952" cy="325331"/>
          </a:xfrm>
        </p:grpSpPr>
        <p:cxnSp>
          <p:nvCxnSpPr>
            <p:cNvPr id="439" name="Google Shape;439;p45"/>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440" name="Google Shape;440;p45"/>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41" name="Google Shape;441;p45"/>
          <p:cNvSpPr txBox="1"/>
          <p:nvPr/>
        </p:nvSpPr>
        <p:spPr>
          <a:xfrm>
            <a:off x="1077561" y="627413"/>
            <a:ext cx="15676811" cy="1286378"/>
          </a:xfrm>
          <a:prstGeom prst="rect">
            <a:avLst/>
          </a:prstGeom>
          <a:noFill/>
          <a:ln>
            <a:noFill/>
          </a:ln>
        </p:spPr>
        <p:txBody>
          <a:bodyPr spcFirstLastPara="1" wrap="square" lIns="0" tIns="0" rIns="0" bIns="0" anchor="t" anchorCtr="0">
            <a:spAutoFit/>
          </a:bodyPr>
          <a:lstStyle/>
          <a:p>
            <a:pPr lvl="0" algn="ctr">
              <a:buSzPts val="3200"/>
            </a:pPr>
            <a:r>
              <a:rPr lang="pt-BR" sz="3600" b="1" dirty="0" smtClean="0">
                <a:solidFill>
                  <a:schemeClr val="bg1"/>
                </a:solidFill>
              </a:rPr>
              <a:t>DIMENSÃO ACOMPANHAMENTO</a:t>
            </a:r>
          </a:p>
          <a:p>
            <a:pPr marL="0" marR="0" lvl="0" indent="0" algn="ctr" rtl="0">
              <a:lnSpc>
                <a:spcPct val="166271"/>
              </a:lnSpc>
              <a:spcBef>
                <a:spcPts val="0"/>
              </a:spcBef>
              <a:spcAft>
                <a:spcPts val="0"/>
              </a:spcAft>
              <a:buClr>
                <a:srgbClr val="000000"/>
              </a:buClr>
              <a:buSzPts val="2867"/>
              <a:buFont typeface="Arial"/>
              <a:buNone/>
            </a:pPr>
            <a:endParaRPr sz="2867" b="1" i="0" u="none" strike="noStrike" cap="none" dirty="0">
              <a:solidFill>
                <a:srgbClr val="FFFFFF"/>
              </a:solidFill>
              <a:latin typeface="Poppins"/>
              <a:ea typeface="Poppins"/>
              <a:cs typeface="Poppins"/>
              <a:sym typeface="Poppins"/>
            </a:endParaRPr>
          </a:p>
        </p:txBody>
      </p:sp>
      <p:sp>
        <p:nvSpPr>
          <p:cNvPr id="13" name="Retângulo 12"/>
          <p:cNvSpPr/>
          <p:nvPr/>
        </p:nvSpPr>
        <p:spPr>
          <a:xfrm>
            <a:off x="851776" y="2152447"/>
            <a:ext cx="12543819" cy="461665"/>
          </a:xfrm>
          <a:prstGeom prst="rect">
            <a:avLst/>
          </a:prstGeom>
        </p:spPr>
        <p:txBody>
          <a:bodyPr wrap="none">
            <a:spAutoFit/>
          </a:bodyPr>
          <a:lstStyle/>
          <a:p>
            <a:r>
              <a:rPr lang="pt-BR" sz="2400" b="1" dirty="0"/>
              <a:t>Passo 4: </a:t>
            </a:r>
            <a:r>
              <a:rPr lang="pt-BR" sz="2400" dirty="0"/>
              <a:t>De acordo com o resultado, identificar o escore na classificação conforme abaixo</a:t>
            </a:r>
          </a:p>
        </p:txBody>
      </p:sp>
      <p:pic>
        <p:nvPicPr>
          <p:cNvPr id="14" name="Imagem 13"/>
          <p:cNvPicPr>
            <a:picLocks noChangeAspect="1"/>
          </p:cNvPicPr>
          <p:nvPr/>
        </p:nvPicPr>
        <p:blipFill>
          <a:blip r:embed="rId4"/>
          <a:stretch>
            <a:fillRect/>
          </a:stretch>
        </p:blipFill>
        <p:spPr>
          <a:xfrm>
            <a:off x="3877582" y="2891523"/>
            <a:ext cx="6492209" cy="2369560"/>
          </a:xfrm>
          <a:prstGeom prst="rect">
            <a:avLst/>
          </a:prstGeom>
        </p:spPr>
      </p:pic>
      <p:sp>
        <p:nvSpPr>
          <p:cNvPr id="15" name="Retângulo 14"/>
          <p:cNvSpPr/>
          <p:nvPr/>
        </p:nvSpPr>
        <p:spPr>
          <a:xfrm>
            <a:off x="851776" y="6050531"/>
            <a:ext cx="16680254" cy="2062103"/>
          </a:xfrm>
          <a:prstGeom prst="rect">
            <a:avLst/>
          </a:prstGeom>
        </p:spPr>
        <p:txBody>
          <a:bodyPr wrap="square">
            <a:spAutoFit/>
          </a:bodyPr>
          <a:lstStyle/>
          <a:p>
            <a:r>
              <a:rPr lang="pt-BR" sz="2400" b="1" dirty="0"/>
              <a:t>Satisfação do Usuário: </a:t>
            </a:r>
            <a:r>
              <a:rPr lang="pt-BR" sz="2400" dirty="0"/>
              <a:t>As equipes que tiverem a população atendida e seu usuário avaliar o atendimento no aplicativo Meu SUS Digital </a:t>
            </a:r>
            <a:r>
              <a:rPr lang="pt-BR" sz="3200" b="1" dirty="0"/>
              <a:t>receberão uma pontuação extra</a:t>
            </a:r>
            <a:r>
              <a:rPr lang="pt-BR" sz="2400" dirty="0"/>
              <a:t> que será acrescida ao escore de acompanhamento</a:t>
            </a:r>
            <a:r>
              <a:rPr lang="pt-BR" sz="2400" dirty="0" smtClean="0"/>
              <a:t>.</a:t>
            </a:r>
          </a:p>
          <a:p>
            <a:endParaRPr lang="pt-BR" sz="2400" dirty="0" smtClean="0"/>
          </a:p>
          <a:p>
            <a:pPr marL="342900" indent="-342900">
              <a:buFont typeface="Wingdings" panose="05000000000000000000" pitchFamily="2" charset="2"/>
              <a:buChar char="Ø"/>
            </a:pPr>
            <a:r>
              <a:rPr lang="pt-BR" sz="2400" dirty="0"/>
              <a:t>até menos do que 5% do total </a:t>
            </a:r>
            <a:r>
              <a:rPr lang="pt-BR" sz="2400" dirty="0" smtClean="0"/>
              <a:t>de atendimentos </a:t>
            </a:r>
            <a:r>
              <a:rPr lang="pt-BR" sz="2400" dirty="0"/>
              <a:t>da equipe, terão </a:t>
            </a:r>
            <a:r>
              <a:rPr lang="pt-BR" sz="2400" b="1" dirty="0"/>
              <a:t>um valor de 0,15 (quinze centésimos</a:t>
            </a:r>
            <a:r>
              <a:rPr lang="pt-BR" sz="2400" b="1" dirty="0" smtClean="0"/>
              <a:t>)</a:t>
            </a:r>
          </a:p>
          <a:p>
            <a:pPr marL="342900" indent="-342900">
              <a:buFont typeface="Wingdings" panose="05000000000000000000" pitchFamily="2" charset="2"/>
              <a:buChar char="Ø"/>
            </a:pPr>
            <a:r>
              <a:rPr lang="pt-BR" sz="2400" dirty="0"/>
              <a:t>as equipes alcançarem 5% ou mais dos atendimentos avaliados</a:t>
            </a:r>
            <a:r>
              <a:rPr lang="pt-BR" sz="2400" dirty="0" smtClean="0"/>
              <a:t>, </a:t>
            </a:r>
            <a:r>
              <a:rPr lang="pt-BR" sz="2400" b="1" dirty="0" smtClean="0"/>
              <a:t>será </a:t>
            </a:r>
            <a:r>
              <a:rPr lang="pt-BR" sz="2400" b="1" dirty="0"/>
              <a:t>acrescido 0,30 (trinta centésimos</a:t>
            </a:r>
            <a:r>
              <a:rPr lang="pt-BR" sz="2400" b="1" dirty="0" smtClean="0"/>
              <a:t>)</a:t>
            </a:r>
            <a:endParaRPr lang="pt-BR" sz="2400" dirty="0"/>
          </a:p>
        </p:txBody>
      </p:sp>
    </p:spTree>
    <p:extLst>
      <p:ext uri="{BB962C8B-B14F-4D97-AF65-F5344CB8AC3E}">
        <p14:creationId xmlns:p14="http://schemas.microsoft.com/office/powerpoint/2010/main" val="441826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A963"/>
        </a:solidFill>
        <a:effectLst/>
      </p:bgPr>
    </p:bg>
    <p:spTree>
      <p:nvGrpSpPr>
        <p:cNvPr id="1" name="Shape 98"/>
        <p:cNvGrpSpPr/>
        <p:nvPr/>
      </p:nvGrpSpPr>
      <p:grpSpPr>
        <a:xfrm>
          <a:off x="0" y="0"/>
          <a:ext cx="0" cy="0"/>
          <a:chOff x="0" y="0"/>
          <a:chExt cx="0" cy="0"/>
        </a:xfrm>
      </p:grpSpPr>
      <p:sp>
        <p:nvSpPr>
          <p:cNvPr id="99" name="Google Shape;99;p2"/>
          <p:cNvSpPr/>
          <p:nvPr/>
        </p:nvSpPr>
        <p:spPr>
          <a:xfrm>
            <a:off x="-3303308" y="-680073"/>
            <a:ext cx="12447308" cy="12447258"/>
          </a:xfrm>
          <a:custGeom>
            <a:avLst/>
            <a:gdLst/>
            <a:ahLst/>
            <a:cxnLst/>
            <a:rect l="l" t="t" r="r" b="b"/>
            <a:pathLst>
              <a:path w="6350000" h="6349975" extrusionOk="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3">
              <a:alphaModFix/>
            </a:blip>
            <a:stretch>
              <a:fillRect l="-38676" r="-1153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0" name="Google Shape;100;p2"/>
          <p:cNvGrpSpPr/>
          <p:nvPr/>
        </p:nvGrpSpPr>
        <p:grpSpPr>
          <a:xfrm>
            <a:off x="747554" y="730685"/>
            <a:ext cx="5029894" cy="1404774"/>
            <a:chOff x="0" y="0"/>
            <a:chExt cx="6350000" cy="1773460"/>
          </a:xfrm>
        </p:grpSpPr>
        <p:sp>
          <p:nvSpPr>
            <p:cNvPr id="101" name="Google Shape;101;p2"/>
            <p:cNvSpPr/>
            <p:nvPr/>
          </p:nvSpPr>
          <p:spPr>
            <a:xfrm>
              <a:off x="19050" y="15126"/>
              <a:ext cx="6312027" cy="1743208"/>
            </a:xfrm>
            <a:custGeom>
              <a:avLst/>
              <a:gdLst/>
              <a:ahLst/>
              <a:cxnLst/>
              <a:rect l="l" t="t" r="r" b="b"/>
              <a:pathLst>
                <a:path w="6312027" h="1743208" extrusionOk="0">
                  <a:moveTo>
                    <a:pt x="5214112" y="1743208"/>
                  </a:moveTo>
                  <a:lnTo>
                    <a:pt x="1097788" y="1743208"/>
                  </a:lnTo>
                  <a:cubicBezTo>
                    <a:pt x="491490" y="1743208"/>
                    <a:pt x="0" y="1352960"/>
                    <a:pt x="0" y="871553"/>
                  </a:cubicBezTo>
                  <a:cubicBezTo>
                    <a:pt x="0" y="390248"/>
                    <a:pt x="491490" y="0"/>
                    <a:pt x="1097788" y="0"/>
                  </a:cubicBezTo>
                  <a:lnTo>
                    <a:pt x="5214239" y="0"/>
                  </a:lnTo>
                  <a:cubicBezTo>
                    <a:pt x="5820537" y="0"/>
                    <a:pt x="6312027" y="390248"/>
                    <a:pt x="6312027" y="871654"/>
                  </a:cubicBezTo>
                  <a:cubicBezTo>
                    <a:pt x="6311900" y="1352960"/>
                    <a:pt x="5820410" y="1743208"/>
                    <a:pt x="5214112" y="1743208"/>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0" y="0"/>
              <a:ext cx="6350000" cy="1773460"/>
            </a:xfrm>
            <a:custGeom>
              <a:avLst/>
              <a:gdLst/>
              <a:ahLst/>
              <a:cxnLst/>
              <a:rect l="l" t="t" r="r" b="b"/>
              <a:pathLst>
                <a:path w="6350000" h="1773460" extrusionOk="0">
                  <a:moveTo>
                    <a:pt x="5233162" y="1773460"/>
                  </a:moveTo>
                  <a:lnTo>
                    <a:pt x="1116838" y="1773460"/>
                  </a:lnTo>
                  <a:cubicBezTo>
                    <a:pt x="501015" y="1773460"/>
                    <a:pt x="0" y="1375649"/>
                    <a:pt x="0" y="886780"/>
                  </a:cubicBezTo>
                  <a:cubicBezTo>
                    <a:pt x="0" y="397811"/>
                    <a:pt x="501015" y="0"/>
                    <a:pt x="1116838" y="0"/>
                  </a:cubicBezTo>
                  <a:lnTo>
                    <a:pt x="5233289" y="0"/>
                  </a:lnTo>
                  <a:cubicBezTo>
                    <a:pt x="5848985" y="0"/>
                    <a:pt x="6350000" y="397811"/>
                    <a:pt x="6350000" y="886780"/>
                  </a:cubicBezTo>
                  <a:cubicBezTo>
                    <a:pt x="6350000" y="1375649"/>
                    <a:pt x="5848985" y="1773460"/>
                    <a:pt x="5233162" y="1773460"/>
                  </a:cubicBezTo>
                  <a:close/>
                  <a:moveTo>
                    <a:pt x="1116838" y="30252"/>
                  </a:moveTo>
                  <a:cubicBezTo>
                    <a:pt x="521970" y="30252"/>
                    <a:pt x="38100" y="414449"/>
                    <a:pt x="38100" y="886780"/>
                  </a:cubicBezTo>
                  <a:cubicBezTo>
                    <a:pt x="38100" y="1359010"/>
                    <a:pt x="521970" y="1743309"/>
                    <a:pt x="1116838" y="1743309"/>
                  </a:cubicBezTo>
                  <a:lnTo>
                    <a:pt x="5233289" y="1743309"/>
                  </a:lnTo>
                  <a:cubicBezTo>
                    <a:pt x="5828030" y="1743309"/>
                    <a:pt x="6312027" y="1359111"/>
                    <a:pt x="6312027" y="886780"/>
                  </a:cubicBezTo>
                  <a:cubicBezTo>
                    <a:pt x="6311900" y="414449"/>
                    <a:pt x="5828030" y="30252"/>
                    <a:pt x="5233162" y="30252"/>
                  </a:cubicBezTo>
                  <a:lnTo>
                    <a:pt x="1116838" y="30252"/>
                  </a:ln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 name="Google Shape;103;p2"/>
          <p:cNvSpPr txBox="1"/>
          <p:nvPr/>
        </p:nvSpPr>
        <p:spPr>
          <a:xfrm>
            <a:off x="1246910" y="847284"/>
            <a:ext cx="4031182" cy="1114425"/>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Clr>
                <a:srgbClr val="000000"/>
              </a:buClr>
              <a:buSzPts val="6999"/>
              <a:buFont typeface="Arial"/>
              <a:buNone/>
            </a:pPr>
            <a:r>
              <a:rPr lang="en-US" sz="6999" b="1" i="0" u="none" strike="noStrike" cap="none">
                <a:solidFill>
                  <a:srgbClr val="FFFFFF"/>
                </a:solidFill>
                <a:latin typeface="Poppins"/>
                <a:ea typeface="Poppins"/>
                <a:cs typeface="Poppins"/>
                <a:sym typeface="Poppins"/>
              </a:rPr>
              <a:t>APS</a:t>
            </a:r>
            <a:endParaRPr sz="1400" b="0" i="0" u="none" strike="noStrike" cap="none">
              <a:solidFill>
                <a:srgbClr val="000000"/>
              </a:solidFill>
              <a:latin typeface="Arial"/>
              <a:ea typeface="Arial"/>
              <a:cs typeface="Arial"/>
              <a:sym typeface="Arial"/>
            </a:endParaRPr>
          </a:p>
        </p:txBody>
      </p:sp>
      <p:sp>
        <p:nvSpPr>
          <p:cNvPr id="104" name="Google Shape;104;p2"/>
          <p:cNvSpPr txBox="1"/>
          <p:nvPr/>
        </p:nvSpPr>
        <p:spPr>
          <a:xfrm>
            <a:off x="9689327" y="3489904"/>
            <a:ext cx="7414200" cy="4647000"/>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Clr>
                <a:srgbClr val="000000"/>
              </a:buClr>
              <a:buSzPts val="4025"/>
              <a:buFont typeface="Arial"/>
              <a:buNone/>
            </a:pPr>
            <a:r>
              <a:rPr lang="en-US" sz="4025" b="1" i="0" u="none" strike="noStrike" cap="none">
                <a:solidFill>
                  <a:srgbClr val="FFFFFF"/>
                </a:solidFill>
                <a:latin typeface="Arial"/>
                <a:ea typeface="Arial"/>
                <a:cs typeface="Arial"/>
                <a:sym typeface="Arial"/>
              </a:rPr>
              <a:t>Metodologia de cofinanciamento federal do Piso de Atenção Primária à Saúde no âmbito do Sistema Único de Saúde (SUS)</a:t>
            </a:r>
            <a:endParaRPr sz="1400" b="1" i="0" u="none" strike="noStrike" cap="none">
              <a:solidFill>
                <a:srgbClr val="000000"/>
              </a:solidFill>
              <a:latin typeface="Arial"/>
              <a:ea typeface="Arial"/>
              <a:cs typeface="Arial"/>
              <a:sym typeface="Arial"/>
            </a:endParaRPr>
          </a:p>
          <a:p>
            <a:pPr marL="0" marR="0" lvl="0" indent="0" algn="ctr" rtl="0">
              <a:lnSpc>
                <a:spcPct val="130011"/>
              </a:lnSpc>
              <a:spcBef>
                <a:spcPts val="0"/>
              </a:spcBef>
              <a:spcAft>
                <a:spcPts val="0"/>
              </a:spcAft>
              <a:buClr>
                <a:srgbClr val="000000"/>
              </a:buClr>
              <a:buSzPts val="4025"/>
              <a:buFont typeface="Arial"/>
              <a:buNone/>
            </a:pPr>
            <a:endParaRPr sz="4025" b="1" i="0" u="none" strike="noStrike" cap="none">
              <a:solidFill>
                <a:srgbClr val="FFFFFF"/>
              </a:solidFill>
              <a:latin typeface="Arial"/>
              <a:ea typeface="Arial"/>
              <a:cs typeface="Arial"/>
              <a:sym typeface="Arial"/>
            </a:endParaRPr>
          </a:p>
        </p:txBody>
      </p:sp>
      <p:sp>
        <p:nvSpPr>
          <p:cNvPr id="105" name="Google Shape;105;p2"/>
          <p:cNvSpPr txBox="1"/>
          <p:nvPr/>
        </p:nvSpPr>
        <p:spPr>
          <a:xfrm>
            <a:off x="9872851" y="7876550"/>
            <a:ext cx="7961214" cy="1087798"/>
          </a:xfrm>
          <a:prstGeom prst="rect">
            <a:avLst/>
          </a:prstGeom>
          <a:noFill/>
          <a:ln>
            <a:noFill/>
          </a:ln>
        </p:spPr>
        <p:txBody>
          <a:bodyPr spcFirstLastPara="1" wrap="square" lIns="0" tIns="0" rIns="0" bIns="0" anchor="t" anchorCtr="0">
            <a:spAutoFit/>
          </a:bodyPr>
          <a:lstStyle/>
          <a:p>
            <a:pPr marL="0" marR="0" lvl="0" indent="0" algn="l" rtl="0">
              <a:lnSpc>
                <a:spcPct val="129974"/>
              </a:lnSpc>
              <a:spcBef>
                <a:spcPts val="0"/>
              </a:spcBef>
              <a:spcAft>
                <a:spcPts val="0"/>
              </a:spcAft>
              <a:buClr>
                <a:srgbClr val="000000"/>
              </a:buClr>
              <a:buSzPts val="2372"/>
              <a:buFont typeface="Arial"/>
              <a:buNone/>
            </a:pPr>
            <a:r>
              <a:rPr lang="en-US" sz="2372" b="1" i="0" u="none" strike="noStrike" cap="none">
                <a:solidFill>
                  <a:srgbClr val="FFFFFF"/>
                </a:solidFill>
                <a:latin typeface="Arial"/>
                <a:ea typeface="Arial"/>
                <a:cs typeface="Arial"/>
                <a:sym typeface="Arial"/>
              </a:rPr>
              <a:t>PORTARIA GM/MS Nº 3.493, DE 10 DE ABRIL DE 2024</a:t>
            </a:r>
            <a:endParaRPr sz="1400" b="1" i="0" u="none" strike="noStrike" cap="none">
              <a:solidFill>
                <a:srgbClr val="000000"/>
              </a:solidFill>
              <a:latin typeface="Arial"/>
              <a:ea typeface="Arial"/>
              <a:cs typeface="Arial"/>
              <a:sym typeface="Arial"/>
            </a:endParaRPr>
          </a:p>
          <a:p>
            <a:pPr marL="0" marR="0" lvl="0" indent="0" algn="l" rtl="0">
              <a:lnSpc>
                <a:spcPct val="168338"/>
              </a:lnSpc>
              <a:spcBef>
                <a:spcPts val="0"/>
              </a:spcBef>
              <a:spcAft>
                <a:spcPts val="0"/>
              </a:spcAft>
              <a:buClr>
                <a:srgbClr val="000000"/>
              </a:buClr>
              <a:buSzPts val="2372"/>
              <a:buFont typeface="Arial"/>
              <a:buNone/>
            </a:pPr>
            <a:endParaRPr sz="2372" b="1"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5"/>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438" name="Google Shape;438;p45"/>
          <p:cNvGrpSpPr/>
          <p:nvPr/>
        </p:nvGrpSpPr>
        <p:grpSpPr>
          <a:xfrm>
            <a:off x="1182336" y="801805"/>
            <a:ext cx="16076964" cy="243998"/>
            <a:chOff x="0" y="334222"/>
            <a:chExt cx="21435952" cy="325331"/>
          </a:xfrm>
        </p:grpSpPr>
        <p:cxnSp>
          <p:nvCxnSpPr>
            <p:cNvPr id="439" name="Google Shape;439;p45"/>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440" name="Google Shape;440;p45"/>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41" name="Google Shape;441;p45"/>
          <p:cNvSpPr txBox="1"/>
          <p:nvPr/>
        </p:nvSpPr>
        <p:spPr>
          <a:xfrm>
            <a:off x="1077561" y="627413"/>
            <a:ext cx="15676811" cy="1286378"/>
          </a:xfrm>
          <a:prstGeom prst="rect">
            <a:avLst/>
          </a:prstGeom>
          <a:noFill/>
          <a:ln>
            <a:noFill/>
          </a:ln>
        </p:spPr>
        <p:txBody>
          <a:bodyPr spcFirstLastPara="1" wrap="square" lIns="0" tIns="0" rIns="0" bIns="0" anchor="t" anchorCtr="0">
            <a:spAutoFit/>
          </a:bodyPr>
          <a:lstStyle/>
          <a:p>
            <a:pPr lvl="0" algn="ctr">
              <a:buSzPts val="3200"/>
            </a:pPr>
            <a:r>
              <a:rPr lang="pt-BR" sz="3600" b="1" dirty="0" smtClean="0">
                <a:solidFill>
                  <a:schemeClr val="bg1"/>
                </a:solidFill>
              </a:rPr>
              <a:t>DIMENSÃO CADASTRO + ACOMPANHAMENTO</a:t>
            </a:r>
          </a:p>
          <a:p>
            <a:pPr marL="0" marR="0" lvl="0" indent="0" algn="ctr" rtl="0">
              <a:lnSpc>
                <a:spcPct val="166271"/>
              </a:lnSpc>
              <a:spcBef>
                <a:spcPts val="0"/>
              </a:spcBef>
              <a:spcAft>
                <a:spcPts val="0"/>
              </a:spcAft>
              <a:buClr>
                <a:srgbClr val="000000"/>
              </a:buClr>
              <a:buSzPts val="2867"/>
              <a:buFont typeface="Arial"/>
              <a:buNone/>
            </a:pPr>
            <a:endParaRPr sz="2867" b="1" i="0" u="none" strike="noStrike" cap="none" dirty="0">
              <a:solidFill>
                <a:srgbClr val="FFFFFF"/>
              </a:solidFill>
              <a:latin typeface="Poppins"/>
              <a:ea typeface="Poppins"/>
              <a:cs typeface="Poppins"/>
              <a:sym typeface="Poppins"/>
            </a:endParaRPr>
          </a:p>
        </p:txBody>
      </p:sp>
      <p:sp>
        <p:nvSpPr>
          <p:cNvPr id="16" name="Retângulo 15"/>
          <p:cNvSpPr/>
          <p:nvPr/>
        </p:nvSpPr>
        <p:spPr>
          <a:xfrm>
            <a:off x="849827" y="2467701"/>
            <a:ext cx="15055191" cy="829681"/>
          </a:xfrm>
          <a:prstGeom prst="rect">
            <a:avLst/>
          </a:prstGeom>
        </p:spPr>
        <p:txBody>
          <a:bodyPr wrap="square">
            <a:spAutoFit/>
          </a:bodyPr>
          <a:lstStyle/>
          <a:p>
            <a:pPr algn="ctr"/>
            <a:r>
              <a:rPr lang="pt-BR" sz="2400" b="1" dirty="0"/>
              <a:t>Resultado Final: Somar os escores do cadastro e acompanhamento: </a:t>
            </a:r>
            <a:endParaRPr lang="pt-BR" sz="2400" b="1" dirty="0" smtClean="0"/>
          </a:p>
          <a:p>
            <a:pPr algn="ctr"/>
            <a:r>
              <a:rPr lang="pt-BR" sz="2400" b="1" dirty="0" smtClean="0"/>
              <a:t>Escore </a:t>
            </a:r>
            <a:r>
              <a:rPr lang="pt-BR" sz="2400" b="1" dirty="0"/>
              <a:t>de X + Escore de Y = Escore Final. Classificar o Escore </a:t>
            </a:r>
            <a:r>
              <a:rPr lang="pt-BR" sz="2400" b="1" dirty="0" smtClean="0"/>
              <a:t>final</a:t>
            </a:r>
            <a:endParaRPr lang="pt-BR" sz="2400" b="1" dirty="0"/>
          </a:p>
        </p:txBody>
      </p:sp>
      <p:pic>
        <p:nvPicPr>
          <p:cNvPr id="2" name="Imagem 1"/>
          <p:cNvPicPr>
            <a:picLocks noChangeAspect="1"/>
          </p:cNvPicPr>
          <p:nvPr/>
        </p:nvPicPr>
        <p:blipFill>
          <a:blip r:embed="rId4"/>
          <a:stretch>
            <a:fillRect/>
          </a:stretch>
        </p:blipFill>
        <p:spPr>
          <a:xfrm>
            <a:off x="4807527" y="3625473"/>
            <a:ext cx="7550728" cy="2927275"/>
          </a:xfrm>
          <a:prstGeom prst="rect">
            <a:avLst/>
          </a:prstGeom>
        </p:spPr>
      </p:pic>
      <p:sp>
        <p:nvSpPr>
          <p:cNvPr id="3" name="Retângulo 2"/>
          <p:cNvSpPr/>
          <p:nvPr/>
        </p:nvSpPr>
        <p:spPr>
          <a:xfrm>
            <a:off x="849827" y="7184860"/>
            <a:ext cx="9144000" cy="1938992"/>
          </a:xfrm>
          <a:prstGeom prst="rect">
            <a:avLst/>
          </a:prstGeom>
        </p:spPr>
        <p:txBody>
          <a:bodyPr>
            <a:spAutoFit/>
          </a:bodyPr>
          <a:lstStyle/>
          <a:p>
            <a:r>
              <a:rPr lang="pt-BR" sz="2400" b="1" dirty="0" smtClean="0"/>
              <a:t>CRITÉRIOS DE DESEMPATE</a:t>
            </a:r>
          </a:p>
          <a:p>
            <a:endParaRPr lang="pt-BR" sz="2400" dirty="0"/>
          </a:p>
          <a:p>
            <a:r>
              <a:rPr lang="pt-BR" sz="2400" dirty="0" smtClean="0"/>
              <a:t>1º </a:t>
            </a:r>
            <a:r>
              <a:rPr lang="pt-BR" sz="2400" dirty="0"/>
              <a:t>- Maior número de atendimentos no período de um ano;</a:t>
            </a:r>
          </a:p>
          <a:p>
            <a:r>
              <a:rPr lang="pt-BR" sz="2400" dirty="0"/>
              <a:t>2º - Atendimento mais recente;</a:t>
            </a:r>
          </a:p>
          <a:p>
            <a:r>
              <a:rPr lang="pt-BR" sz="2400" dirty="0"/>
              <a:t>3º - Cadastro mais atualizado.</a:t>
            </a:r>
          </a:p>
        </p:txBody>
      </p:sp>
    </p:spTree>
    <p:extLst>
      <p:ext uri="{BB962C8B-B14F-4D97-AF65-F5344CB8AC3E}">
        <p14:creationId xmlns:p14="http://schemas.microsoft.com/office/powerpoint/2010/main" val="3273479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6"/>
          <p:cNvSpPr/>
          <p:nvPr/>
        </p:nvSpPr>
        <p:spPr>
          <a:xfrm>
            <a:off x="13727838"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559" name="Google Shape;559;p16"/>
          <p:cNvGrpSpPr/>
          <p:nvPr/>
        </p:nvGrpSpPr>
        <p:grpSpPr>
          <a:xfrm>
            <a:off x="1182336" y="801805"/>
            <a:ext cx="16076964" cy="243998"/>
            <a:chOff x="0" y="334222"/>
            <a:chExt cx="21435952" cy="325331"/>
          </a:xfrm>
        </p:grpSpPr>
        <p:cxnSp>
          <p:nvCxnSpPr>
            <p:cNvPr id="560" name="Google Shape;560;p16"/>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561" name="Google Shape;561;p16"/>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62" name="Google Shape;562;p16"/>
          <p:cNvSpPr txBox="1"/>
          <p:nvPr/>
        </p:nvSpPr>
        <p:spPr>
          <a:xfrm>
            <a:off x="1087086" y="627413"/>
            <a:ext cx="14509326" cy="1305935"/>
          </a:xfrm>
          <a:prstGeom prst="rect">
            <a:avLst/>
          </a:prstGeom>
          <a:noFill/>
          <a:ln>
            <a:noFill/>
          </a:ln>
        </p:spPr>
        <p:txBody>
          <a:bodyPr spcFirstLastPara="1" wrap="square" lIns="0" tIns="0" rIns="0" bIns="0" anchor="t" anchorCtr="0">
            <a:spAutoFit/>
          </a:bodyPr>
          <a:lstStyle/>
          <a:p>
            <a:pPr marL="0" marR="0" lvl="0" indent="0" algn="ctr"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II - COMPONENTE VÍNCULO E ACOMPANHAMENTO TERRITORIAL DE EQUIPES</a:t>
            </a:r>
            <a:endParaRPr sz="1400" b="0" i="0" u="none" strike="noStrike" cap="none">
              <a:solidFill>
                <a:srgbClr val="000000"/>
              </a:solidFill>
              <a:latin typeface="Arial"/>
              <a:ea typeface="Arial"/>
              <a:cs typeface="Arial"/>
              <a:sym typeface="Arial"/>
            </a:endParaRPr>
          </a:p>
          <a:p>
            <a:pPr marL="0" marR="0" lvl="0" indent="0" algn="ctr" rtl="0">
              <a:lnSpc>
                <a:spcPct val="166271"/>
              </a:lnSpc>
              <a:spcBef>
                <a:spcPts val="0"/>
              </a:spcBef>
              <a:spcAft>
                <a:spcPts val="0"/>
              </a:spcAft>
              <a:buClr>
                <a:srgbClr val="000000"/>
              </a:buClr>
              <a:buSzPts val="2867"/>
              <a:buFont typeface="Arial"/>
              <a:buNone/>
            </a:pPr>
            <a:endParaRPr sz="2867" b="1" i="0" u="none" strike="noStrike" cap="none">
              <a:solidFill>
                <a:srgbClr val="FFFFFF"/>
              </a:solidFill>
              <a:latin typeface="Poppins"/>
              <a:ea typeface="Poppins"/>
              <a:cs typeface="Poppins"/>
              <a:sym typeface="Poppins"/>
            </a:endParaRPr>
          </a:p>
        </p:txBody>
      </p:sp>
      <p:sp>
        <p:nvSpPr>
          <p:cNvPr id="563" name="Google Shape;563;p16"/>
          <p:cNvSpPr/>
          <p:nvPr/>
        </p:nvSpPr>
        <p:spPr>
          <a:xfrm>
            <a:off x="1291670" y="3456205"/>
            <a:ext cx="11778261" cy="441068"/>
          </a:xfrm>
          <a:custGeom>
            <a:avLst/>
            <a:gdLst/>
            <a:ahLst/>
            <a:cxnLst/>
            <a:rect l="l" t="t" r="r" b="b"/>
            <a:pathLst>
              <a:path w="9631592" h="360680" extrusionOk="0">
                <a:moveTo>
                  <a:pt x="9631592" y="180340"/>
                </a:moveTo>
                <a:cubicBezTo>
                  <a:pt x="9631592" y="81280"/>
                  <a:pt x="9551582" y="0"/>
                  <a:pt x="9451252" y="0"/>
                </a:cubicBezTo>
                <a:lnTo>
                  <a:pt x="172720" y="0"/>
                </a:lnTo>
                <a:lnTo>
                  <a:pt x="172720" y="1270"/>
                </a:lnTo>
                <a:cubicBezTo>
                  <a:pt x="76200" y="5080"/>
                  <a:pt x="0" y="83820"/>
                  <a:pt x="0" y="180340"/>
                </a:cubicBezTo>
                <a:cubicBezTo>
                  <a:pt x="0" y="276860"/>
                  <a:pt x="77470" y="355600"/>
                  <a:pt x="172720" y="359410"/>
                </a:cubicBezTo>
                <a:lnTo>
                  <a:pt x="172720" y="360680"/>
                </a:lnTo>
                <a:lnTo>
                  <a:pt x="9451252" y="360680"/>
                </a:lnTo>
                <a:cubicBezTo>
                  <a:pt x="9550312" y="360680"/>
                  <a:pt x="9631592" y="279400"/>
                  <a:pt x="9631592" y="18034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16"/>
          <p:cNvSpPr/>
          <p:nvPr/>
        </p:nvSpPr>
        <p:spPr>
          <a:xfrm>
            <a:off x="1305478" y="4194177"/>
            <a:ext cx="1896176" cy="869833"/>
          </a:xfrm>
          <a:custGeom>
            <a:avLst/>
            <a:gdLst/>
            <a:ahLst/>
            <a:cxnLst/>
            <a:rect l="l" t="t" r="r" b="b"/>
            <a:pathLst>
              <a:path w="1716536" h="787427" extrusionOk="0">
                <a:moveTo>
                  <a:pt x="1592076" y="787426"/>
                </a:moveTo>
                <a:lnTo>
                  <a:pt x="124460" y="787426"/>
                </a:lnTo>
                <a:cubicBezTo>
                  <a:pt x="55880" y="787426"/>
                  <a:pt x="0" y="731547"/>
                  <a:pt x="0" y="662966"/>
                </a:cubicBezTo>
                <a:lnTo>
                  <a:pt x="0" y="124460"/>
                </a:lnTo>
                <a:cubicBezTo>
                  <a:pt x="0" y="55880"/>
                  <a:pt x="55880" y="0"/>
                  <a:pt x="124460" y="0"/>
                </a:cubicBezTo>
                <a:lnTo>
                  <a:pt x="1592076" y="0"/>
                </a:lnTo>
                <a:cubicBezTo>
                  <a:pt x="1660656" y="0"/>
                  <a:pt x="1716536" y="55880"/>
                  <a:pt x="1716536" y="124460"/>
                </a:cubicBezTo>
                <a:lnTo>
                  <a:pt x="1716536" y="662967"/>
                </a:lnTo>
                <a:cubicBezTo>
                  <a:pt x="1716536" y="731547"/>
                  <a:pt x="1660656" y="787427"/>
                  <a:pt x="1592076" y="787427"/>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16"/>
          <p:cNvSpPr/>
          <p:nvPr/>
        </p:nvSpPr>
        <p:spPr>
          <a:xfrm>
            <a:off x="1305478" y="5365505"/>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16"/>
          <p:cNvSpPr/>
          <p:nvPr/>
        </p:nvSpPr>
        <p:spPr>
          <a:xfrm>
            <a:off x="3285888" y="4185754"/>
            <a:ext cx="1896176" cy="878256"/>
          </a:xfrm>
          <a:custGeom>
            <a:avLst/>
            <a:gdLst/>
            <a:ahLst/>
            <a:cxnLst/>
            <a:rect l="l" t="t" r="r" b="b"/>
            <a:pathLst>
              <a:path w="1716536" h="795052" extrusionOk="0">
                <a:moveTo>
                  <a:pt x="1592076" y="795052"/>
                </a:moveTo>
                <a:lnTo>
                  <a:pt x="124460" y="795052"/>
                </a:lnTo>
                <a:cubicBezTo>
                  <a:pt x="55880" y="795052"/>
                  <a:pt x="0" y="739172"/>
                  <a:pt x="0" y="670592"/>
                </a:cubicBezTo>
                <a:lnTo>
                  <a:pt x="0" y="124460"/>
                </a:lnTo>
                <a:cubicBezTo>
                  <a:pt x="0" y="55880"/>
                  <a:pt x="55880" y="0"/>
                  <a:pt x="124460" y="0"/>
                </a:cubicBezTo>
                <a:lnTo>
                  <a:pt x="1592076" y="0"/>
                </a:lnTo>
                <a:cubicBezTo>
                  <a:pt x="1660656" y="0"/>
                  <a:pt x="1716536" y="55880"/>
                  <a:pt x="1716536" y="124460"/>
                </a:cubicBezTo>
                <a:lnTo>
                  <a:pt x="1716536" y="670592"/>
                </a:lnTo>
                <a:cubicBezTo>
                  <a:pt x="1716536" y="739172"/>
                  <a:pt x="1660656" y="795052"/>
                  <a:pt x="1592076" y="795052"/>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16"/>
          <p:cNvSpPr/>
          <p:nvPr/>
        </p:nvSpPr>
        <p:spPr>
          <a:xfrm>
            <a:off x="3285888" y="5357082"/>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16"/>
          <p:cNvSpPr/>
          <p:nvPr/>
        </p:nvSpPr>
        <p:spPr>
          <a:xfrm>
            <a:off x="5266297" y="4168907"/>
            <a:ext cx="1896176" cy="895103"/>
          </a:xfrm>
          <a:custGeom>
            <a:avLst/>
            <a:gdLst/>
            <a:ahLst/>
            <a:cxnLst/>
            <a:rect l="l" t="t" r="r" b="b"/>
            <a:pathLst>
              <a:path w="1716536" h="810303" extrusionOk="0">
                <a:moveTo>
                  <a:pt x="1592076" y="810302"/>
                </a:moveTo>
                <a:lnTo>
                  <a:pt x="124460" y="810302"/>
                </a:lnTo>
                <a:cubicBezTo>
                  <a:pt x="55880" y="810302"/>
                  <a:pt x="0" y="754423"/>
                  <a:pt x="0" y="685842"/>
                </a:cubicBezTo>
                <a:lnTo>
                  <a:pt x="0" y="124460"/>
                </a:lnTo>
                <a:cubicBezTo>
                  <a:pt x="0" y="55880"/>
                  <a:pt x="55880" y="0"/>
                  <a:pt x="124460" y="0"/>
                </a:cubicBezTo>
                <a:lnTo>
                  <a:pt x="1592076" y="0"/>
                </a:lnTo>
                <a:cubicBezTo>
                  <a:pt x="1660656" y="0"/>
                  <a:pt x="1716536" y="55880"/>
                  <a:pt x="1716536" y="124460"/>
                </a:cubicBezTo>
                <a:lnTo>
                  <a:pt x="1716536" y="685843"/>
                </a:lnTo>
                <a:cubicBezTo>
                  <a:pt x="1716536" y="754423"/>
                  <a:pt x="1660656" y="810303"/>
                  <a:pt x="1592076" y="810303"/>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16"/>
          <p:cNvSpPr/>
          <p:nvPr/>
        </p:nvSpPr>
        <p:spPr>
          <a:xfrm>
            <a:off x="5266297" y="5340235"/>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16"/>
          <p:cNvSpPr txBox="1"/>
          <p:nvPr/>
        </p:nvSpPr>
        <p:spPr>
          <a:xfrm>
            <a:off x="1335525" y="3488444"/>
            <a:ext cx="11678126" cy="328965"/>
          </a:xfrm>
          <a:prstGeom prst="rect">
            <a:avLst/>
          </a:prstGeom>
          <a:no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CLASSIFICAÇÃO DO COMPONENTE VÍNCULO E ACOMPANHAMENTO TERRITORIAL</a:t>
            </a:r>
            <a:endParaRPr sz="1400" b="0" i="0" u="none" strike="noStrike" cap="none">
              <a:solidFill>
                <a:srgbClr val="000000"/>
              </a:solidFill>
              <a:latin typeface="Arial"/>
              <a:ea typeface="Arial"/>
              <a:cs typeface="Arial"/>
              <a:sym typeface="Arial"/>
            </a:endParaRPr>
          </a:p>
        </p:txBody>
      </p:sp>
      <p:sp>
        <p:nvSpPr>
          <p:cNvPr id="571" name="Google Shape;571;p16"/>
          <p:cNvSpPr txBox="1"/>
          <p:nvPr/>
        </p:nvSpPr>
        <p:spPr>
          <a:xfrm>
            <a:off x="1915382" y="4439217"/>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Equipe</a:t>
            </a:r>
            <a:endParaRPr sz="1400" b="0" i="0" u="none" strike="noStrike" cap="none">
              <a:solidFill>
                <a:srgbClr val="000000"/>
              </a:solidFill>
              <a:latin typeface="Arial"/>
              <a:ea typeface="Arial"/>
              <a:cs typeface="Arial"/>
              <a:sym typeface="Arial"/>
            </a:endParaRPr>
          </a:p>
        </p:txBody>
      </p:sp>
      <p:sp>
        <p:nvSpPr>
          <p:cNvPr id="572" name="Google Shape;572;p16"/>
          <p:cNvSpPr/>
          <p:nvPr/>
        </p:nvSpPr>
        <p:spPr>
          <a:xfrm>
            <a:off x="1305478" y="6295534"/>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16"/>
          <p:cNvSpPr/>
          <p:nvPr/>
        </p:nvSpPr>
        <p:spPr>
          <a:xfrm>
            <a:off x="3285888" y="6287111"/>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16"/>
          <p:cNvSpPr/>
          <p:nvPr/>
        </p:nvSpPr>
        <p:spPr>
          <a:xfrm>
            <a:off x="5266297" y="6270264"/>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16"/>
          <p:cNvSpPr/>
          <p:nvPr/>
        </p:nvSpPr>
        <p:spPr>
          <a:xfrm>
            <a:off x="7267081" y="4194177"/>
            <a:ext cx="1896176" cy="869833"/>
          </a:xfrm>
          <a:custGeom>
            <a:avLst/>
            <a:gdLst/>
            <a:ahLst/>
            <a:cxnLst/>
            <a:rect l="l" t="t" r="r" b="b"/>
            <a:pathLst>
              <a:path w="1716536" h="787427" extrusionOk="0">
                <a:moveTo>
                  <a:pt x="1592076" y="787426"/>
                </a:moveTo>
                <a:lnTo>
                  <a:pt x="124460" y="787426"/>
                </a:lnTo>
                <a:cubicBezTo>
                  <a:pt x="55880" y="787426"/>
                  <a:pt x="0" y="731547"/>
                  <a:pt x="0" y="662966"/>
                </a:cubicBezTo>
                <a:lnTo>
                  <a:pt x="0" y="124460"/>
                </a:lnTo>
                <a:cubicBezTo>
                  <a:pt x="0" y="55880"/>
                  <a:pt x="55880" y="0"/>
                  <a:pt x="124460" y="0"/>
                </a:cubicBezTo>
                <a:lnTo>
                  <a:pt x="1592076" y="0"/>
                </a:lnTo>
                <a:cubicBezTo>
                  <a:pt x="1660656" y="0"/>
                  <a:pt x="1716536" y="55880"/>
                  <a:pt x="1716536" y="124460"/>
                </a:cubicBezTo>
                <a:lnTo>
                  <a:pt x="1716536" y="662967"/>
                </a:lnTo>
                <a:cubicBezTo>
                  <a:pt x="1716536" y="731547"/>
                  <a:pt x="1660656" y="787427"/>
                  <a:pt x="1592076" y="787427"/>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16"/>
          <p:cNvSpPr/>
          <p:nvPr/>
        </p:nvSpPr>
        <p:spPr>
          <a:xfrm>
            <a:off x="7267081" y="5365505"/>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16"/>
          <p:cNvSpPr/>
          <p:nvPr/>
        </p:nvSpPr>
        <p:spPr>
          <a:xfrm>
            <a:off x="9248982" y="4198368"/>
            <a:ext cx="1896176" cy="865642"/>
          </a:xfrm>
          <a:custGeom>
            <a:avLst/>
            <a:gdLst/>
            <a:ahLst/>
            <a:cxnLst/>
            <a:rect l="l" t="t" r="r" b="b"/>
            <a:pathLst>
              <a:path w="1716536" h="783633" extrusionOk="0">
                <a:moveTo>
                  <a:pt x="1592076" y="783633"/>
                </a:moveTo>
                <a:lnTo>
                  <a:pt x="124460" y="783633"/>
                </a:lnTo>
                <a:cubicBezTo>
                  <a:pt x="55880" y="783633"/>
                  <a:pt x="0" y="727753"/>
                  <a:pt x="0" y="659173"/>
                </a:cubicBezTo>
                <a:lnTo>
                  <a:pt x="0" y="124460"/>
                </a:lnTo>
                <a:cubicBezTo>
                  <a:pt x="0" y="55880"/>
                  <a:pt x="55880" y="0"/>
                  <a:pt x="124460" y="0"/>
                </a:cubicBezTo>
                <a:lnTo>
                  <a:pt x="1592076" y="0"/>
                </a:lnTo>
                <a:cubicBezTo>
                  <a:pt x="1660656" y="0"/>
                  <a:pt x="1716536" y="55880"/>
                  <a:pt x="1716536" y="124460"/>
                </a:cubicBezTo>
                <a:lnTo>
                  <a:pt x="1716536" y="659173"/>
                </a:lnTo>
                <a:cubicBezTo>
                  <a:pt x="1716536" y="727753"/>
                  <a:pt x="1660656" y="783633"/>
                  <a:pt x="1592076" y="783633"/>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16"/>
          <p:cNvSpPr/>
          <p:nvPr/>
        </p:nvSpPr>
        <p:spPr>
          <a:xfrm>
            <a:off x="9248982" y="5369696"/>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16"/>
          <p:cNvSpPr/>
          <p:nvPr/>
        </p:nvSpPr>
        <p:spPr>
          <a:xfrm>
            <a:off x="11222316" y="4185754"/>
            <a:ext cx="1896176" cy="878256"/>
          </a:xfrm>
          <a:custGeom>
            <a:avLst/>
            <a:gdLst/>
            <a:ahLst/>
            <a:cxnLst/>
            <a:rect l="l" t="t" r="r" b="b"/>
            <a:pathLst>
              <a:path w="1716536" h="795052" extrusionOk="0">
                <a:moveTo>
                  <a:pt x="1592076" y="795052"/>
                </a:moveTo>
                <a:lnTo>
                  <a:pt x="124460" y="795052"/>
                </a:lnTo>
                <a:cubicBezTo>
                  <a:pt x="55880" y="795052"/>
                  <a:pt x="0" y="739172"/>
                  <a:pt x="0" y="670592"/>
                </a:cubicBezTo>
                <a:lnTo>
                  <a:pt x="0" y="124460"/>
                </a:lnTo>
                <a:cubicBezTo>
                  <a:pt x="0" y="55880"/>
                  <a:pt x="55880" y="0"/>
                  <a:pt x="124460" y="0"/>
                </a:cubicBezTo>
                <a:lnTo>
                  <a:pt x="1592076" y="0"/>
                </a:lnTo>
                <a:cubicBezTo>
                  <a:pt x="1660656" y="0"/>
                  <a:pt x="1716536" y="55880"/>
                  <a:pt x="1716536" y="124460"/>
                </a:cubicBezTo>
                <a:lnTo>
                  <a:pt x="1716536" y="670592"/>
                </a:lnTo>
                <a:cubicBezTo>
                  <a:pt x="1716536" y="739172"/>
                  <a:pt x="1660656" y="795052"/>
                  <a:pt x="1592076" y="795052"/>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16"/>
          <p:cNvSpPr/>
          <p:nvPr/>
        </p:nvSpPr>
        <p:spPr>
          <a:xfrm>
            <a:off x="11222316" y="5340235"/>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16"/>
          <p:cNvSpPr/>
          <p:nvPr/>
        </p:nvSpPr>
        <p:spPr>
          <a:xfrm>
            <a:off x="7267081" y="6295534"/>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16"/>
          <p:cNvSpPr/>
          <p:nvPr/>
        </p:nvSpPr>
        <p:spPr>
          <a:xfrm>
            <a:off x="9248982" y="6299725"/>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16"/>
          <p:cNvSpPr/>
          <p:nvPr/>
        </p:nvSpPr>
        <p:spPr>
          <a:xfrm>
            <a:off x="11222316" y="6270264"/>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16"/>
          <p:cNvSpPr txBox="1"/>
          <p:nvPr/>
        </p:nvSpPr>
        <p:spPr>
          <a:xfrm>
            <a:off x="3713232" y="4485614"/>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Modalidade</a:t>
            </a:r>
            <a:endParaRPr sz="1400" b="0" i="0" u="none" strike="noStrike" cap="none">
              <a:solidFill>
                <a:srgbClr val="000000"/>
              </a:solidFill>
              <a:latin typeface="Arial"/>
              <a:ea typeface="Arial"/>
              <a:cs typeface="Arial"/>
              <a:sym typeface="Arial"/>
            </a:endParaRPr>
          </a:p>
        </p:txBody>
      </p:sp>
      <p:sp>
        <p:nvSpPr>
          <p:cNvPr id="585" name="Google Shape;585;p16"/>
          <p:cNvSpPr txBox="1"/>
          <p:nvPr/>
        </p:nvSpPr>
        <p:spPr>
          <a:xfrm>
            <a:off x="5892082" y="4446539"/>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Ótimo</a:t>
            </a:r>
            <a:endParaRPr sz="1400" b="0" i="0" u="none" strike="noStrike" cap="none">
              <a:solidFill>
                <a:srgbClr val="000000"/>
              </a:solidFill>
              <a:latin typeface="Arial"/>
              <a:ea typeface="Arial"/>
              <a:cs typeface="Arial"/>
              <a:sym typeface="Arial"/>
            </a:endParaRPr>
          </a:p>
        </p:txBody>
      </p:sp>
      <p:sp>
        <p:nvSpPr>
          <p:cNvPr id="586" name="Google Shape;586;p16"/>
          <p:cNvSpPr txBox="1"/>
          <p:nvPr/>
        </p:nvSpPr>
        <p:spPr>
          <a:xfrm>
            <a:off x="8032832" y="4466448"/>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Bom</a:t>
            </a:r>
            <a:endParaRPr sz="1400" b="0" i="0" u="none" strike="noStrike" cap="none">
              <a:solidFill>
                <a:srgbClr val="000000"/>
              </a:solidFill>
              <a:latin typeface="Arial"/>
              <a:ea typeface="Arial"/>
              <a:cs typeface="Arial"/>
              <a:sym typeface="Arial"/>
            </a:endParaRPr>
          </a:p>
        </p:txBody>
      </p:sp>
      <p:sp>
        <p:nvSpPr>
          <p:cNvPr id="587" name="Google Shape;587;p16"/>
          <p:cNvSpPr txBox="1"/>
          <p:nvPr/>
        </p:nvSpPr>
        <p:spPr>
          <a:xfrm>
            <a:off x="9719063" y="4464487"/>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Suficiente</a:t>
            </a:r>
            <a:endParaRPr sz="1400" b="0" i="0" u="none" strike="noStrike" cap="none">
              <a:solidFill>
                <a:srgbClr val="000000"/>
              </a:solidFill>
              <a:latin typeface="Arial"/>
              <a:ea typeface="Arial"/>
              <a:cs typeface="Arial"/>
              <a:sym typeface="Arial"/>
            </a:endParaRPr>
          </a:p>
        </p:txBody>
      </p:sp>
      <p:sp>
        <p:nvSpPr>
          <p:cNvPr id="588" name="Google Shape;588;p16"/>
          <p:cNvSpPr txBox="1"/>
          <p:nvPr/>
        </p:nvSpPr>
        <p:spPr>
          <a:xfrm>
            <a:off x="11859813" y="4464487"/>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Regular</a:t>
            </a:r>
            <a:endParaRPr sz="1400" b="0" i="0" u="none" strike="noStrike" cap="none">
              <a:solidFill>
                <a:srgbClr val="000000"/>
              </a:solidFill>
              <a:latin typeface="Arial"/>
              <a:ea typeface="Arial"/>
              <a:cs typeface="Arial"/>
              <a:sym typeface="Arial"/>
            </a:endParaRPr>
          </a:p>
        </p:txBody>
      </p:sp>
      <p:sp>
        <p:nvSpPr>
          <p:cNvPr id="589" name="Google Shape;589;p16"/>
          <p:cNvSpPr/>
          <p:nvPr/>
        </p:nvSpPr>
        <p:spPr>
          <a:xfrm>
            <a:off x="1305478" y="7231246"/>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16"/>
          <p:cNvSpPr/>
          <p:nvPr/>
        </p:nvSpPr>
        <p:spPr>
          <a:xfrm>
            <a:off x="3285888" y="7222822"/>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16"/>
          <p:cNvSpPr/>
          <p:nvPr/>
        </p:nvSpPr>
        <p:spPr>
          <a:xfrm>
            <a:off x="5266297" y="7205976"/>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16"/>
          <p:cNvSpPr/>
          <p:nvPr/>
        </p:nvSpPr>
        <p:spPr>
          <a:xfrm>
            <a:off x="7267081" y="7231246"/>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16"/>
          <p:cNvSpPr/>
          <p:nvPr/>
        </p:nvSpPr>
        <p:spPr>
          <a:xfrm>
            <a:off x="9248982" y="7235436"/>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16"/>
          <p:cNvSpPr/>
          <p:nvPr/>
        </p:nvSpPr>
        <p:spPr>
          <a:xfrm>
            <a:off x="11222316" y="7205976"/>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16"/>
          <p:cNvSpPr txBox="1"/>
          <p:nvPr/>
        </p:nvSpPr>
        <p:spPr>
          <a:xfrm>
            <a:off x="1429654" y="5640998"/>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eSF</a:t>
            </a:r>
            <a:endParaRPr sz="1400" b="0" i="0" u="none" strike="noStrike" cap="none">
              <a:solidFill>
                <a:srgbClr val="000000"/>
              </a:solidFill>
              <a:latin typeface="Arial"/>
              <a:ea typeface="Arial"/>
              <a:cs typeface="Arial"/>
              <a:sym typeface="Arial"/>
            </a:endParaRPr>
          </a:p>
        </p:txBody>
      </p:sp>
      <p:sp>
        <p:nvSpPr>
          <p:cNvPr id="596" name="Google Shape;596;p16"/>
          <p:cNvSpPr txBox="1"/>
          <p:nvPr/>
        </p:nvSpPr>
        <p:spPr>
          <a:xfrm>
            <a:off x="5712168" y="5624171"/>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8.000,00</a:t>
            </a:r>
            <a:endParaRPr sz="1400" b="0" i="0" u="none" strike="noStrike" cap="none">
              <a:solidFill>
                <a:srgbClr val="000000"/>
              </a:solidFill>
              <a:latin typeface="Arial"/>
              <a:ea typeface="Arial"/>
              <a:cs typeface="Arial"/>
              <a:sym typeface="Arial"/>
            </a:endParaRPr>
          </a:p>
        </p:txBody>
      </p:sp>
      <p:sp>
        <p:nvSpPr>
          <p:cNvPr id="597" name="Google Shape;597;p16"/>
          <p:cNvSpPr txBox="1"/>
          <p:nvPr/>
        </p:nvSpPr>
        <p:spPr>
          <a:xfrm>
            <a:off x="3961943" y="5640998"/>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40h</a:t>
            </a:r>
            <a:endParaRPr sz="1400" b="0" i="0" u="none" strike="noStrike" cap="none">
              <a:solidFill>
                <a:srgbClr val="000000"/>
              </a:solidFill>
              <a:latin typeface="Arial"/>
              <a:ea typeface="Arial"/>
              <a:cs typeface="Arial"/>
              <a:sym typeface="Arial"/>
            </a:endParaRPr>
          </a:p>
        </p:txBody>
      </p:sp>
      <p:sp>
        <p:nvSpPr>
          <p:cNvPr id="598" name="Google Shape;598;p16"/>
          <p:cNvSpPr txBox="1"/>
          <p:nvPr/>
        </p:nvSpPr>
        <p:spPr>
          <a:xfrm>
            <a:off x="3927820" y="7431486"/>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20h</a:t>
            </a:r>
            <a:endParaRPr sz="1400" b="0" i="0" u="none" strike="noStrike" cap="none">
              <a:solidFill>
                <a:srgbClr val="000000"/>
              </a:solidFill>
              <a:latin typeface="Arial"/>
              <a:ea typeface="Arial"/>
              <a:cs typeface="Arial"/>
              <a:sym typeface="Arial"/>
            </a:endParaRPr>
          </a:p>
        </p:txBody>
      </p:sp>
      <p:sp>
        <p:nvSpPr>
          <p:cNvPr id="599" name="Google Shape;599;p16"/>
          <p:cNvSpPr txBox="1"/>
          <p:nvPr/>
        </p:nvSpPr>
        <p:spPr>
          <a:xfrm>
            <a:off x="5712168" y="6519638"/>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4.000,00</a:t>
            </a:r>
            <a:endParaRPr sz="1400" b="0" i="0" u="none" strike="noStrike" cap="none">
              <a:solidFill>
                <a:srgbClr val="000000"/>
              </a:solidFill>
              <a:latin typeface="Arial"/>
              <a:ea typeface="Arial"/>
              <a:cs typeface="Arial"/>
              <a:sym typeface="Arial"/>
            </a:endParaRPr>
          </a:p>
        </p:txBody>
      </p:sp>
      <p:sp>
        <p:nvSpPr>
          <p:cNvPr id="600" name="Google Shape;600;p16"/>
          <p:cNvSpPr txBox="1"/>
          <p:nvPr/>
        </p:nvSpPr>
        <p:spPr>
          <a:xfrm>
            <a:off x="5712168" y="7411335"/>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3.000,00</a:t>
            </a:r>
            <a:endParaRPr sz="1400" b="0" i="0" u="none" strike="noStrike" cap="none">
              <a:solidFill>
                <a:srgbClr val="000000"/>
              </a:solidFill>
              <a:latin typeface="Arial"/>
              <a:ea typeface="Arial"/>
              <a:cs typeface="Arial"/>
              <a:sym typeface="Arial"/>
            </a:endParaRPr>
          </a:p>
        </p:txBody>
      </p:sp>
      <p:sp>
        <p:nvSpPr>
          <p:cNvPr id="601" name="Google Shape;601;p16"/>
          <p:cNvSpPr txBox="1"/>
          <p:nvPr/>
        </p:nvSpPr>
        <p:spPr>
          <a:xfrm>
            <a:off x="7495848" y="5609779"/>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6.000,00</a:t>
            </a:r>
            <a:endParaRPr sz="1400" b="0" i="0" u="none" strike="noStrike" cap="none">
              <a:solidFill>
                <a:srgbClr val="000000"/>
              </a:solidFill>
              <a:latin typeface="Arial"/>
              <a:ea typeface="Arial"/>
              <a:cs typeface="Arial"/>
              <a:sym typeface="Arial"/>
            </a:endParaRPr>
          </a:p>
        </p:txBody>
      </p:sp>
      <p:sp>
        <p:nvSpPr>
          <p:cNvPr id="602" name="Google Shape;602;p16"/>
          <p:cNvSpPr txBox="1"/>
          <p:nvPr/>
        </p:nvSpPr>
        <p:spPr>
          <a:xfrm>
            <a:off x="7495848" y="6519638"/>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3.000,00</a:t>
            </a:r>
            <a:endParaRPr sz="1400" b="0" i="0" u="none" strike="noStrike" cap="none">
              <a:solidFill>
                <a:srgbClr val="000000"/>
              </a:solidFill>
              <a:latin typeface="Arial"/>
              <a:ea typeface="Arial"/>
              <a:cs typeface="Arial"/>
              <a:sym typeface="Arial"/>
            </a:endParaRPr>
          </a:p>
        </p:txBody>
      </p:sp>
      <p:sp>
        <p:nvSpPr>
          <p:cNvPr id="603" name="Google Shape;603;p16"/>
          <p:cNvSpPr txBox="1"/>
          <p:nvPr/>
        </p:nvSpPr>
        <p:spPr>
          <a:xfrm>
            <a:off x="7495848" y="7431486"/>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2.250,00</a:t>
            </a:r>
            <a:endParaRPr sz="1400" b="0" i="0" u="none" strike="noStrike" cap="none">
              <a:solidFill>
                <a:srgbClr val="000000"/>
              </a:solidFill>
              <a:latin typeface="Arial"/>
              <a:ea typeface="Arial"/>
              <a:cs typeface="Arial"/>
              <a:sym typeface="Arial"/>
            </a:endParaRPr>
          </a:p>
        </p:txBody>
      </p:sp>
      <p:sp>
        <p:nvSpPr>
          <p:cNvPr id="604" name="Google Shape;604;p16"/>
          <p:cNvSpPr txBox="1"/>
          <p:nvPr/>
        </p:nvSpPr>
        <p:spPr>
          <a:xfrm>
            <a:off x="9849083" y="5640998"/>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4.000,00</a:t>
            </a:r>
            <a:endParaRPr sz="1400" b="0" i="0" u="none" strike="noStrike" cap="none">
              <a:solidFill>
                <a:srgbClr val="000000"/>
              </a:solidFill>
              <a:latin typeface="Arial"/>
              <a:ea typeface="Arial"/>
              <a:cs typeface="Arial"/>
              <a:sym typeface="Arial"/>
            </a:endParaRPr>
          </a:p>
        </p:txBody>
      </p:sp>
      <p:sp>
        <p:nvSpPr>
          <p:cNvPr id="605" name="Google Shape;605;p16"/>
          <p:cNvSpPr txBox="1"/>
          <p:nvPr/>
        </p:nvSpPr>
        <p:spPr>
          <a:xfrm>
            <a:off x="9849083" y="6550857"/>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2.000,00</a:t>
            </a:r>
            <a:endParaRPr sz="1400" b="0" i="0" u="none" strike="noStrike" cap="none">
              <a:solidFill>
                <a:srgbClr val="000000"/>
              </a:solidFill>
              <a:latin typeface="Arial"/>
              <a:ea typeface="Arial"/>
              <a:cs typeface="Arial"/>
              <a:sym typeface="Arial"/>
            </a:endParaRPr>
          </a:p>
        </p:txBody>
      </p:sp>
      <p:sp>
        <p:nvSpPr>
          <p:cNvPr id="606" name="Google Shape;606;p16"/>
          <p:cNvSpPr txBox="1"/>
          <p:nvPr/>
        </p:nvSpPr>
        <p:spPr>
          <a:xfrm>
            <a:off x="9849083" y="7462705"/>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1.500,00</a:t>
            </a:r>
            <a:endParaRPr sz="1400" b="0" i="0" u="none" strike="noStrike" cap="none">
              <a:solidFill>
                <a:srgbClr val="000000"/>
              </a:solidFill>
              <a:latin typeface="Arial"/>
              <a:ea typeface="Arial"/>
              <a:cs typeface="Arial"/>
              <a:sym typeface="Arial"/>
            </a:endParaRPr>
          </a:p>
        </p:txBody>
      </p:sp>
      <p:sp>
        <p:nvSpPr>
          <p:cNvPr id="607" name="Google Shape;607;p16"/>
          <p:cNvSpPr txBox="1"/>
          <p:nvPr/>
        </p:nvSpPr>
        <p:spPr>
          <a:xfrm>
            <a:off x="11452849" y="5640998"/>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2.000,00</a:t>
            </a:r>
            <a:endParaRPr sz="1400" b="0" i="0" u="none" strike="noStrike" cap="none">
              <a:solidFill>
                <a:srgbClr val="000000"/>
              </a:solidFill>
              <a:latin typeface="Arial"/>
              <a:ea typeface="Arial"/>
              <a:cs typeface="Arial"/>
              <a:sym typeface="Arial"/>
            </a:endParaRPr>
          </a:p>
        </p:txBody>
      </p:sp>
      <p:sp>
        <p:nvSpPr>
          <p:cNvPr id="608" name="Google Shape;608;p16"/>
          <p:cNvSpPr txBox="1"/>
          <p:nvPr/>
        </p:nvSpPr>
        <p:spPr>
          <a:xfrm>
            <a:off x="11452849" y="6550857"/>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1.000,00</a:t>
            </a:r>
            <a:endParaRPr sz="1400" b="0" i="0" u="none" strike="noStrike" cap="none">
              <a:solidFill>
                <a:srgbClr val="000000"/>
              </a:solidFill>
              <a:latin typeface="Arial"/>
              <a:ea typeface="Arial"/>
              <a:cs typeface="Arial"/>
              <a:sym typeface="Arial"/>
            </a:endParaRPr>
          </a:p>
        </p:txBody>
      </p:sp>
      <p:sp>
        <p:nvSpPr>
          <p:cNvPr id="609" name="Google Shape;609;p16"/>
          <p:cNvSpPr txBox="1"/>
          <p:nvPr/>
        </p:nvSpPr>
        <p:spPr>
          <a:xfrm>
            <a:off x="11452849" y="7462705"/>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750,00</a:t>
            </a:r>
            <a:endParaRPr sz="1400" b="0" i="0" u="none" strike="noStrike" cap="none">
              <a:solidFill>
                <a:srgbClr val="000000"/>
              </a:solidFill>
              <a:latin typeface="Arial"/>
              <a:ea typeface="Arial"/>
              <a:cs typeface="Arial"/>
              <a:sym typeface="Arial"/>
            </a:endParaRPr>
          </a:p>
        </p:txBody>
      </p:sp>
      <p:sp>
        <p:nvSpPr>
          <p:cNvPr id="610" name="Google Shape;610;p16"/>
          <p:cNvSpPr txBox="1"/>
          <p:nvPr/>
        </p:nvSpPr>
        <p:spPr>
          <a:xfrm>
            <a:off x="1429654" y="6530903"/>
            <a:ext cx="1626400" cy="377924"/>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eAP</a:t>
            </a:r>
            <a:endParaRPr sz="1400" b="0" i="0" u="none" strike="noStrike" cap="none">
              <a:solidFill>
                <a:srgbClr val="000000"/>
              </a:solidFill>
              <a:latin typeface="Arial"/>
              <a:ea typeface="Arial"/>
              <a:cs typeface="Arial"/>
              <a:sym typeface="Arial"/>
            </a:endParaRPr>
          </a:p>
        </p:txBody>
      </p:sp>
      <p:sp>
        <p:nvSpPr>
          <p:cNvPr id="611" name="Google Shape;611;p16"/>
          <p:cNvSpPr txBox="1"/>
          <p:nvPr/>
        </p:nvSpPr>
        <p:spPr>
          <a:xfrm>
            <a:off x="1440366" y="7467964"/>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eAP</a:t>
            </a:r>
            <a:endParaRPr sz="1400" b="0" i="0" u="none" strike="noStrike" cap="none">
              <a:solidFill>
                <a:srgbClr val="000000"/>
              </a:solidFill>
              <a:latin typeface="Arial"/>
              <a:ea typeface="Arial"/>
              <a:cs typeface="Arial"/>
              <a:sym typeface="Arial"/>
            </a:endParaRPr>
          </a:p>
        </p:txBody>
      </p:sp>
      <p:sp>
        <p:nvSpPr>
          <p:cNvPr id="612" name="Google Shape;612;p16"/>
          <p:cNvSpPr txBox="1"/>
          <p:nvPr/>
        </p:nvSpPr>
        <p:spPr>
          <a:xfrm>
            <a:off x="3961943" y="6530903"/>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30h</a:t>
            </a:r>
            <a:endParaRPr sz="1400" b="0" i="0" u="none" strike="noStrike" cap="none">
              <a:solidFill>
                <a:srgbClr val="000000"/>
              </a:solidFill>
              <a:latin typeface="Arial"/>
              <a:ea typeface="Arial"/>
              <a:cs typeface="Arial"/>
              <a:sym typeface="Arial"/>
            </a:endParaRPr>
          </a:p>
        </p:txBody>
      </p:sp>
      <p:sp>
        <p:nvSpPr>
          <p:cNvPr id="613" name="Google Shape;613;p16"/>
          <p:cNvSpPr/>
          <p:nvPr/>
        </p:nvSpPr>
        <p:spPr>
          <a:xfrm>
            <a:off x="13284653" y="3456205"/>
            <a:ext cx="3974647" cy="4587144"/>
          </a:xfrm>
          <a:custGeom>
            <a:avLst/>
            <a:gdLst/>
            <a:ahLst/>
            <a:cxnLst/>
            <a:rect l="l" t="t" r="r" b="b"/>
            <a:pathLst>
              <a:path w="3880467" h="4421630" extrusionOk="0">
                <a:moveTo>
                  <a:pt x="3756007" y="4421630"/>
                </a:moveTo>
                <a:lnTo>
                  <a:pt x="124460" y="4421630"/>
                </a:lnTo>
                <a:cubicBezTo>
                  <a:pt x="55880" y="4421630"/>
                  <a:pt x="0" y="4365750"/>
                  <a:pt x="0" y="4297169"/>
                </a:cubicBezTo>
                <a:lnTo>
                  <a:pt x="0" y="124460"/>
                </a:lnTo>
                <a:cubicBezTo>
                  <a:pt x="0" y="55880"/>
                  <a:pt x="55880" y="0"/>
                  <a:pt x="124460" y="0"/>
                </a:cubicBezTo>
                <a:lnTo>
                  <a:pt x="3756008" y="0"/>
                </a:lnTo>
                <a:cubicBezTo>
                  <a:pt x="3824587" y="0"/>
                  <a:pt x="3880467" y="55880"/>
                  <a:pt x="3880467" y="124460"/>
                </a:cubicBezTo>
                <a:lnTo>
                  <a:pt x="3880467" y="4297170"/>
                </a:lnTo>
                <a:cubicBezTo>
                  <a:pt x="3880467" y="4365750"/>
                  <a:pt x="3824587" y="4421630"/>
                  <a:pt x="3756008" y="4421630"/>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16"/>
          <p:cNvSpPr txBox="1"/>
          <p:nvPr/>
        </p:nvSpPr>
        <p:spPr>
          <a:xfrm>
            <a:off x="13632842" y="4547063"/>
            <a:ext cx="3395582" cy="256377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Uma nova homologação, o incentivo financeiro deste componente será transferido mensalmente ao município ou DF até o seu segundo recálculo, considerando os valores mensais referente a </a:t>
            </a:r>
            <a:r>
              <a:rPr lang="en-US" sz="1700" b="1" i="0" u="none" strike="noStrike" cap="none">
                <a:solidFill>
                  <a:srgbClr val="000000"/>
                </a:solidFill>
                <a:latin typeface="Arial"/>
                <a:ea typeface="Arial"/>
                <a:cs typeface="Arial"/>
                <a:sym typeface="Arial"/>
              </a:rPr>
              <a:t>classificação "bom".</a:t>
            </a:r>
            <a:endParaRPr sz="14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6"/>
          <p:cNvSpPr/>
          <p:nvPr/>
        </p:nvSpPr>
        <p:spPr>
          <a:xfrm>
            <a:off x="13727838"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559" name="Google Shape;559;p16"/>
          <p:cNvGrpSpPr/>
          <p:nvPr/>
        </p:nvGrpSpPr>
        <p:grpSpPr>
          <a:xfrm>
            <a:off x="1182336" y="801805"/>
            <a:ext cx="16076964" cy="243998"/>
            <a:chOff x="0" y="334222"/>
            <a:chExt cx="21435952" cy="325331"/>
          </a:xfrm>
        </p:grpSpPr>
        <p:cxnSp>
          <p:nvCxnSpPr>
            <p:cNvPr id="560" name="Google Shape;560;p16"/>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561" name="Google Shape;561;p16"/>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62" name="Google Shape;562;p16"/>
          <p:cNvSpPr txBox="1"/>
          <p:nvPr/>
        </p:nvSpPr>
        <p:spPr>
          <a:xfrm>
            <a:off x="1087086" y="627413"/>
            <a:ext cx="14509326" cy="1305935"/>
          </a:xfrm>
          <a:prstGeom prst="rect">
            <a:avLst/>
          </a:prstGeom>
          <a:noFill/>
          <a:ln>
            <a:noFill/>
          </a:ln>
        </p:spPr>
        <p:txBody>
          <a:bodyPr spcFirstLastPara="1" wrap="square" lIns="0" tIns="0" rIns="0" bIns="0" anchor="t" anchorCtr="0">
            <a:spAutoFit/>
          </a:bodyPr>
          <a:lstStyle/>
          <a:p>
            <a:pPr marL="0" marR="0" lvl="0" indent="0" algn="ctr"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II - COMPONENTE VÍNCULO E ACOMPANHAMENTO TERRITORIAL DE EQUIPES</a:t>
            </a:r>
            <a:endParaRPr sz="1400" b="0" i="0" u="none" strike="noStrike" cap="none">
              <a:solidFill>
                <a:srgbClr val="000000"/>
              </a:solidFill>
              <a:latin typeface="Arial"/>
              <a:ea typeface="Arial"/>
              <a:cs typeface="Arial"/>
              <a:sym typeface="Arial"/>
            </a:endParaRPr>
          </a:p>
          <a:p>
            <a:pPr marL="0" marR="0" lvl="0" indent="0" algn="ctr" rtl="0">
              <a:lnSpc>
                <a:spcPct val="166271"/>
              </a:lnSpc>
              <a:spcBef>
                <a:spcPts val="0"/>
              </a:spcBef>
              <a:spcAft>
                <a:spcPts val="0"/>
              </a:spcAft>
              <a:buClr>
                <a:srgbClr val="000000"/>
              </a:buClr>
              <a:buSzPts val="2867"/>
              <a:buFont typeface="Arial"/>
              <a:buNone/>
            </a:pPr>
            <a:endParaRPr sz="2867" b="1" i="0" u="none" strike="noStrike" cap="none">
              <a:solidFill>
                <a:srgbClr val="FFFFFF"/>
              </a:solidFill>
              <a:latin typeface="Poppins"/>
              <a:ea typeface="Poppins"/>
              <a:cs typeface="Poppins"/>
              <a:sym typeface="Poppins"/>
            </a:endParaRPr>
          </a:p>
        </p:txBody>
      </p:sp>
      <p:sp>
        <p:nvSpPr>
          <p:cNvPr id="59" name="Google Shape;452;p14"/>
          <p:cNvSpPr txBox="1"/>
          <p:nvPr/>
        </p:nvSpPr>
        <p:spPr>
          <a:xfrm>
            <a:off x="11041903" y="3042202"/>
            <a:ext cx="6941297" cy="4431983"/>
          </a:xfrm>
          <a:prstGeom prst="rect">
            <a:avLst/>
          </a:prstGeom>
          <a:noFill/>
          <a:ln>
            <a:noFill/>
          </a:ln>
        </p:spPr>
        <p:txBody>
          <a:bodyPr spcFirstLastPara="1" wrap="square" lIns="0" tIns="0" rIns="0" bIns="0" anchor="t" anchorCtr="0">
            <a:spAutoFit/>
          </a:bodyPr>
          <a:lstStyle/>
          <a:p>
            <a:pPr lvl="0">
              <a:lnSpc>
                <a:spcPct val="120000"/>
              </a:lnSpc>
              <a:buSzPts val="3200"/>
            </a:pPr>
            <a:r>
              <a:rPr lang="pt-BR" sz="2400" dirty="0"/>
              <a:t>NOTA METODOLÓGICA: </a:t>
            </a:r>
            <a:r>
              <a:rPr lang="pt-BR" sz="2400" dirty="0">
                <a:solidFill>
                  <a:schemeClr val="accent1">
                    <a:lumMod val="75000"/>
                  </a:schemeClr>
                </a:solidFill>
                <a:hlinkClick r:id="rId4"/>
              </a:rPr>
              <a:t>https://</a:t>
            </a:r>
            <a:r>
              <a:rPr lang="pt-BR" sz="2400" dirty="0" smtClean="0">
                <a:solidFill>
                  <a:schemeClr val="accent1">
                    <a:lumMod val="75000"/>
                  </a:schemeClr>
                </a:solidFill>
                <a:hlinkClick r:id="rId4"/>
              </a:rPr>
              <a:t>www.gov.br/saude/pt-br/centrais-de-conteudo/publicacoes/notas-tecnicas/2024/nota-metodologica.pdf</a:t>
            </a:r>
            <a:endParaRPr lang="pt-BR" sz="2400" dirty="0" smtClean="0">
              <a:solidFill>
                <a:schemeClr val="accent1">
                  <a:lumMod val="75000"/>
                </a:schemeClr>
              </a:solidFill>
            </a:endParaRPr>
          </a:p>
          <a:p>
            <a:pPr lvl="0">
              <a:lnSpc>
                <a:spcPct val="120000"/>
              </a:lnSpc>
              <a:buSzPts val="3200"/>
            </a:pPr>
            <a:r>
              <a:rPr lang="pt-BR" sz="2400" dirty="0">
                <a:solidFill>
                  <a:schemeClr val="tx1"/>
                </a:solidFill>
              </a:rPr>
              <a:t>Estação SUS – Episódio 52 - Componente de Vínculo e Acompanhamento do Financiamento: </a:t>
            </a:r>
            <a:r>
              <a:rPr lang="pt-BR" sz="2400" b="1" u="sng" dirty="0">
                <a:solidFill>
                  <a:schemeClr val="accent1">
                    <a:lumMod val="75000"/>
                  </a:schemeClr>
                </a:solidFill>
              </a:rPr>
              <a:t>https://www.youtube.com/watch?v=UOs0PsQLV-U&amp;t=6s</a:t>
            </a:r>
          </a:p>
          <a:p>
            <a:pPr lvl="0">
              <a:lnSpc>
                <a:spcPct val="120000"/>
              </a:lnSpc>
              <a:buSzPts val="3200"/>
            </a:pPr>
            <a:r>
              <a:rPr lang="pt-BR" sz="2400" dirty="0">
                <a:solidFill>
                  <a:schemeClr val="tx1"/>
                </a:solidFill>
              </a:rPr>
              <a:t/>
            </a:r>
            <a:br>
              <a:rPr lang="pt-BR" sz="2400" dirty="0">
                <a:solidFill>
                  <a:schemeClr val="tx1"/>
                </a:solidFill>
              </a:rPr>
            </a:br>
            <a:endParaRPr sz="2400" b="0" i="0" u="none" strike="noStrike" cap="none" dirty="0">
              <a:solidFill>
                <a:schemeClr val="tx1"/>
              </a:solidFill>
              <a:sym typeface="Arial"/>
            </a:endParaRPr>
          </a:p>
        </p:txBody>
      </p:sp>
      <p:pic>
        <p:nvPicPr>
          <p:cNvPr id="2" name="Imagem 1"/>
          <p:cNvPicPr>
            <a:picLocks noChangeAspect="1"/>
          </p:cNvPicPr>
          <p:nvPr/>
        </p:nvPicPr>
        <p:blipFill>
          <a:blip r:embed="rId5"/>
          <a:stretch>
            <a:fillRect/>
          </a:stretch>
        </p:blipFill>
        <p:spPr>
          <a:xfrm>
            <a:off x="609600" y="2715766"/>
            <a:ext cx="9947564" cy="6367948"/>
          </a:xfrm>
          <a:prstGeom prst="rect">
            <a:avLst/>
          </a:prstGeom>
        </p:spPr>
      </p:pic>
      <p:sp>
        <p:nvSpPr>
          <p:cNvPr id="3" name="Retângulo 2"/>
          <p:cNvSpPr/>
          <p:nvPr/>
        </p:nvSpPr>
        <p:spPr>
          <a:xfrm>
            <a:off x="609600" y="1974668"/>
            <a:ext cx="3655168" cy="461665"/>
          </a:xfrm>
          <a:prstGeom prst="rect">
            <a:avLst/>
          </a:prstGeom>
        </p:spPr>
        <p:txBody>
          <a:bodyPr wrap="none">
            <a:spAutoFit/>
          </a:bodyPr>
          <a:lstStyle/>
          <a:p>
            <a:r>
              <a:rPr lang="pt-BR" sz="2400" dirty="0" smtClean="0"/>
              <a:t>MATERIAL DISPONÍVEL</a:t>
            </a:r>
            <a:endParaRPr lang="pt-BR" sz="2400" dirty="0"/>
          </a:p>
        </p:txBody>
      </p:sp>
    </p:spTree>
    <p:extLst>
      <p:ext uri="{BB962C8B-B14F-4D97-AF65-F5344CB8AC3E}">
        <p14:creationId xmlns:p14="http://schemas.microsoft.com/office/powerpoint/2010/main" val="1747940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17"/>
          <p:cNvSpPr/>
          <p:nvPr/>
        </p:nvSpPr>
        <p:spPr>
          <a:xfrm>
            <a:off x="-3829029" y="-2732565"/>
            <a:ext cx="15752129" cy="15752129"/>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20" name="Google Shape;620;p17"/>
          <p:cNvGrpSpPr/>
          <p:nvPr/>
        </p:nvGrpSpPr>
        <p:grpSpPr>
          <a:xfrm rot="2700000">
            <a:off x="10105880" y="5102050"/>
            <a:ext cx="12098774" cy="6654453"/>
            <a:chOff x="0" y="0"/>
            <a:chExt cx="4060920" cy="2233549"/>
          </a:xfrm>
        </p:grpSpPr>
        <p:sp>
          <p:nvSpPr>
            <p:cNvPr id="621" name="Google Shape;621;p17"/>
            <p:cNvSpPr/>
            <p:nvPr/>
          </p:nvSpPr>
          <p:spPr>
            <a:xfrm>
              <a:off x="19050" y="19050"/>
              <a:ext cx="4022947" cy="2195449"/>
            </a:xfrm>
            <a:custGeom>
              <a:avLst/>
              <a:gdLst/>
              <a:ahLst/>
              <a:cxnLst/>
              <a:rect l="l" t="t" r="r" b="b"/>
              <a:pathLst>
                <a:path w="4022947" h="2195449" extrusionOk="0">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F1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17"/>
            <p:cNvSpPr/>
            <p:nvPr/>
          </p:nvSpPr>
          <p:spPr>
            <a:xfrm>
              <a:off x="0" y="0"/>
              <a:ext cx="4060920" cy="2233549"/>
            </a:xfrm>
            <a:custGeom>
              <a:avLst/>
              <a:gdLst/>
              <a:ahLst/>
              <a:cxnLst/>
              <a:rect l="l" t="t" r="r" b="b"/>
              <a:pathLst>
                <a:path w="4060920" h="2233549" extrusionOk="0">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F1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23" name="Google Shape;623;p17"/>
          <p:cNvGrpSpPr/>
          <p:nvPr/>
        </p:nvGrpSpPr>
        <p:grpSpPr>
          <a:xfrm>
            <a:off x="1028700" y="6606358"/>
            <a:ext cx="9811518" cy="2965235"/>
            <a:chOff x="0" y="-57216"/>
            <a:chExt cx="13082024" cy="3953648"/>
          </a:xfrm>
        </p:grpSpPr>
        <p:sp>
          <p:nvSpPr>
            <p:cNvPr id="624" name="Google Shape;624;p17"/>
            <p:cNvSpPr txBox="1"/>
            <p:nvPr/>
          </p:nvSpPr>
          <p:spPr>
            <a:xfrm>
              <a:off x="0" y="3430554"/>
              <a:ext cx="13082024" cy="465878"/>
            </a:xfrm>
            <a:prstGeom prst="rect">
              <a:avLst/>
            </a:prstGeom>
            <a:noFill/>
            <a:ln>
              <a:noFill/>
            </a:ln>
          </p:spPr>
          <p:txBody>
            <a:bodyPr spcFirstLastPara="1" wrap="square" lIns="0" tIns="0" rIns="0" bIns="0" anchor="t" anchorCtr="0">
              <a:spAutoFit/>
            </a:bodyPr>
            <a:lstStyle/>
            <a:p>
              <a:pPr marL="0" marR="0" lvl="0" indent="0" algn="l" rtl="0">
                <a:lnSpc>
                  <a:spcPct val="1661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5" name="Google Shape;625;p17"/>
            <p:cNvSpPr txBox="1"/>
            <p:nvPr/>
          </p:nvSpPr>
          <p:spPr>
            <a:xfrm>
              <a:off x="0" y="-57216"/>
              <a:ext cx="13082024" cy="3446757"/>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6999"/>
                <a:buFont typeface="Arial"/>
                <a:buNone/>
              </a:pPr>
              <a:r>
                <a:rPr lang="en-US" sz="6999" b="1" i="0" u="none" strike="noStrike" cap="none">
                  <a:solidFill>
                    <a:srgbClr val="FFFFFF"/>
                  </a:solidFill>
                  <a:latin typeface="Poppins"/>
                  <a:ea typeface="Poppins"/>
                  <a:cs typeface="Poppins"/>
                  <a:sym typeface="Poppins"/>
                </a:rPr>
                <a:t>Componente de Qualidade</a:t>
              </a:r>
              <a:endParaRPr sz="1400" b="0" i="0" u="none" strike="noStrike" cap="none">
                <a:solidFill>
                  <a:srgbClr val="000000"/>
                </a:solidFill>
                <a:latin typeface="Arial"/>
                <a:ea typeface="Arial"/>
                <a:cs typeface="Arial"/>
                <a:sym typeface="Arial"/>
              </a:endParaRPr>
            </a:p>
          </p:txBody>
        </p:sp>
      </p:grpSp>
      <p:sp>
        <p:nvSpPr>
          <p:cNvPr id="626" name="Google Shape;626;p17"/>
          <p:cNvSpPr txBox="1"/>
          <p:nvPr/>
        </p:nvSpPr>
        <p:spPr>
          <a:xfrm>
            <a:off x="14926171" y="1294820"/>
            <a:ext cx="1903256" cy="24638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Voltar ao índice</a:t>
            </a:r>
            <a:endParaRPr sz="1400" b="0" i="0" u="none" strike="noStrike" cap="none">
              <a:solidFill>
                <a:srgbClr val="000000"/>
              </a:solidFill>
              <a:latin typeface="Arial"/>
              <a:ea typeface="Arial"/>
              <a:cs typeface="Arial"/>
              <a:sym typeface="Arial"/>
            </a:endParaRPr>
          </a:p>
        </p:txBody>
      </p:sp>
      <p:pic>
        <p:nvPicPr>
          <p:cNvPr id="627" name="Google Shape;627;p17"/>
          <p:cNvPicPr preferRelativeResize="0"/>
          <p:nvPr/>
        </p:nvPicPr>
        <p:blipFill rotWithShape="1">
          <a:blip r:embed="rId3">
            <a:alphaModFix/>
          </a:blip>
          <a:srcRect/>
          <a:stretch/>
        </p:blipFill>
        <p:spPr>
          <a:xfrm>
            <a:off x="11622231" y="5259532"/>
            <a:ext cx="5824183" cy="3108613"/>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18"/>
          <p:cNvSpPr/>
          <p:nvPr/>
        </p:nvSpPr>
        <p:spPr>
          <a:xfrm>
            <a:off x="15555487" y="6527402"/>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633" name="Google Shape;633;p18"/>
          <p:cNvGrpSpPr/>
          <p:nvPr/>
        </p:nvGrpSpPr>
        <p:grpSpPr>
          <a:xfrm>
            <a:off x="1182336" y="801805"/>
            <a:ext cx="16076964" cy="243998"/>
            <a:chOff x="0" y="334222"/>
            <a:chExt cx="21435952" cy="325331"/>
          </a:xfrm>
        </p:grpSpPr>
        <p:cxnSp>
          <p:nvCxnSpPr>
            <p:cNvPr id="634" name="Google Shape;634;p18"/>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635" name="Google Shape;635;p18"/>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36" name="Google Shape;636;p18"/>
          <p:cNvSpPr txBox="1"/>
          <p:nvPr/>
        </p:nvSpPr>
        <p:spPr>
          <a:xfrm>
            <a:off x="1182336" y="616912"/>
            <a:ext cx="14509326" cy="1305935"/>
          </a:xfrm>
          <a:prstGeom prst="rect">
            <a:avLst/>
          </a:prstGeom>
          <a:noFill/>
          <a:ln>
            <a:noFill/>
          </a:ln>
        </p:spPr>
        <p:txBody>
          <a:bodyPr spcFirstLastPara="1" wrap="square" lIns="0" tIns="0" rIns="0" bIns="0" anchor="t" anchorCtr="0">
            <a:spAutoFit/>
          </a:bodyPr>
          <a:lstStyle/>
          <a:p>
            <a:pPr marL="0" marR="0" lvl="0" indent="0" algn="ctr"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INDICADORES DE DESEMPENHO – COMO EVOLUIMOS</a:t>
            </a:r>
            <a:endParaRPr sz="1400" b="0" i="0" u="none" strike="noStrike" cap="none">
              <a:solidFill>
                <a:srgbClr val="000000"/>
              </a:solidFill>
              <a:latin typeface="Arial"/>
              <a:ea typeface="Arial"/>
              <a:cs typeface="Arial"/>
              <a:sym typeface="Arial"/>
            </a:endParaRPr>
          </a:p>
          <a:p>
            <a:pPr marL="0" marR="0" lvl="0" indent="0" algn="ctr" rtl="0">
              <a:lnSpc>
                <a:spcPct val="166271"/>
              </a:lnSpc>
              <a:spcBef>
                <a:spcPts val="0"/>
              </a:spcBef>
              <a:spcAft>
                <a:spcPts val="0"/>
              </a:spcAft>
              <a:buClr>
                <a:srgbClr val="000000"/>
              </a:buClr>
              <a:buSzPts val="2867"/>
              <a:buFont typeface="Arial"/>
              <a:buNone/>
            </a:pPr>
            <a:endParaRPr sz="2867" b="1" i="0" u="none" strike="noStrike" cap="none">
              <a:solidFill>
                <a:srgbClr val="FFFFFF"/>
              </a:solidFill>
              <a:latin typeface="Poppins"/>
              <a:ea typeface="Poppins"/>
              <a:cs typeface="Poppins"/>
              <a:sym typeface="Poppins"/>
            </a:endParaRPr>
          </a:p>
        </p:txBody>
      </p:sp>
      <p:sp>
        <p:nvSpPr>
          <p:cNvPr id="637" name="Google Shape;637;p18"/>
          <p:cNvSpPr txBox="1"/>
          <p:nvPr/>
        </p:nvSpPr>
        <p:spPr>
          <a:xfrm>
            <a:off x="11678216" y="9830134"/>
            <a:ext cx="4322266" cy="360099"/>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Fonte: SISAB 04/2024</a:t>
            </a:r>
            <a:endParaRPr sz="1800" b="0" i="0" u="none" strike="noStrike" cap="none">
              <a:solidFill>
                <a:srgbClr val="000000"/>
              </a:solidFill>
              <a:latin typeface="Arial"/>
              <a:ea typeface="Arial"/>
              <a:cs typeface="Arial"/>
              <a:sym typeface="Arial"/>
            </a:endParaRPr>
          </a:p>
        </p:txBody>
      </p:sp>
      <p:graphicFrame>
        <p:nvGraphicFramePr>
          <p:cNvPr id="638" name="Google Shape;638;p18"/>
          <p:cNvGraphicFramePr/>
          <p:nvPr/>
        </p:nvGraphicFramePr>
        <p:xfrm>
          <a:off x="0" y="1922847"/>
          <a:ext cx="16776700" cy="703024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46"/>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644" name="Google Shape;644;p46"/>
          <p:cNvGrpSpPr/>
          <p:nvPr/>
        </p:nvGrpSpPr>
        <p:grpSpPr>
          <a:xfrm>
            <a:off x="1182336" y="801805"/>
            <a:ext cx="16076964" cy="243998"/>
            <a:chOff x="0" y="334222"/>
            <a:chExt cx="21435952" cy="325331"/>
          </a:xfrm>
        </p:grpSpPr>
        <p:cxnSp>
          <p:nvCxnSpPr>
            <p:cNvPr id="645" name="Google Shape;645;p46"/>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646" name="Google Shape;646;p46"/>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47" name="Google Shape;647;p46"/>
          <p:cNvSpPr txBox="1"/>
          <p:nvPr/>
        </p:nvSpPr>
        <p:spPr>
          <a:xfrm>
            <a:off x="-2646536" y="686185"/>
            <a:ext cx="14509326" cy="1072933"/>
          </a:xfrm>
          <a:prstGeom prst="rect">
            <a:avLst/>
          </a:prstGeom>
          <a:noFill/>
          <a:ln>
            <a:noFill/>
          </a:ln>
        </p:spPr>
        <p:txBody>
          <a:bodyPr spcFirstLastPara="1" wrap="square" lIns="0" tIns="0" rIns="0" bIns="0" anchor="t" anchorCtr="0">
            <a:spAutoFit/>
          </a:bodyPr>
          <a:lstStyle/>
          <a:p>
            <a:pPr marL="0" marR="0" lvl="0" indent="0" algn="ctr"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II - COMPONENTE DE QUALIDADE</a:t>
            </a:r>
            <a:endParaRPr sz="1400" b="0" i="0" u="none" strike="noStrike" cap="none">
              <a:solidFill>
                <a:srgbClr val="000000"/>
              </a:solidFill>
              <a:latin typeface="Arial"/>
              <a:ea typeface="Arial"/>
              <a:cs typeface="Arial"/>
              <a:sym typeface="Arial"/>
            </a:endParaRPr>
          </a:p>
          <a:p>
            <a:pPr marL="0" marR="0" lvl="0" indent="0" algn="ctr" rtl="0">
              <a:lnSpc>
                <a:spcPct val="166271"/>
              </a:lnSpc>
              <a:spcBef>
                <a:spcPts val="0"/>
              </a:spcBef>
              <a:spcAft>
                <a:spcPts val="0"/>
              </a:spcAft>
              <a:buClr>
                <a:srgbClr val="000000"/>
              </a:buClr>
              <a:buSzPts val="2867"/>
              <a:buFont typeface="Arial"/>
              <a:buNone/>
            </a:pPr>
            <a:endParaRPr sz="2867" b="1" i="0" u="none" strike="noStrike" cap="none">
              <a:solidFill>
                <a:srgbClr val="FFFFFF"/>
              </a:solidFill>
              <a:latin typeface="Poppins"/>
              <a:ea typeface="Poppins"/>
              <a:cs typeface="Poppins"/>
              <a:sym typeface="Poppins"/>
            </a:endParaRPr>
          </a:p>
        </p:txBody>
      </p:sp>
      <p:graphicFrame>
        <p:nvGraphicFramePr>
          <p:cNvPr id="648" name="Google Shape;648;p46"/>
          <p:cNvGraphicFramePr/>
          <p:nvPr/>
        </p:nvGraphicFramePr>
        <p:xfrm>
          <a:off x="1622713" y="2697388"/>
          <a:ext cx="10615200" cy="6191250"/>
        </p:xfrm>
        <a:graphic>
          <a:graphicData uri="http://schemas.openxmlformats.org/drawingml/2006/table">
            <a:tbl>
              <a:tblPr>
                <a:noFill/>
                <a:tableStyleId>{63B894B8-33E7-4155-B106-C86207638F2A}</a:tableStyleId>
              </a:tblPr>
              <a:tblGrid>
                <a:gridCol w="4424600">
                  <a:extLst>
                    <a:ext uri="{9D8B030D-6E8A-4147-A177-3AD203B41FA5}">
                      <a16:colId xmlns:a16="http://schemas.microsoft.com/office/drawing/2014/main" val="20000"/>
                    </a:ext>
                  </a:extLst>
                </a:gridCol>
                <a:gridCol w="6190600">
                  <a:extLst>
                    <a:ext uri="{9D8B030D-6E8A-4147-A177-3AD203B41FA5}">
                      <a16:colId xmlns:a16="http://schemas.microsoft.com/office/drawing/2014/main" val="20001"/>
                    </a:ext>
                  </a:extLst>
                </a:gridCol>
              </a:tblGrid>
              <a:tr h="714375">
                <a:tc>
                  <a:txBody>
                    <a:bodyPr/>
                    <a:lstStyle/>
                    <a:p>
                      <a:pPr marL="0" marR="0" lvl="0" indent="0" algn="ctr" rtl="0">
                        <a:lnSpc>
                          <a:spcPct val="140000"/>
                        </a:lnSpc>
                        <a:spcBef>
                          <a:spcPts val="0"/>
                        </a:spcBef>
                        <a:spcAft>
                          <a:spcPts val="0"/>
                        </a:spcAft>
                        <a:buClr>
                          <a:srgbClr val="000000"/>
                        </a:buClr>
                        <a:buSzPts val="2000"/>
                        <a:buFont typeface="Arial"/>
                        <a:buNone/>
                      </a:pPr>
                      <a:r>
                        <a:rPr lang="en-US" sz="2000" b="1" u="none" strike="noStrike" cap="none">
                          <a:solidFill>
                            <a:srgbClr val="FFFFFF"/>
                          </a:solidFill>
                          <a:latin typeface="Poppins"/>
                          <a:ea typeface="Poppins"/>
                          <a:cs typeface="Poppins"/>
                          <a:sym typeface="Poppins"/>
                        </a:rPr>
                        <a:t>ÁREA TEMÁTICA</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solidFill>
                      <a:srgbClr val="004E95"/>
                    </a:solidFill>
                  </a:tcPr>
                </a:tc>
                <a:tc>
                  <a:txBody>
                    <a:bodyPr/>
                    <a:lstStyle/>
                    <a:p>
                      <a:pPr marL="0" marR="0" lvl="0" indent="0" algn="ctr" rtl="0">
                        <a:lnSpc>
                          <a:spcPct val="140000"/>
                        </a:lnSpc>
                        <a:spcBef>
                          <a:spcPts val="0"/>
                        </a:spcBef>
                        <a:spcAft>
                          <a:spcPts val="0"/>
                        </a:spcAft>
                        <a:buClr>
                          <a:srgbClr val="000000"/>
                        </a:buClr>
                        <a:buSzPts val="2000"/>
                        <a:buFont typeface="Arial"/>
                        <a:buNone/>
                      </a:pPr>
                      <a:r>
                        <a:rPr lang="en-US" sz="2000" b="1" u="none" strike="noStrike" cap="none">
                          <a:solidFill>
                            <a:srgbClr val="F4F4F4"/>
                          </a:solidFill>
                          <a:latin typeface="Poppins"/>
                          <a:ea typeface="Poppins"/>
                          <a:cs typeface="Poppins"/>
                          <a:sym typeface="Poppins"/>
                        </a:rPr>
                        <a:t>EQUIPE AVALIADA</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solidFill>
                      <a:srgbClr val="004E95"/>
                    </a:solidFill>
                  </a:tcPr>
                </a:tc>
                <a:extLst>
                  <a:ext uri="{0D108BD9-81ED-4DB2-BD59-A6C34878D82A}">
                    <a16:rowId xmlns:a16="http://schemas.microsoft.com/office/drawing/2014/main" val="10000"/>
                  </a:ext>
                </a:extLst>
              </a:tr>
              <a:tr h="571500">
                <a:tc>
                  <a:txBody>
                    <a:bodyPr/>
                    <a:lstStyle/>
                    <a:p>
                      <a:pPr marL="0" marR="0" lvl="0" indent="0" algn="l" rtl="0">
                        <a:lnSpc>
                          <a:spcPct val="133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Acesso a integralidade</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da Família e equipe de Atenção Primária</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1"/>
                  </a:ext>
                </a:extLst>
              </a:tr>
              <a:tr h="81915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Cuidado da Saúde da Mulher</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da Família e equipe de Atenção Primária</a:t>
                      </a:r>
                      <a:endParaRPr sz="1100" u="none" strike="noStrike" cap="none"/>
                    </a:p>
                    <a:p>
                      <a:pPr marL="0" marR="0" lvl="0" indent="0" algn="ctr" rtl="0">
                        <a:lnSpc>
                          <a:spcPct val="178181"/>
                        </a:lnSpc>
                        <a:spcBef>
                          <a:spcPts val="0"/>
                        </a:spcBef>
                        <a:spcAft>
                          <a:spcPts val="0"/>
                        </a:spcAft>
                        <a:buClr>
                          <a:srgbClr val="000000"/>
                        </a:buClr>
                        <a:buSzPts val="1100"/>
                        <a:buFont typeface="Arial"/>
                        <a:buNone/>
                      </a:pP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2"/>
                  </a:ext>
                </a:extLst>
              </a:tr>
              <a:tr h="81915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Cuidado da Gestante e Puérpera</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da Família e equipe de Atenção Primária</a:t>
                      </a:r>
                      <a:endParaRPr sz="1100" u="none" strike="noStrike" cap="none"/>
                    </a:p>
                    <a:p>
                      <a:pPr marL="0" marR="0" lvl="0" indent="0" algn="ctr" rtl="0">
                        <a:lnSpc>
                          <a:spcPct val="178181"/>
                        </a:lnSpc>
                        <a:spcBef>
                          <a:spcPts val="0"/>
                        </a:spcBef>
                        <a:spcAft>
                          <a:spcPts val="0"/>
                        </a:spcAft>
                        <a:buClr>
                          <a:srgbClr val="000000"/>
                        </a:buClr>
                        <a:buSzPts val="1100"/>
                        <a:buFont typeface="Arial"/>
                        <a:buNone/>
                      </a:pP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3"/>
                  </a:ext>
                </a:extLst>
              </a:tr>
              <a:tr h="81915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Cuidado no Desenvolvimento Infantil</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da Família e equipe de Atenção Primária</a:t>
                      </a:r>
                      <a:endParaRPr sz="1100" u="none" strike="noStrike" cap="none"/>
                    </a:p>
                    <a:p>
                      <a:pPr marL="0" marR="0" lvl="0" indent="0" algn="ctr" rtl="0">
                        <a:lnSpc>
                          <a:spcPct val="178181"/>
                        </a:lnSpc>
                        <a:spcBef>
                          <a:spcPts val="0"/>
                        </a:spcBef>
                        <a:spcAft>
                          <a:spcPts val="0"/>
                        </a:spcAft>
                        <a:buClr>
                          <a:srgbClr val="000000"/>
                        </a:buClr>
                        <a:buSzPts val="1100"/>
                        <a:buFont typeface="Arial"/>
                        <a:buNone/>
                      </a:pP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4"/>
                  </a:ext>
                </a:extLst>
              </a:tr>
              <a:tr h="81915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Cuidado da Pessoa com Diabetes</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da Família e equipe de Atenção Primária</a:t>
                      </a:r>
                      <a:endParaRPr sz="1100" u="none" strike="noStrike" cap="none"/>
                    </a:p>
                    <a:p>
                      <a:pPr marL="0" marR="0" lvl="0" indent="0" algn="ctr" rtl="0">
                        <a:lnSpc>
                          <a:spcPct val="178181"/>
                        </a:lnSpc>
                        <a:spcBef>
                          <a:spcPts val="0"/>
                        </a:spcBef>
                        <a:spcAft>
                          <a:spcPts val="0"/>
                        </a:spcAft>
                        <a:buClr>
                          <a:srgbClr val="000000"/>
                        </a:buClr>
                        <a:buSzPts val="1100"/>
                        <a:buFont typeface="Arial"/>
                        <a:buNone/>
                      </a:pP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5"/>
                  </a:ext>
                </a:extLst>
              </a:tr>
              <a:tr h="81915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Cuidado da Pessoa com Hipertensão</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da Família e equipe de Atenção Primária</a:t>
                      </a:r>
                      <a:endParaRPr sz="1100" u="none" strike="noStrike" cap="none"/>
                    </a:p>
                    <a:p>
                      <a:pPr marL="0" marR="0" lvl="0" indent="0" algn="ctr" rtl="0">
                        <a:lnSpc>
                          <a:spcPct val="178181"/>
                        </a:lnSpc>
                        <a:spcBef>
                          <a:spcPts val="0"/>
                        </a:spcBef>
                        <a:spcAft>
                          <a:spcPts val="0"/>
                        </a:spcAft>
                        <a:buClr>
                          <a:srgbClr val="000000"/>
                        </a:buClr>
                        <a:buSzPts val="1100"/>
                        <a:buFont typeface="Arial"/>
                        <a:buNone/>
                      </a:pP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6"/>
                  </a:ext>
                </a:extLst>
              </a:tr>
              <a:tr h="809625">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Cuidado da Pessoa Idosa</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da Família e equipe de Atenção Primária</a:t>
                      </a:r>
                      <a:endParaRPr sz="1100" u="none" strike="noStrike" cap="none"/>
                    </a:p>
                    <a:p>
                      <a:pPr marL="0" marR="0" lvl="0" indent="0" algn="ctr" rtl="0">
                        <a:lnSpc>
                          <a:spcPct val="178181"/>
                        </a:lnSpc>
                        <a:spcBef>
                          <a:spcPts val="0"/>
                        </a:spcBef>
                        <a:spcAft>
                          <a:spcPts val="0"/>
                        </a:spcAft>
                        <a:buClr>
                          <a:srgbClr val="000000"/>
                        </a:buClr>
                        <a:buSzPts val="1100"/>
                        <a:buFont typeface="Arial"/>
                        <a:buNone/>
                      </a:pP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649" name="Google Shape;649;p46"/>
          <p:cNvSpPr/>
          <p:nvPr/>
        </p:nvSpPr>
        <p:spPr>
          <a:xfrm>
            <a:off x="12851525" y="2471299"/>
            <a:ext cx="4899090" cy="7498084"/>
          </a:xfrm>
          <a:custGeom>
            <a:avLst/>
            <a:gdLst/>
            <a:ahLst/>
            <a:cxnLst/>
            <a:rect l="l" t="t" r="r" b="b"/>
            <a:pathLst>
              <a:path w="3880467" h="5433394" extrusionOk="0">
                <a:moveTo>
                  <a:pt x="3756007" y="5433394"/>
                </a:moveTo>
                <a:lnTo>
                  <a:pt x="124460" y="5433394"/>
                </a:lnTo>
                <a:cubicBezTo>
                  <a:pt x="55880" y="5433394"/>
                  <a:pt x="0" y="5377514"/>
                  <a:pt x="0" y="5308934"/>
                </a:cubicBezTo>
                <a:lnTo>
                  <a:pt x="0" y="124460"/>
                </a:lnTo>
                <a:cubicBezTo>
                  <a:pt x="0" y="55880"/>
                  <a:pt x="55880" y="0"/>
                  <a:pt x="124460" y="0"/>
                </a:cubicBezTo>
                <a:lnTo>
                  <a:pt x="3756008" y="0"/>
                </a:lnTo>
                <a:cubicBezTo>
                  <a:pt x="3824587" y="0"/>
                  <a:pt x="3880467" y="55880"/>
                  <a:pt x="3880467" y="124460"/>
                </a:cubicBezTo>
                <a:lnTo>
                  <a:pt x="3880467" y="5308934"/>
                </a:lnTo>
                <a:cubicBezTo>
                  <a:pt x="3880467" y="5377514"/>
                  <a:pt x="3824587" y="5433394"/>
                  <a:pt x="3756008" y="543339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46"/>
          <p:cNvSpPr txBox="1"/>
          <p:nvPr/>
        </p:nvSpPr>
        <p:spPr>
          <a:xfrm>
            <a:off x="13439542" y="1743204"/>
            <a:ext cx="3671100" cy="2424300"/>
          </a:xfrm>
          <a:prstGeom prst="rect">
            <a:avLst/>
          </a:prstGeom>
          <a:noFill/>
          <a:ln>
            <a:noFill/>
          </a:ln>
        </p:spPr>
        <p:txBody>
          <a:bodyPr spcFirstLastPara="1" wrap="square" lIns="0" tIns="0" rIns="0" bIns="0" anchor="t" anchorCtr="0">
            <a:spAutoFit/>
          </a:bodyPr>
          <a:lstStyle/>
          <a:p>
            <a:pPr marL="0" marR="0" lvl="0" indent="0" algn="l" rtl="0">
              <a:lnSpc>
                <a:spcPct val="151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51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Áreas temáticas dos indicadores para pagamento do componente de qualidade para eSF, eAP, eSB e eMulti</a:t>
            </a:r>
            <a:endParaRPr sz="1400" b="0" i="0" u="none" strike="noStrike" cap="none">
              <a:solidFill>
                <a:srgbClr val="000000"/>
              </a:solidFill>
              <a:latin typeface="Arial"/>
              <a:ea typeface="Arial"/>
              <a:cs typeface="Arial"/>
              <a:sym typeface="Arial"/>
            </a:endParaRPr>
          </a:p>
        </p:txBody>
      </p:sp>
      <p:sp>
        <p:nvSpPr>
          <p:cNvPr id="651" name="Google Shape;651;p46"/>
          <p:cNvSpPr txBox="1"/>
          <p:nvPr/>
        </p:nvSpPr>
        <p:spPr>
          <a:xfrm>
            <a:off x="13439542" y="4499909"/>
            <a:ext cx="3814497" cy="445198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100"/>
              <a:buFont typeface="Arial"/>
              <a:buNone/>
            </a:pPr>
            <a:r>
              <a:rPr lang="en-US" sz="2100" b="0" i="0" u="none" strike="noStrike" cap="none">
                <a:solidFill>
                  <a:srgbClr val="7D0000"/>
                </a:solidFill>
                <a:latin typeface="Arial"/>
                <a:ea typeface="Arial"/>
                <a:cs typeface="Arial"/>
                <a:sym typeface="Arial"/>
              </a:rPr>
              <a:t>ATENÇÃO: </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Todos indicadores vigentes neste momento estão previstos dentro das temáticas apresentadas, ou seja, as equipes devem dar continuidade nos processos de trabalho de acompanhamento em seus territórios, pois as alterações devem acontecer apenas nas metodologias de cálculo dos indicadores</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652" name="Google Shape;652;p46"/>
          <p:cNvSpPr txBox="1"/>
          <p:nvPr/>
        </p:nvSpPr>
        <p:spPr>
          <a:xfrm>
            <a:off x="1453998" y="1466008"/>
            <a:ext cx="14554625" cy="6126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Visa estimular o alcance dos indicadores pactuados tripartite, com o objetivo de incentivar a melhoria do acesso e da qualidade dos serviços ofertados na APS, buscando induzir boas práticas e aperfeiçoar os resultados em saúde.</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9"/>
          <p:cNvSpPr/>
          <p:nvPr/>
        </p:nvSpPr>
        <p:spPr>
          <a:xfrm>
            <a:off x="13547505" y="6070202"/>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658" name="Google Shape;658;p19"/>
          <p:cNvGrpSpPr/>
          <p:nvPr/>
        </p:nvGrpSpPr>
        <p:grpSpPr>
          <a:xfrm>
            <a:off x="1182336" y="801805"/>
            <a:ext cx="16076964" cy="243998"/>
            <a:chOff x="0" y="334222"/>
            <a:chExt cx="21435952" cy="325331"/>
          </a:xfrm>
        </p:grpSpPr>
        <p:cxnSp>
          <p:nvCxnSpPr>
            <p:cNvPr id="659" name="Google Shape;659;p19"/>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660" name="Google Shape;660;p19"/>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61" name="Google Shape;661;p19"/>
          <p:cNvSpPr txBox="1"/>
          <p:nvPr/>
        </p:nvSpPr>
        <p:spPr>
          <a:xfrm>
            <a:off x="-2637011" y="667135"/>
            <a:ext cx="14509326" cy="1072933"/>
          </a:xfrm>
          <a:prstGeom prst="rect">
            <a:avLst/>
          </a:prstGeom>
          <a:noFill/>
          <a:ln>
            <a:noFill/>
          </a:ln>
        </p:spPr>
        <p:txBody>
          <a:bodyPr spcFirstLastPara="1" wrap="square" lIns="0" tIns="0" rIns="0" bIns="0" anchor="t" anchorCtr="0">
            <a:spAutoFit/>
          </a:bodyPr>
          <a:lstStyle/>
          <a:p>
            <a:pPr marL="0" marR="0" lvl="0" indent="0" algn="ctr"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II - COMPONENTE DE QUALIDADE</a:t>
            </a:r>
            <a:endParaRPr sz="1400" b="0" i="0" u="none" strike="noStrike" cap="none">
              <a:solidFill>
                <a:srgbClr val="000000"/>
              </a:solidFill>
              <a:latin typeface="Arial"/>
              <a:ea typeface="Arial"/>
              <a:cs typeface="Arial"/>
              <a:sym typeface="Arial"/>
            </a:endParaRPr>
          </a:p>
          <a:p>
            <a:pPr marL="0" marR="0" lvl="0" indent="0" algn="ctr" rtl="0">
              <a:lnSpc>
                <a:spcPct val="166271"/>
              </a:lnSpc>
              <a:spcBef>
                <a:spcPts val="0"/>
              </a:spcBef>
              <a:spcAft>
                <a:spcPts val="0"/>
              </a:spcAft>
              <a:buClr>
                <a:srgbClr val="000000"/>
              </a:buClr>
              <a:buSzPts val="2867"/>
              <a:buFont typeface="Arial"/>
              <a:buNone/>
            </a:pPr>
            <a:endParaRPr sz="2867" b="1" i="0" u="none" strike="noStrike" cap="none">
              <a:solidFill>
                <a:srgbClr val="FFFFFF"/>
              </a:solidFill>
              <a:latin typeface="Poppins"/>
              <a:ea typeface="Poppins"/>
              <a:cs typeface="Poppins"/>
              <a:sym typeface="Poppins"/>
            </a:endParaRPr>
          </a:p>
        </p:txBody>
      </p:sp>
      <p:graphicFrame>
        <p:nvGraphicFramePr>
          <p:cNvPr id="662" name="Google Shape;662;p19"/>
          <p:cNvGraphicFramePr/>
          <p:nvPr/>
        </p:nvGraphicFramePr>
        <p:xfrm>
          <a:off x="1423930" y="2037457"/>
          <a:ext cx="10615200" cy="4381500"/>
        </p:xfrm>
        <a:graphic>
          <a:graphicData uri="http://schemas.openxmlformats.org/drawingml/2006/table">
            <a:tbl>
              <a:tblPr>
                <a:noFill/>
                <a:tableStyleId>{63B894B8-33E7-4155-B106-C86207638F2A}</a:tableStyleId>
              </a:tblPr>
              <a:tblGrid>
                <a:gridCol w="4424600">
                  <a:extLst>
                    <a:ext uri="{9D8B030D-6E8A-4147-A177-3AD203B41FA5}">
                      <a16:colId xmlns:a16="http://schemas.microsoft.com/office/drawing/2014/main" val="20000"/>
                    </a:ext>
                  </a:extLst>
                </a:gridCol>
                <a:gridCol w="6190600">
                  <a:extLst>
                    <a:ext uri="{9D8B030D-6E8A-4147-A177-3AD203B41FA5}">
                      <a16:colId xmlns:a16="http://schemas.microsoft.com/office/drawing/2014/main" val="20001"/>
                    </a:ext>
                  </a:extLst>
                </a:gridCol>
              </a:tblGrid>
              <a:tr h="714375">
                <a:tc>
                  <a:txBody>
                    <a:bodyPr/>
                    <a:lstStyle/>
                    <a:p>
                      <a:pPr marL="0" marR="0" lvl="0" indent="0" algn="ctr" rtl="0">
                        <a:lnSpc>
                          <a:spcPct val="140000"/>
                        </a:lnSpc>
                        <a:spcBef>
                          <a:spcPts val="0"/>
                        </a:spcBef>
                        <a:spcAft>
                          <a:spcPts val="0"/>
                        </a:spcAft>
                        <a:buClr>
                          <a:srgbClr val="000000"/>
                        </a:buClr>
                        <a:buSzPts val="2000"/>
                        <a:buFont typeface="Arial"/>
                        <a:buNone/>
                      </a:pPr>
                      <a:r>
                        <a:rPr lang="en-US" sz="2000" b="1" u="none" strike="noStrike" cap="none">
                          <a:solidFill>
                            <a:srgbClr val="FFFFFF"/>
                          </a:solidFill>
                          <a:latin typeface="Poppins"/>
                          <a:ea typeface="Poppins"/>
                          <a:cs typeface="Poppins"/>
                          <a:sym typeface="Poppins"/>
                        </a:rPr>
                        <a:t>ÁREA TEMÁTICA</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solidFill>
                      <a:srgbClr val="004E95"/>
                    </a:solidFill>
                  </a:tcPr>
                </a:tc>
                <a:tc>
                  <a:txBody>
                    <a:bodyPr/>
                    <a:lstStyle/>
                    <a:p>
                      <a:pPr marL="0" marR="0" lvl="0" indent="0" algn="ctr" rtl="0">
                        <a:lnSpc>
                          <a:spcPct val="140000"/>
                        </a:lnSpc>
                        <a:spcBef>
                          <a:spcPts val="0"/>
                        </a:spcBef>
                        <a:spcAft>
                          <a:spcPts val="0"/>
                        </a:spcAft>
                        <a:buClr>
                          <a:srgbClr val="000000"/>
                        </a:buClr>
                        <a:buSzPts val="2000"/>
                        <a:buFont typeface="Arial"/>
                        <a:buNone/>
                      </a:pPr>
                      <a:r>
                        <a:rPr lang="en-US" sz="2000" b="1" u="none" strike="noStrike" cap="none">
                          <a:solidFill>
                            <a:srgbClr val="F4F4F4"/>
                          </a:solidFill>
                          <a:latin typeface="Poppins"/>
                          <a:ea typeface="Poppins"/>
                          <a:cs typeface="Poppins"/>
                          <a:sym typeface="Poppins"/>
                        </a:rPr>
                        <a:t>EQUIPE AVALIADA</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solidFill>
                      <a:srgbClr val="004E95"/>
                    </a:solidFill>
                  </a:tcPr>
                </a:tc>
                <a:extLst>
                  <a:ext uri="{0D108BD9-81ED-4DB2-BD59-A6C34878D82A}">
                    <a16:rowId xmlns:a16="http://schemas.microsoft.com/office/drawing/2014/main" val="10000"/>
                  </a:ext>
                </a:extLst>
              </a:tr>
              <a:tr h="57150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Primeira consulta programada</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Bucal</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1"/>
                  </a:ext>
                </a:extLst>
              </a:tr>
              <a:tr h="57150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Tratamentos concluídos</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Bucal</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2"/>
                  </a:ext>
                </a:extLst>
              </a:tr>
              <a:tr h="57150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Taxa exodontia</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Bucal</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3"/>
                  </a:ext>
                </a:extLst>
              </a:tr>
              <a:tr h="57150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Escovação supervisionada</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Bucal</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4"/>
                  </a:ext>
                </a:extLst>
              </a:tr>
              <a:tr h="57150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Proporção de procedimentos preventivos</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Bucal</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5"/>
                  </a:ext>
                </a:extLst>
              </a:tr>
              <a:tr h="809625">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Tratamento restaurador atraumático</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Bucal</a:t>
                      </a:r>
                      <a:endParaRPr sz="1100" u="none" strike="noStrike" cap="none"/>
                    </a:p>
                    <a:p>
                      <a:pPr marL="0" marR="0" lvl="0" indent="0" algn="ctr" rtl="0">
                        <a:lnSpc>
                          <a:spcPct val="178181"/>
                        </a:lnSpc>
                        <a:spcBef>
                          <a:spcPts val="0"/>
                        </a:spcBef>
                        <a:spcAft>
                          <a:spcPts val="0"/>
                        </a:spcAft>
                        <a:buClr>
                          <a:srgbClr val="000000"/>
                        </a:buClr>
                        <a:buSzPts val="1100"/>
                        <a:buFont typeface="Arial"/>
                        <a:buNone/>
                      </a:pP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663" name="Google Shape;663;p19"/>
          <p:cNvGraphicFramePr/>
          <p:nvPr/>
        </p:nvGraphicFramePr>
        <p:xfrm>
          <a:off x="1423930" y="6418957"/>
          <a:ext cx="10615200" cy="2997650"/>
        </p:xfrm>
        <a:graphic>
          <a:graphicData uri="http://schemas.openxmlformats.org/drawingml/2006/table">
            <a:tbl>
              <a:tblPr>
                <a:noFill/>
                <a:tableStyleId>{63B894B8-33E7-4155-B106-C86207638F2A}</a:tableStyleId>
              </a:tblPr>
              <a:tblGrid>
                <a:gridCol w="4424600">
                  <a:extLst>
                    <a:ext uri="{9D8B030D-6E8A-4147-A177-3AD203B41FA5}">
                      <a16:colId xmlns:a16="http://schemas.microsoft.com/office/drawing/2014/main" val="20000"/>
                    </a:ext>
                  </a:extLst>
                </a:gridCol>
                <a:gridCol w="6190600">
                  <a:extLst>
                    <a:ext uri="{9D8B030D-6E8A-4147-A177-3AD203B41FA5}">
                      <a16:colId xmlns:a16="http://schemas.microsoft.com/office/drawing/2014/main" val="20001"/>
                    </a:ext>
                  </a:extLst>
                </a:gridCol>
              </a:tblGrid>
              <a:tr h="714375">
                <a:tc>
                  <a:txBody>
                    <a:bodyPr/>
                    <a:lstStyle/>
                    <a:p>
                      <a:pPr marL="0" marR="0" lvl="0" indent="0" algn="ctr" rtl="0">
                        <a:lnSpc>
                          <a:spcPct val="140000"/>
                        </a:lnSpc>
                        <a:spcBef>
                          <a:spcPts val="0"/>
                        </a:spcBef>
                        <a:spcAft>
                          <a:spcPts val="0"/>
                        </a:spcAft>
                        <a:buClr>
                          <a:srgbClr val="000000"/>
                        </a:buClr>
                        <a:buSzPts val="1100"/>
                        <a:buFont typeface="Arial"/>
                        <a:buNone/>
                      </a:pP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solidFill>
                      <a:srgbClr val="004E95"/>
                    </a:solidFill>
                  </a:tcPr>
                </a:tc>
                <a:tc>
                  <a:txBody>
                    <a:bodyPr/>
                    <a:lstStyle/>
                    <a:p>
                      <a:pPr marL="0" marR="0" lvl="0" indent="0" algn="ctr" rtl="0">
                        <a:lnSpc>
                          <a:spcPct val="140000"/>
                        </a:lnSpc>
                        <a:spcBef>
                          <a:spcPts val="0"/>
                        </a:spcBef>
                        <a:spcAft>
                          <a:spcPts val="0"/>
                        </a:spcAft>
                        <a:buClr>
                          <a:srgbClr val="000000"/>
                        </a:buClr>
                        <a:buSzPts val="1100"/>
                        <a:buFont typeface="Arial"/>
                        <a:buNone/>
                      </a:pP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solidFill>
                      <a:srgbClr val="004E95"/>
                    </a:solidFill>
                  </a:tcPr>
                </a:tc>
                <a:extLst>
                  <a:ext uri="{0D108BD9-81ED-4DB2-BD59-A6C34878D82A}">
                    <a16:rowId xmlns:a16="http://schemas.microsoft.com/office/drawing/2014/main" val="10000"/>
                  </a:ext>
                </a:extLst>
              </a:tr>
              <a:tr h="57150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Cuidado compartilhado da Pessoa acompanhada</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Multiprofissional</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1"/>
                  </a:ext>
                </a:extLst>
              </a:tr>
              <a:tr h="57150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Ações interprofissionais realizadas</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Multiprofissional</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2"/>
                  </a:ext>
                </a:extLst>
              </a:tr>
              <a:tr h="57150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Comunicação entre eMulti e outras equipes</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Multiprofissional</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3"/>
                  </a:ext>
                </a:extLst>
              </a:tr>
              <a:tr h="568775">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Resolutividade do cuidado da eMulti</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Multiprofissional</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21"/>
          <p:cNvSpPr/>
          <p:nvPr/>
        </p:nvSpPr>
        <p:spPr>
          <a:xfrm>
            <a:off x="14364960" y="5619726"/>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669" name="Google Shape;669;p21"/>
          <p:cNvGrpSpPr/>
          <p:nvPr/>
        </p:nvGrpSpPr>
        <p:grpSpPr>
          <a:xfrm>
            <a:off x="1182336" y="801805"/>
            <a:ext cx="16076964" cy="243998"/>
            <a:chOff x="0" y="334222"/>
            <a:chExt cx="21435952" cy="325331"/>
          </a:xfrm>
        </p:grpSpPr>
        <p:cxnSp>
          <p:nvCxnSpPr>
            <p:cNvPr id="670" name="Google Shape;670;p21"/>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671" name="Google Shape;671;p21"/>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72" name="Google Shape;672;p21"/>
          <p:cNvSpPr txBox="1"/>
          <p:nvPr/>
        </p:nvSpPr>
        <p:spPr>
          <a:xfrm>
            <a:off x="1671143" y="657610"/>
            <a:ext cx="14509326" cy="1072933"/>
          </a:xfrm>
          <a:prstGeom prst="rect">
            <a:avLst/>
          </a:prstGeom>
          <a:noFill/>
          <a:ln>
            <a:noFill/>
          </a:ln>
        </p:spPr>
        <p:txBody>
          <a:bodyPr spcFirstLastPara="1" wrap="square" lIns="0" tIns="0" rIns="0" bIns="0" anchor="t" anchorCtr="0">
            <a:spAutoFit/>
          </a:bodyPr>
          <a:lstStyle/>
          <a:p>
            <a:pPr marL="0" marR="0" lvl="0" indent="0" algn="l"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III - COMPONENTE DE QUALIDADE</a:t>
            </a:r>
            <a:endParaRPr sz="1400" b="0" i="0" u="none" strike="noStrike" cap="none">
              <a:solidFill>
                <a:srgbClr val="000000"/>
              </a:solidFill>
              <a:latin typeface="Arial"/>
              <a:ea typeface="Arial"/>
              <a:cs typeface="Arial"/>
              <a:sym typeface="Arial"/>
            </a:endParaRPr>
          </a:p>
          <a:p>
            <a:pPr marL="0" marR="0" lvl="0" indent="0" algn="ctr" rtl="0">
              <a:lnSpc>
                <a:spcPct val="166271"/>
              </a:lnSpc>
              <a:spcBef>
                <a:spcPts val="0"/>
              </a:spcBef>
              <a:spcAft>
                <a:spcPts val="0"/>
              </a:spcAft>
              <a:buClr>
                <a:srgbClr val="000000"/>
              </a:buClr>
              <a:buSzPts val="2867"/>
              <a:buFont typeface="Arial"/>
              <a:buNone/>
            </a:pPr>
            <a:endParaRPr sz="2867" b="1" i="0" u="none" strike="noStrike" cap="none">
              <a:solidFill>
                <a:srgbClr val="FFFFFF"/>
              </a:solidFill>
              <a:latin typeface="Poppins"/>
              <a:ea typeface="Poppins"/>
              <a:cs typeface="Poppins"/>
              <a:sym typeface="Poppins"/>
            </a:endParaRPr>
          </a:p>
        </p:txBody>
      </p:sp>
      <p:sp>
        <p:nvSpPr>
          <p:cNvPr id="673" name="Google Shape;673;p21"/>
          <p:cNvSpPr txBox="1"/>
          <p:nvPr/>
        </p:nvSpPr>
        <p:spPr>
          <a:xfrm>
            <a:off x="1269927" y="1495715"/>
            <a:ext cx="15989373" cy="119049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0" i="0" u="none" strike="noStrike" cap="none">
                <a:solidFill>
                  <a:srgbClr val="000000"/>
                </a:solidFill>
                <a:latin typeface="Arial"/>
                <a:ea typeface="Arial"/>
                <a:cs typeface="Arial"/>
                <a:sym typeface="Arial"/>
              </a:rPr>
              <a:t>O cálculo do incentivo financeiro do componente de qualidade para as eSF, eAP, eSB e eMulti será efetuado considerando os resultados alcançados pelas equipes nos indicadores.</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255"/>
              <a:buFont typeface="Arial"/>
              <a:buNone/>
            </a:pPr>
            <a:endParaRPr sz="2255" b="0" i="0" u="none" strike="noStrike" cap="none">
              <a:solidFill>
                <a:srgbClr val="000000"/>
              </a:solidFill>
              <a:latin typeface="Arial"/>
              <a:ea typeface="Arial"/>
              <a:cs typeface="Arial"/>
              <a:sym typeface="Arial"/>
            </a:endParaRPr>
          </a:p>
        </p:txBody>
      </p:sp>
      <p:sp>
        <p:nvSpPr>
          <p:cNvPr id="674" name="Google Shape;674;p21"/>
          <p:cNvSpPr/>
          <p:nvPr/>
        </p:nvSpPr>
        <p:spPr>
          <a:xfrm>
            <a:off x="1347303" y="2695372"/>
            <a:ext cx="11778261" cy="441068"/>
          </a:xfrm>
          <a:custGeom>
            <a:avLst/>
            <a:gdLst/>
            <a:ahLst/>
            <a:cxnLst/>
            <a:rect l="l" t="t" r="r" b="b"/>
            <a:pathLst>
              <a:path w="9631592" h="360680" extrusionOk="0">
                <a:moveTo>
                  <a:pt x="9631592" y="180340"/>
                </a:moveTo>
                <a:cubicBezTo>
                  <a:pt x="9631592" y="81280"/>
                  <a:pt x="9551582" y="0"/>
                  <a:pt x="9451252" y="0"/>
                </a:cubicBezTo>
                <a:lnTo>
                  <a:pt x="172720" y="0"/>
                </a:lnTo>
                <a:lnTo>
                  <a:pt x="172720" y="1270"/>
                </a:lnTo>
                <a:cubicBezTo>
                  <a:pt x="76200" y="5080"/>
                  <a:pt x="0" y="83820"/>
                  <a:pt x="0" y="180340"/>
                </a:cubicBezTo>
                <a:cubicBezTo>
                  <a:pt x="0" y="276860"/>
                  <a:pt x="77470" y="355600"/>
                  <a:pt x="172720" y="359410"/>
                </a:cubicBezTo>
                <a:lnTo>
                  <a:pt x="172720" y="360680"/>
                </a:lnTo>
                <a:lnTo>
                  <a:pt x="9451252" y="360680"/>
                </a:lnTo>
                <a:cubicBezTo>
                  <a:pt x="9550312" y="360680"/>
                  <a:pt x="9631592" y="279400"/>
                  <a:pt x="9631592" y="180340"/>
                </a:cubicBezTo>
                <a:close/>
              </a:path>
            </a:pathLst>
          </a:custGeom>
          <a:solidFill>
            <a:srgbClr val="004E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21"/>
          <p:cNvSpPr/>
          <p:nvPr/>
        </p:nvSpPr>
        <p:spPr>
          <a:xfrm>
            <a:off x="1447438" y="3419416"/>
            <a:ext cx="1896176" cy="607556"/>
          </a:xfrm>
          <a:custGeom>
            <a:avLst/>
            <a:gdLst/>
            <a:ahLst/>
            <a:cxnLst/>
            <a:rect l="l" t="t" r="r" b="b"/>
            <a:pathLst>
              <a:path w="2241201" h="718105" extrusionOk="0">
                <a:moveTo>
                  <a:pt x="2116741" y="718104"/>
                </a:moveTo>
                <a:lnTo>
                  <a:pt x="124460" y="718104"/>
                </a:lnTo>
                <a:cubicBezTo>
                  <a:pt x="55880" y="718104"/>
                  <a:pt x="0" y="662224"/>
                  <a:pt x="0" y="593644"/>
                </a:cubicBezTo>
                <a:lnTo>
                  <a:pt x="0" y="124460"/>
                </a:lnTo>
                <a:cubicBezTo>
                  <a:pt x="0" y="55880"/>
                  <a:pt x="55880" y="0"/>
                  <a:pt x="124460" y="0"/>
                </a:cubicBezTo>
                <a:lnTo>
                  <a:pt x="2116741" y="0"/>
                </a:lnTo>
                <a:cubicBezTo>
                  <a:pt x="2185321" y="0"/>
                  <a:pt x="2241201" y="55880"/>
                  <a:pt x="2241201" y="124460"/>
                </a:cubicBezTo>
                <a:lnTo>
                  <a:pt x="2241201" y="593645"/>
                </a:lnTo>
                <a:cubicBezTo>
                  <a:pt x="2241201" y="662224"/>
                  <a:pt x="2185321" y="718105"/>
                  <a:pt x="2116741" y="718105"/>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21"/>
          <p:cNvSpPr/>
          <p:nvPr/>
        </p:nvSpPr>
        <p:spPr>
          <a:xfrm>
            <a:off x="3393980" y="3419416"/>
            <a:ext cx="1896176" cy="607556"/>
          </a:xfrm>
          <a:custGeom>
            <a:avLst/>
            <a:gdLst/>
            <a:ahLst/>
            <a:cxnLst/>
            <a:rect l="l" t="t" r="r" b="b"/>
            <a:pathLst>
              <a:path w="2241201" h="718105" extrusionOk="0">
                <a:moveTo>
                  <a:pt x="2116741" y="718104"/>
                </a:moveTo>
                <a:lnTo>
                  <a:pt x="124460" y="718104"/>
                </a:lnTo>
                <a:cubicBezTo>
                  <a:pt x="55880" y="718104"/>
                  <a:pt x="0" y="662224"/>
                  <a:pt x="0" y="593644"/>
                </a:cubicBezTo>
                <a:lnTo>
                  <a:pt x="0" y="124460"/>
                </a:lnTo>
                <a:cubicBezTo>
                  <a:pt x="0" y="55880"/>
                  <a:pt x="55880" y="0"/>
                  <a:pt x="124460" y="0"/>
                </a:cubicBezTo>
                <a:lnTo>
                  <a:pt x="2116741" y="0"/>
                </a:lnTo>
                <a:cubicBezTo>
                  <a:pt x="2185321" y="0"/>
                  <a:pt x="2241201" y="55880"/>
                  <a:pt x="2241201" y="124460"/>
                </a:cubicBezTo>
                <a:lnTo>
                  <a:pt x="2241201" y="593645"/>
                </a:lnTo>
                <a:cubicBezTo>
                  <a:pt x="2241201" y="662224"/>
                  <a:pt x="2185321" y="718105"/>
                  <a:pt x="2116741" y="718105"/>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21"/>
          <p:cNvSpPr txBox="1"/>
          <p:nvPr/>
        </p:nvSpPr>
        <p:spPr>
          <a:xfrm>
            <a:off x="1447438" y="2713553"/>
            <a:ext cx="11678126" cy="328965"/>
          </a:xfrm>
          <a:prstGeom prst="rect">
            <a:avLst/>
          </a:prstGeom>
          <a:no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CLASSIFICAÇÃO DO COMPONENTE DE QUALIDADE</a:t>
            </a:r>
            <a:endParaRPr sz="1400" b="0" i="0" u="none" strike="noStrike" cap="none">
              <a:solidFill>
                <a:srgbClr val="000000"/>
              </a:solidFill>
              <a:latin typeface="Arial"/>
              <a:ea typeface="Arial"/>
              <a:cs typeface="Arial"/>
              <a:sym typeface="Arial"/>
            </a:endParaRPr>
          </a:p>
        </p:txBody>
      </p:sp>
      <p:sp>
        <p:nvSpPr>
          <p:cNvPr id="678" name="Google Shape;678;p21"/>
          <p:cNvSpPr txBox="1"/>
          <p:nvPr/>
        </p:nvSpPr>
        <p:spPr>
          <a:xfrm>
            <a:off x="2055818" y="3574132"/>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Equipe</a:t>
            </a:r>
            <a:endParaRPr sz="1400" b="0" i="0" u="none" strike="noStrike" cap="none">
              <a:solidFill>
                <a:srgbClr val="000000"/>
              </a:solidFill>
              <a:latin typeface="Arial"/>
              <a:ea typeface="Arial"/>
              <a:cs typeface="Arial"/>
              <a:sym typeface="Arial"/>
            </a:endParaRPr>
          </a:p>
        </p:txBody>
      </p:sp>
      <p:sp>
        <p:nvSpPr>
          <p:cNvPr id="679" name="Google Shape;679;p21"/>
          <p:cNvSpPr/>
          <p:nvPr/>
        </p:nvSpPr>
        <p:spPr>
          <a:xfrm>
            <a:off x="7291107" y="3419416"/>
            <a:ext cx="1896176" cy="607556"/>
          </a:xfrm>
          <a:custGeom>
            <a:avLst/>
            <a:gdLst/>
            <a:ahLst/>
            <a:cxnLst/>
            <a:rect l="l" t="t" r="r" b="b"/>
            <a:pathLst>
              <a:path w="2241201" h="718105" extrusionOk="0">
                <a:moveTo>
                  <a:pt x="2116741" y="718104"/>
                </a:moveTo>
                <a:lnTo>
                  <a:pt x="124460" y="718104"/>
                </a:lnTo>
                <a:cubicBezTo>
                  <a:pt x="55880" y="718104"/>
                  <a:pt x="0" y="662224"/>
                  <a:pt x="0" y="593644"/>
                </a:cubicBezTo>
                <a:lnTo>
                  <a:pt x="0" y="124460"/>
                </a:lnTo>
                <a:cubicBezTo>
                  <a:pt x="0" y="55880"/>
                  <a:pt x="55880" y="0"/>
                  <a:pt x="124460" y="0"/>
                </a:cubicBezTo>
                <a:lnTo>
                  <a:pt x="2116741" y="0"/>
                </a:lnTo>
                <a:cubicBezTo>
                  <a:pt x="2185321" y="0"/>
                  <a:pt x="2241201" y="55880"/>
                  <a:pt x="2241201" y="124460"/>
                </a:cubicBezTo>
                <a:lnTo>
                  <a:pt x="2241201" y="593645"/>
                </a:lnTo>
                <a:cubicBezTo>
                  <a:pt x="2241201" y="662224"/>
                  <a:pt x="2185321" y="718105"/>
                  <a:pt x="2116741" y="718105"/>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21"/>
          <p:cNvSpPr txBox="1"/>
          <p:nvPr/>
        </p:nvSpPr>
        <p:spPr>
          <a:xfrm>
            <a:off x="3737091" y="3574132"/>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Modalidade</a:t>
            </a:r>
            <a:endParaRPr sz="1400" b="0" i="0" u="none" strike="noStrike" cap="none">
              <a:solidFill>
                <a:srgbClr val="000000"/>
              </a:solidFill>
              <a:latin typeface="Arial"/>
              <a:ea typeface="Arial"/>
              <a:cs typeface="Arial"/>
              <a:sym typeface="Arial"/>
            </a:endParaRPr>
          </a:p>
        </p:txBody>
      </p:sp>
      <p:sp>
        <p:nvSpPr>
          <p:cNvPr id="681" name="Google Shape;681;p21"/>
          <p:cNvSpPr/>
          <p:nvPr/>
        </p:nvSpPr>
        <p:spPr>
          <a:xfrm>
            <a:off x="5337781" y="3410308"/>
            <a:ext cx="1896176" cy="607556"/>
          </a:xfrm>
          <a:custGeom>
            <a:avLst/>
            <a:gdLst/>
            <a:ahLst/>
            <a:cxnLst/>
            <a:rect l="l" t="t" r="r" b="b"/>
            <a:pathLst>
              <a:path w="2241201" h="718105" extrusionOk="0">
                <a:moveTo>
                  <a:pt x="2116741" y="718104"/>
                </a:moveTo>
                <a:lnTo>
                  <a:pt x="124460" y="718104"/>
                </a:lnTo>
                <a:cubicBezTo>
                  <a:pt x="55880" y="718104"/>
                  <a:pt x="0" y="662224"/>
                  <a:pt x="0" y="593644"/>
                </a:cubicBezTo>
                <a:lnTo>
                  <a:pt x="0" y="124460"/>
                </a:lnTo>
                <a:cubicBezTo>
                  <a:pt x="0" y="55880"/>
                  <a:pt x="55880" y="0"/>
                  <a:pt x="124460" y="0"/>
                </a:cubicBezTo>
                <a:lnTo>
                  <a:pt x="2116741" y="0"/>
                </a:lnTo>
                <a:cubicBezTo>
                  <a:pt x="2185321" y="0"/>
                  <a:pt x="2241201" y="55880"/>
                  <a:pt x="2241201" y="124460"/>
                </a:cubicBezTo>
                <a:lnTo>
                  <a:pt x="2241201" y="593645"/>
                </a:lnTo>
                <a:cubicBezTo>
                  <a:pt x="2241201" y="662224"/>
                  <a:pt x="2185321" y="718105"/>
                  <a:pt x="2116741" y="718105"/>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21"/>
          <p:cNvSpPr txBox="1"/>
          <p:nvPr/>
        </p:nvSpPr>
        <p:spPr>
          <a:xfrm>
            <a:off x="6024820" y="3574132"/>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Ótimo</a:t>
            </a:r>
            <a:endParaRPr sz="1400" b="0" i="0" u="none" strike="noStrike" cap="none">
              <a:solidFill>
                <a:srgbClr val="000000"/>
              </a:solidFill>
              <a:latin typeface="Arial"/>
              <a:ea typeface="Arial"/>
              <a:cs typeface="Arial"/>
              <a:sym typeface="Arial"/>
            </a:endParaRPr>
          </a:p>
        </p:txBody>
      </p:sp>
      <p:sp>
        <p:nvSpPr>
          <p:cNvPr id="683" name="Google Shape;683;p21"/>
          <p:cNvSpPr/>
          <p:nvPr/>
        </p:nvSpPr>
        <p:spPr>
          <a:xfrm>
            <a:off x="9253958" y="3419416"/>
            <a:ext cx="1896176" cy="607556"/>
          </a:xfrm>
          <a:custGeom>
            <a:avLst/>
            <a:gdLst/>
            <a:ahLst/>
            <a:cxnLst/>
            <a:rect l="l" t="t" r="r" b="b"/>
            <a:pathLst>
              <a:path w="2241201" h="718105" extrusionOk="0">
                <a:moveTo>
                  <a:pt x="2116741" y="718104"/>
                </a:moveTo>
                <a:lnTo>
                  <a:pt x="124460" y="718104"/>
                </a:lnTo>
                <a:cubicBezTo>
                  <a:pt x="55880" y="718104"/>
                  <a:pt x="0" y="662224"/>
                  <a:pt x="0" y="593644"/>
                </a:cubicBezTo>
                <a:lnTo>
                  <a:pt x="0" y="124460"/>
                </a:lnTo>
                <a:cubicBezTo>
                  <a:pt x="0" y="55880"/>
                  <a:pt x="55880" y="0"/>
                  <a:pt x="124460" y="0"/>
                </a:cubicBezTo>
                <a:lnTo>
                  <a:pt x="2116741" y="0"/>
                </a:lnTo>
                <a:cubicBezTo>
                  <a:pt x="2185321" y="0"/>
                  <a:pt x="2241201" y="55880"/>
                  <a:pt x="2241201" y="124460"/>
                </a:cubicBezTo>
                <a:lnTo>
                  <a:pt x="2241201" y="593645"/>
                </a:lnTo>
                <a:cubicBezTo>
                  <a:pt x="2241201" y="662224"/>
                  <a:pt x="2185321" y="718105"/>
                  <a:pt x="2116741" y="718105"/>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21"/>
          <p:cNvSpPr txBox="1"/>
          <p:nvPr/>
        </p:nvSpPr>
        <p:spPr>
          <a:xfrm>
            <a:off x="8002389" y="3562114"/>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Bom</a:t>
            </a:r>
            <a:endParaRPr sz="1400" b="0" i="0" u="none" strike="noStrike" cap="none">
              <a:solidFill>
                <a:srgbClr val="000000"/>
              </a:solidFill>
              <a:latin typeface="Arial"/>
              <a:ea typeface="Arial"/>
              <a:cs typeface="Arial"/>
              <a:sym typeface="Arial"/>
            </a:endParaRPr>
          </a:p>
        </p:txBody>
      </p:sp>
      <p:sp>
        <p:nvSpPr>
          <p:cNvPr id="685" name="Google Shape;685;p21"/>
          <p:cNvSpPr/>
          <p:nvPr/>
        </p:nvSpPr>
        <p:spPr>
          <a:xfrm>
            <a:off x="11216809" y="3428941"/>
            <a:ext cx="1896176" cy="607556"/>
          </a:xfrm>
          <a:custGeom>
            <a:avLst/>
            <a:gdLst/>
            <a:ahLst/>
            <a:cxnLst/>
            <a:rect l="l" t="t" r="r" b="b"/>
            <a:pathLst>
              <a:path w="2241201" h="718105" extrusionOk="0">
                <a:moveTo>
                  <a:pt x="2116741" y="718104"/>
                </a:moveTo>
                <a:lnTo>
                  <a:pt x="124460" y="718104"/>
                </a:lnTo>
                <a:cubicBezTo>
                  <a:pt x="55880" y="718104"/>
                  <a:pt x="0" y="662224"/>
                  <a:pt x="0" y="593644"/>
                </a:cubicBezTo>
                <a:lnTo>
                  <a:pt x="0" y="124460"/>
                </a:lnTo>
                <a:cubicBezTo>
                  <a:pt x="0" y="55880"/>
                  <a:pt x="55880" y="0"/>
                  <a:pt x="124460" y="0"/>
                </a:cubicBezTo>
                <a:lnTo>
                  <a:pt x="2116741" y="0"/>
                </a:lnTo>
                <a:cubicBezTo>
                  <a:pt x="2185321" y="0"/>
                  <a:pt x="2241201" y="55880"/>
                  <a:pt x="2241201" y="124460"/>
                </a:cubicBezTo>
                <a:lnTo>
                  <a:pt x="2241201" y="593645"/>
                </a:lnTo>
                <a:cubicBezTo>
                  <a:pt x="2241201" y="662224"/>
                  <a:pt x="2185321" y="718105"/>
                  <a:pt x="2116741" y="718105"/>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21"/>
          <p:cNvSpPr txBox="1"/>
          <p:nvPr/>
        </p:nvSpPr>
        <p:spPr>
          <a:xfrm>
            <a:off x="9790962" y="3583240"/>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Suficiente</a:t>
            </a:r>
            <a:endParaRPr sz="1400" b="0" i="0" u="none" strike="noStrike" cap="none">
              <a:solidFill>
                <a:srgbClr val="000000"/>
              </a:solidFill>
              <a:latin typeface="Arial"/>
              <a:ea typeface="Arial"/>
              <a:cs typeface="Arial"/>
              <a:sym typeface="Arial"/>
            </a:endParaRPr>
          </a:p>
        </p:txBody>
      </p:sp>
      <p:sp>
        <p:nvSpPr>
          <p:cNvPr id="687" name="Google Shape;687;p21"/>
          <p:cNvSpPr txBox="1"/>
          <p:nvPr/>
        </p:nvSpPr>
        <p:spPr>
          <a:xfrm>
            <a:off x="11769787" y="3562114"/>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Regular</a:t>
            </a:r>
            <a:endParaRPr sz="1400" b="0" i="0" u="none" strike="noStrike" cap="none">
              <a:solidFill>
                <a:srgbClr val="000000"/>
              </a:solidFill>
              <a:latin typeface="Arial"/>
              <a:ea typeface="Arial"/>
              <a:cs typeface="Arial"/>
              <a:sym typeface="Arial"/>
            </a:endParaRPr>
          </a:p>
        </p:txBody>
      </p:sp>
      <p:sp>
        <p:nvSpPr>
          <p:cNvPr id="688" name="Google Shape;688;p21"/>
          <p:cNvSpPr/>
          <p:nvPr/>
        </p:nvSpPr>
        <p:spPr>
          <a:xfrm>
            <a:off x="1447438" y="412195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21"/>
          <p:cNvSpPr txBox="1"/>
          <p:nvPr/>
        </p:nvSpPr>
        <p:spPr>
          <a:xfrm>
            <a:off x="1544749" y="4123854"/>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eSF</a:t>
            </a:r>
            <a:endParaRPr sz="1400" b="0" i="0" u="none" strike="noStrike" cap="none">
              <a:solidFill>
                <a:srgbClr val="000000"/>
              </a:solidFill>
              <a:latin typeface="Arial"/>
              <a:ea typeface="Arial"/>
              <a:cs typeface="Arial"/>
              <a:sym typeface="Arial"/>
            </a:endParaRPr>
          </a:p>
        </p:txBody>
      </p:sp>
      <p:sp>
        <p:nvSpPr>
          <p:cNvPr id="690" name="Google Shape;690;p21"/>
          <p:cNvSpPr/>
          <p:nvPr/>
        </p:nvSpPr>
        <p:spPr>
          <a:xfrm>
            <a:off x="1447438" y="4581287"/>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21"/>
          <p:cNvSpPr txBox="1"/>
          <p:nvPr/>
        </p:nvSpPr>
        <p:spPr>
          <a:xfrm>
            <a:off x="1557031" y="4615337"/>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eAP</a:t>
            </a:r>
            <a:endParaRPr sz="1400" b="0" i="0" u="none" strike="noStrike" cap="none">
              <a:solidFill>
                <a:srgbClr val="000000"/>
              </a:solidFill>
              <a:latin typeface="Arial"/>
              <a:ea typeface="Arial"/>
              <a:cs typeface="Arial"/>
              <a:sym typeface="Arial"/>
            </a:endParaRPr>
          </a:p>
        </p:txBody>
      </p:sp>
      <p:sp>
        <p:nvSpPr>
          <p:cNvPr id="692" name="Google Shape;692;p21"/>
          <p:cNvSpPr/>
          <p:nvPr/>
        </p:nvSpPr>
        <p:spPr>
          <a:xfrm>
            <a:off x="1462461" y="549996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21"/>
          <p:cNvSpPr txBox="1"/>
          <p:nvPr/>
        </p:nvSpPr>
        <p:spPr>
          <a:xfrm>
            <a:off x="1582326" y="5519011"/>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eMulti</a:t>
            </a:r>
            <a:endParaRPr sz="1400" b="0" i="0" u="none" strike="noStrike" cap="none">
              <a:solidFill>
                <a:srgbClr val="000000"/>
              </a:solidFill>
              <a:latin typeface="Arial"/>
              <a:ea typeface="Arial"/>
              <a:cs typeface="Arial"/>
              <a:sym typeface="Arial"/>
            </a:endParaRPr>
          </a:p>
        </p:txBody>
      </p:sp>
      <p:sp>
        <p:nvSpPr>
          <p:cNvPr id="694" name="Google Shape;694;p21"/>
          <p:cNvSpPr/>
          <p:nvPr/>
        </p:nvSpPr>
        <p:spPr>
          <a:xfrm>
            <a:off x="1462461" y="5040624"/>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21"/>
          <p:cNvSpPr txBox="1"/>
          <p:nvPr/>
        </p:nvSpPr>
        <p:spPr>
          <a:xfrm>
            <a:off x="1582326" y="505922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eAP</a:t>
            </a:r>
            <a:endParaRPr sz="1400" b="0" i="0" u="none" strike="noStrike" cap="none">
              <a:solidFill>
                <a:srgbClr val="000000"/>
              </a:solidFill>
              <a:latin typeface="Arial"/>
              <a:ea typeface="Arial"/>
              <a:cs typeface="Arial"/>
              <a:sym typeface="Arial"/>
            </a:endParaRPr>
          </a:p>
        </p:txBody>
      </p:sp>
      <p:sp>
        <p:nvSpPr>
          <p:cNvPr id="696" name="Google Shape;696;p21"/>
          <p:cNvSpPr/>
          <p:nvPr/>
        </p:nvSpPr>
        <p:spPr>
          <a:xfrm>
            <a:off x="1447438" y="5959298"/>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21"/>
          <p:cNvSpPr txBox="1"/>
          <p:nvPr/>
        </p:nvSpPr>
        <p:spPr>
          <a:xfrm>
            <a:off x="1567302" y="5978348"/>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eMulti</a:t>
            </a:r>
            <a:endParaRPr sz="1400" b="0" i="0" u="none" strike="noStrike" cap="none">
              <a:solidFill>
                <a:srgbClr val="000000"/>
              </a:solidFill>
              <a:latin typeface="Arial"/>
              <a:ea typeface="Arial"/>
              <a:cs typeface="Arial"/>
              <a:sym typeface="Arial"/>
            </a:endParaRPr>
          </a:p>
        </p:txBody>
      </p:sp>
      <p:sp>
        <p:nvSpPr>
          <p:cNvPr id="698" name="Google Shape;698;p21"/>
          <p:cNvSpPr/>
          <p:nvPr/>
        </p:nvSpPr>
        <p:spPr>
          <a:xfrm>
            <a:off x="1447438" y="6447210"/>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21"/>
          <p:cNvSpPr txBox="1"/>
          <p:nvPr/>
        </p:nvSpPr>
        <p:spPr>
          <a:xfrm>
            <a:off x="1567302" y="646626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eMulti</a:t>
            </a:r>
            <a:endParaRPr sz="1400" b="0" i="0" u="none" strike="noStrike" cap="none">
              <a:solidFill>
                <a:srgbClr val="000000"/>
              </a:solidFill>
              <a:latin typeface="Arial"/>
              <a:ea typeface="Arial"/>
              <a:cs typeface="Arial"/>
              <a:sym typeface="Arial"/>
            </a:endParaRPr>
          </a:p>
        </p:txBody>
      </p:sp>
      <p:sp>
        <p:nvSpPr>
          <p:cNvPr id="700" name="Google Shape;700;p21"/>
          <p:cNvSpPr/>
          <p:nvPr/>
        </p:nvSpPr>
        <p:spPr>
          <a:xfrm>
            <a:off x="1447438" y="6919930"/>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21"/>
          <p:cNvSpPr txBox="1"/>
          <p:nvPr/>
        </p:nvSpPr>
        <p:spPr>
          <a:xfrm>
            <a:off x="1567302" y="693898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eSB</a:t>
            </a:r>
            <a:endParaRPr sz="1400" b="0" i="0" u="none" strike="noStrike" cap="none">
              <a:solidFill>
                <a:srgbClr val="000000"/>
              </a:solidFill>
              <a:latin typeface="Arial"/>
              <a:ea typeface="Arial"/>
              <a:cs typeface="Arial"/>
              <a:sym typeface="Arial"/>
            </a:endParaRPr>
          </a:p>
        </p:txBody>
      </p:sp>
      <p:sp>
        <p:nvSpPr>
          <p:cNvPr id="702" name="Google Shape;702;p21"/>
          <p:cNvSpPr/>
          <p:nvPr/>
        </p:nvSpPr>
        <p:spPr>
          <a:xfrm>
            <a:off x="1463683" y="7385625"/>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21"/>
          <p:cNvSpPr txBox="1"/>
          <p:nvPr/>
        </p:nvSpPr>
        <p:spPr>
          <a:xfrm>
            <a:off x="1583547" y="7404675"/>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eSB</a:t>
            </a:r>
            <a:endParaRPr sz="1400" b="0" i="0" u="none" strike="noStrike" cap="none">
              <a:solidFill>
                <a:srgbClr val="000000"/>
              </a:solidFill>
              <a:latin typeface="Arial"/>
              <a:ea typeface="Arial"/>
              <a:cs typeface="Arial"/>
              <a:sym typeface="Arial"/>
            </a:endParaRPr>
          </a:p>
        </p:txBody>
      </p:sp>
      <p:sp>
        <p:nvSpPr>
          <p:cNvPr id="704" name="Google Shape;704;p21"/>
          <p:cNvSpPr/>
          <p:nvPr/>
        </p:nvSpPr>
        <p:spPr>
          <a:xfrm>
            <a:off x="1455170" y="784496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21"/>
          <p:cNvSpPr txBox="1"/>
          <p:nvPr/>
        </p:nvSpPr>
        <p:spPr>
          <a:xfrm>
            <a:off x="1575034" y="7864011"/>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eSB</a:t>
            </a:r>
            <a:endParaRPr sz="1400" b="0" i="0" u="none" strike="noStrike" cap="none">
              <a:solidFill>
                <a:srgbClr val="000000"/>
              </a:solidFill>
              <a:latin typeface="Arial"/>
              <a:ea typeface="Arial"/>
              <a:cs typeface="Arial"/>
              <a:sym typeface="Arial"/>
            </a:endParaRPr>
          </a:p>
        </p:txBody>
      </p:sp>
      <p:sp>
        <p:nvSpPr>
          <p:cNvPr id="706" name="Google Shape;706;p21"/>
          <p:cNvSpPr/>
          <p:nvPr/>
        </p:nvSpPr>
        <p:spPr>
          <a:xfrm>
            <a:off x="1439705" y="8313823"/>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21"/>
          <p:cNvSpPr txBox="1"/>
          <p:nvPr/>
        </p:nvSpPr>
        <p:spPr>
          <a:xfrm>
            <a:off x="1559570" y="8332873"/>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eSB</a:t>
            </a:r>
            <a:endParaRPr sz="1400" b="0" i="0" u="none" strike="noStrike" cap="none">
              <a:solidFill>
                <a:srgbClr val="000000"/>
              </a:solidFill>
              <a:latin typeface="Arial"/>
              <a:ea typeface="Arial"/>
              <a:cs typeface="Arial"/>
              <a:sym typeface="Arial"/>
            </a:endParaRPr>
          </a:p>
        </p:txBody>
      </p:sp>
      <p:sp>
        <p:nvSpPr>
          <p:cNvPr id="708" name="Google Shape;708;p21"/>
          <p:cNvSpPr/>
          <p:nvPr/>
        </p:nvSpPr>
        <p:spPr>
          <a:xfrm>
            <a:off x="3428324" y="412195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21"/>
          <p:cNvSpPr txBox="1"/>
          <p:nvPr/>
        </p:nvSpPr>
        <p:spPr>
          <a:xfrm>
            <a:off x="3491965" y="4123854"/>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40h</a:t>
            </a:r>
            <a:endParaRPr sz="1400" b="0" i="0" u="none" strike="noStrike" cap="none">
              <a:solidFill>
                <a:srgbClr val="000000"/>
              </a:solidFill>
              <a:latin typeface="Arial"/>
              <a:ea typeface="Arial"/>
              <a:cs typeface="Arial"/>
              <a:sym typeface="Arial"/>
            </a:endParaRPr>
          </a:p>
        </p:txBody>
      </p:sp>
      <p:sp>
        <p:nvSpPr>
          <p:cNvPr id="710" name="Google Shape;710;p21"/>
          <p:cNvSpPr/>
          <p:nvPr/>
        </p:nvSpPr>
        <p:spPr>
          <a:xfrm>
            <a:off x="3428324" y="4581287"/>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21"/>
          <p:cNvSpPr txBox="1"/>
          <p:nvPr/>
        </p:nvSpPr>
        <p:spPr>
          <a:xfrm>
            <a:off x="3537917" y="4615337"/>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30h</a:t>
            </a:r>
            <a:endParaRPr sz="1400" b="0" i="0" u="none" strike="noStrike" cap="none">
              <a:solidFill>
                <a:srgbClr val="000000"/>
              </a:solidFill>
              <a:latin typeface="Arial"/>
              <a:ea typeface="Arial"/>
              <a:cs typeface="Arial"/>
              <a:sym typeface="Arial"/>
            </a:endParaRPr>
          </a:p>
        </p:txBody>
      </p:sp>
      <p:sp>
        <p:nvSpPr>
          <p:cNvPr id="712" name="Google Shape;712;p21"/>
          <p:cNvSpPr/>
          <p:nvPr/>
        </p:nvSpPr>
        <p:spPr>
          <a:xfrm>
            <a:off x="3443347" y="549996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21"/>
          <p:cNvSpPr txBox="1"/>
          <p:nvPr/>
        </p:nvSpPr>
        <p:spPr>
          <a:xfrm>
            <a:off x="3563212" y="5519011"/>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Ampliada</a:t>
            </a:r>
            <a:endParaRPr sz="1400" b="0" i="0" u="none" strike="noStrike" cap="none">
              <a:solidFill>
                <a:srgbClr val="000000"/>
              </a:solidFill>
              <a:latin typeface="Arial"/>
              <a:ea typeface="Arial"/>
              <a:cs typeface="Arial"/>
              <a:sym typeface="Arial"/>
            </a:endParaRPr>
          </a:p>
        </p:txBody>
      </p:sp>
      <p:sp>
        <p:nvSpPr>
          <p:cNvPr id="714" name="Google Shape;714;p21"/>
          <p:cNvSpPr/>
          <p:nvPr/>
        </p:nvSpPr>
        <p:spPr>
          <a:xfrm>
            <a:off x="3443347" y="5040624"/>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21"/>
          <p:cNvSpPr txBox="1"/>
          <p:nvPr/>
        </p:nvSpPr>
        <p:spPr>
          <a:xfrm>
            <a:off x="3563212" y="505922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20h</a:t>
            </a:r>
            <a:endParaRPr sz="1400" b="0" i="0" u="none" strike="noStrike" cap="none">
              <a:solidFill>
                <a:srgbClr val="000000"/>
              </a:solidFill>
              <a:latin typeface="Arial"/>
              <a:ea typeface="Arial"/>
              <a:cs typeface="Arial"/>
              <a:sym typeface="Arial"/>
            </a:endParaRPr>
          </a:p>
        </p:txBody>
      </p:sp>
      <p:sp>
        <p:nvSpPr>
          <p:cNvPr id="716" name="Google Shape;716;p21"/>
          <p:cNvSpPr/>
          <p:nvPr/>
        </p:nvSpPr>
        <p:spPr>
          <a:xfrm>
            <a:off x="3428324" y="5959298"/>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21"/>
          <p:cNvSpPr txBox="1"/>
          <p:nvPr/>
        </p:nvSpPr>
        <p:spPr>
          <a:xfrm>
            <a:off x="3548188" y="5978348"/>
            <a:ext cx="1626400" cy="291336"/>
          </a:xfrm>
          <a:prstGeom prst="rect">
            <a:avLst/>
          </a:prstGeom>
          <a:noFill/>
          <a:ln>
            <a:noFill/>
          </a:ln>
        </p:spPr>
        <p:txBody>
          <a:bodyPr spcFirstLastPara="1" wrap="square" lIns="0" tIns="0" rIns="0" bIns="0" anchor="t" anchorCtr="0">
            <a:spAutoFit/>
          </a:bodyPr>
          <a:lstStyle/>
          <a:p>
            <a:pPr marL="0" marR="0" lvl="0" indent="0" algn="ctr" rtl="0">
              <a:lnSpc>
                <a:spcPct val="140084"/>
              </a:lnSpc>
              <a:spcBef>
                <a:spcPts val="0"/>
              </a:spcBef>
              <a:spcAft>
                <a:spcPts val="0"/>
              </a:spcAft>
              <a:buClr>
                <a:srgbClr val="000000"/>
              </a:buClr>
              <a:buSzPts val="1654"/>
              <a:buFont typeface="Arial"/>
              <a:buNone/>
            </a:pPr>
            <a:r>
              <a:rPr lang="en-US" sz="1654" b="0" i="0" u="none" strike="noStrike" cap="none">
                <a:solidFill>
                  <a:srgbClr val="000000"/>
                </a:solidFill>
                <a:latin typeface="Poppins"/>
                <a:ea typeface="Poppins"/>
                <a:cs typeface="Poppins"/>
                <a:sym typeface="Poppins"/>
              </a:rPr>
              <a:t>Complementar</a:t>
            </a:r>
            <a:endParaRPr sz="1400" b="0" i="0" u="none" strike="noStrike" cap="none">
              <a:solidFill>
                <a:srgbClr val="000000"/>
              </a:solidFill>
              <a:latin typeface="Arial"/>
              <a:ea typeface="Arial"/>
              <a:cs typeface="Arial"/>
              <a:sym typeface="Arial"/>
            </a:endParaRPr>
          </a:p>
        </p:txBody>
      </p:sp>
      <p:sp>
        <p:nvSpPr>
          <p:cNvPr id="718" name="Google Shape;718;p21"/>
          <p:cNvSpPr/>
          <p:nvPr/>
        </p:nvSpPr>
        <p:spPr>
          <a:xfrm>
            <a:off x="3428324" y="6447210"/>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21"/>
          <p:cNvSpPr txBox="1"/>
          <p:nvPr/>
        </p:nvSpPr>
        <p:spPr>
          <a:xfrm>
            <a:off x="3528868" y="646626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Estratégica</a:t>
            </a:r>
            <a:endParaRPr sz="1400" b="0" i="0" u="none" strike="noStrike" cap="none">
              <a:solidFill>
                <a:srgbClr val="000000"/>
              </a:solidFill>
              <a:latin typeface="Arial"/>
              <a:ea typeface="Arial"/>
              <a:cs typeface="Arial"/>
              <a:sym typeface="Arial"/>
            </a:endParaRPr>
          </a:p>
        </p:txBody>
      </p:sp>
      <p:sp>
        <p:nvSpPr>
          <p:cNvPr id="720" name="Google Shape;720;p21"/>
          <p:cNvSpPr/>
          <p:nvPr/>
        </p:nvSpPr>
        <p:spPr>
          <a:xfrm>
            <a:off x="3428324" y="6919930"/>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21"/>
          <p:cNvSpPr txBox="1"/>
          <p:nvPr/>
        </p:nvSpPr>
        <p:spPr>
          <a:xfrm>
            <a:off x="3528868" y="693898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 - Comum</a:t>
            </a:r>
            <a:endParaRPr sz="1400" b="0" i="0" u="none" strike="noStrike" cap="none">
              <a:solidFill>
                <a:srgbClr val="000000"/>
              </a:solidFill>
              <a:latin typeface="Arial"/>
              <a:ea typeface="Arial"/>
              <a:cs typeface="Arial"/>
              <a:sym typeface="Arial"/>
            </a:endParaRPr>
          </a:p>
        </p:txBody>
      </p:sp>
      <p:sp>
        <p:nvSpPr>
          <p:cNvPr id="722" name="Google Shape;722;p21"/>
          <p:cNvSpPr/>
          <p:nvPr/>
        </p:nvSpPr>
        <p:spPr>
          <a:xfrm>
            <a:off x="3444569" y="7385625"/>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21"/>
          <p:cNvSpPr txBox="1"/>
          <p:nvPr/>
        </p:nvSpPr>
        <p:spPr>
          <a:xfrm>
            <a:off x="3545113" y="7404675"/>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II - Comum</a:t>
            </a:r>
            <a:endParaRPr sz="1400" b="0" i="0" u="none" strike="noStrike" cap="none">
              <a:solidFill>
                <a:srgbClr val="000000"/>
              </a:solidFill>
              <a:latin typeface="Arial"/>
              <a:ea typeface="Arial"/>
              <a:cs typeface="Arial"/>
              <a:sym typeface="Arial"/>
            </a:endParaRPr>
          </a:p>
        </p:txBody>
      </p:sp>
      <p:sp>
        <p:nvSpPr>
          <p:cNvPr id="724" name="Google Shape;724;p21"/>
          <p:cNvSpPr/>
          <p:nvPr/>
        </p:nvSpPr>
        <p:spPr>
          <a:xfrm>
            <a:off x="3436056" y="784496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21"/>
          <p:cNvSpPr txBox="1"/>
          <p:nvPr/>
        </p:nvSpPr>
        <p:spPr>
          <a:xfrm>
            <a:off x="3555920" y="7864011"/>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I-Quil/Assent</a:t>
            </a:r>
            <a:endParaRPr sz="1400" b="0" i="0" u="none" strike="noStrike" cap="none">
              <a:solidFill>
                <a:srgbClr val="000000"/>
              </a:solidFill>
              <a:latin typeface="Arial"/>
              <a:ea typeface="Arial"/>
              <a:cs typeface="Arial"/>
              <a:sym typeface="Arial"/>
            </a:endParaRPr>
          </a:p>
        </p:txBody>
      </p:sp>
      <p:sp>
        <p:nvSpPr>
          <p:cNvPr id="726" name="Google Shape;726;p21"/>
          <p:cNvSpPr/>
          <p:nvPr/>
        </p:nvSpPr>
        <p:spPr>
          <a:xfrm>
            <a:off x="3420591" y="8313823"/>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21"/>
          <p:cNvSpPr txBox="1"/>
          <p:nvPr/>
        </p:nvSpPr>
        <p:spPr>
          <a:xfrm>
            <a:off x="3542458" y="8311277"/>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II-Quil/Assent</a:t>
            </a:r>
            <a:endParaRPr sz="1400" b="0" i="0" u="none" strike="noStrike" cap="none">
              <a:solidFill>
                <a:srgbClr val="000000"/>
              </a:solidFill>
              <a:latin typeface="Arial"/>
              <a:ea typeface="Arial"/>
              <a:cs typeface="Arial"/>
              <a:sym typeface="Arial"/>
            </a:endParaRPr>
          </a:p>
        </p:txBody>
      </p:sp>
      <p:sp>
        <p:nvSpPr>
          <p:cNvPr id="728" name="Google Shape;728;p21"/>
          <p:cNvSpPr/>
          <p:nvPr/>
        </p:nvSpPr>
        <p:spPr>
          <a:xfrm>
            <a:off x="5394180" y="412195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21"/>
          <p:cNvSpPr txBox="1"/>
          <p:nvPr/>
        </p:nvSpPr>
        <p:spPr>
          <a:xfrm>
            <a:off x="5457821" y="4123854"/>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8.000,00</a:t>
            </a:r>
            <a:endParaRPr sz="1400" b="0" i="0" u="none" strike="noStrike" cap="none">
              <a:solidFill>
                <a:srgbClr val="000000"/>
              </a:solidFill>
              <a:latin typeface="Arial"/>
              <a:ea typeface="Arial"/>
              <a:cs typeface="Arial"/>
              <a:sym typeface="Arial"/>
            </a:endParaRPr>
          </a:p>
        </p:txBody>
      </p:sp>
      <p:sp>
        <p:nvSpPr>
          <p:cNvPr id="730" name="Google Shape;730;p21"/>
          <p:cNvSpPr/>
          <p:nvPr/>
        </p:nvSpPr>
        <p:spPr>
          <a:xfrm>
            <a:off x="5394180" y="4581287"/>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21"/>
          <p:cNvSpPr txBox="1"/>
          <p:nvPr/>
        </p:nvSpPr>
        <p:spPr>
          <a:xfrm>
            <a:off x="5503773" y="4615337"/>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4.000,00</a:t>
            </a:r>
            <a:endParaRPr sz="1400" b="0" i="0" u="none" strike="noStrike" cap="none">
              <a:solidFill>
                <a:srgbClr val="000000"/>
              </a:solidFill>
              <a:latin typeface="Arial"/>
              <a:ea typeface="Arial"/>
              <a:cs typeface="Arial"/>
              <a:sym typeface="Arial"/>
            </a:endParaRPr>
          </a:p>
        </p:txBody>
      </p:sp>
      <p:sp>
        <p:nvSpPr>
          <p:cNvPr id="732" name="Google Shape;732;p21"/>
          <p:cNvSpPr/>
          <p:nvPr/>
        </p:nvSpPr>
        <p:spPr>
          <a:xfrm>
            <a:off x="5409203" y="549996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21"/>
          <p:cNvSpPr txBox="1"/>
          <p:nvPr/>
        </p:nvSpPr>
        <p:spPr>
          <a:xfrm>
            <a:off x="5529068" y="5519011"/>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9.000,00</a:t>
            </a:r>
            <a:endParaRPr sz="1400" b="0" i="0" u="none" strike="noStrike" cap="none">
              <a:solidFill>
                <a:srgbClr val="000000"/>
              </a:solidFill>
              <a:latin typeface="Arial"/>
              <a:ea typeface="Arial"/>
              <a:cs typeface="Arial"/>
              <a:sym typeface="Arial"/>
            </a:endParaRPr>
          </a:p>
        </p:txBody>
      </p:sp>
      <p:sp>
        <p:nvSpPr>
          <p:cNvPr id="734" name="Google Shape;734;p21"/>
          <p:cNvSpPr/>
          <p:nvPr/>
        </p:nvSpPr>
        <p:spPr>
          <a:xfrm>
            <a:off x="5409203" y="5040624"/>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21"/>
          <p:cNvSpPr txBox="1"/>
          <p:nvPr/>
        </p:nvSpPr>
        <p:spPr>
          <a:xfrm>
            <a:off x="5529068" y="505922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3.000,00</a:t>
            </a:r>
            <a:endParaRPr sz="1400" b="0" i="0" u="none" strike="noStrike" cap="none">
              <a:solidFill>
                <a:srgbClr val="000000"/>
              </a:solidFill>
              <a:latin typeface="Arial"/>
              <a:ea typeface="Arial"/>
              <a:cs typeface="Arial"/>
              <a:sym typeface="Arial"/>
            </a:endParaRPr>
          </a:p>
        </p:txBody>
      </p:sp>
      <p:sp>
        <p:nvSpPr>
          <p:cNvPr id="736" name="Google Shape;736;p21"/>
          <p:cNvSpPr/>
          <p:nvPr/>
        </p:nvSpPr>
        <p:spPr>
          <a:xfrm>
            <a:off x="5394180" y="5959298"/>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21"/>
          <p:cNvSpPr txBox="1"/>
          <p:nvPr/>
        </p:nvSpPr>
        <p:spPr>
          <a:xfrm>
            <a:off x="5514044" y="5978348"/>
            <a:ext cx="1626400" cy="291336"/>
          </a:xfrm>
          <a:prstGeom prst="rect">
            <a:avLst/>
          </a:prstGeom>
          <a:noFill/>
          <a:ln>
            <a:noFill/>
          </a:ln>
        </p:spPr>
        <p:txBody>
          <a:bodyPr spcFirstLastPara="1" wrap="square" lIns="0" tIns="0" rIns="0" bIns="0" anchor="t" anchorCtr="0">
            <a:spAutoFit/>
          </a:bodyPr>
          <a:lstStyle/>
          <a:p>
            <a:pPr marL="0" marR="0" lvl="0" indent="0" algn="ctr" rtl="0">
              <a:lnSpc>
                <a:spcPct val="140084"/>
              </a:lnSpc>
              <a:spcBef>
                <a:spcPts val="0"/>
              </a:spcBef>
              <a:spcAft>
                <a:spcPts val="0"/>
              </a:spcAft>
              <a:buClr>
                <a:srgbClr val="000000"/>
              </a:buClr>
              <a:buSzPts val="1654"/>
              <a:buFont typeface="Arial"/>
              <a:buNone/>
            </a:pPr>
            <a:r>
              <a:rPr lang="en-US" sz="1654" b="0" i="0" u="none" strike="noStrike" cap="none">
                <a:solidFill>
                  <a:srgbClr val="000000"/>
                </a:solidFill>
                <a:latin typeface="Poppins"/>
                <a:ea typeface="Poppins"/>
                <a:cs typeface="Poppins"/>
                <a:sym typeface="Poppins"/>
              </a:rPr>
              <a:t>6.000,00</a:t>
            </a:r>
            <a:endParaRPr sz="1400" b="0" i="0" u="none" strike="noStrike" cap="none">
              <a:solidFill>
                <a:srgbClr val="000000"/>
              </a:solidFill>
              <a:latin typeface="Arial"/>
              <a:ea typeface="Arial"/>
              <a:cs typeface="Arial"/>
              <a:sym typeface="Arial"/>
            </a:endParaRPr>
          </a:p>
        </p:txBody>
      </p:sp>
      <p:sp>
        <p:nvSpPr>
          <p:cNvPr id="738" name="Google Shape;738;p21"/>
          <p:cNvSpPr/>
          <p:nvPr/>
        </p:nvSpPr>
        <p:spPr>
          <a:xfrm>
            <a:off x="5394180" y="6447210"/>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21"/>
          <p:cNvSpPr txBox="1"/>
          <p:nvPr/>
        </p:nvSpPr>
        <p:spPr>
          <a:xfrm>
            <a:off x="5494724" y="646626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3.000,00</a:t>
            </a:r>
            <a:endParaRPr sz="1400" b="0" i="0" u="none" strike="noStrike" cap="none">
              <a:solidFill>
                <a:srgbClr val="000000"/>
              </a:solidFill>
              <a:latin typeface="Arial"/>
              <a:ea typeface="Arial"/>
              <a:cs typeface="Arial"/>
              <a:sym typeface="Arial"/>
            </a:endParaRPr>
          </a:p>
        </p:txBody>
      </p:sp>
      <p:sp>
        <p:nvSpPr>
          <p:cNvPr id="740" name="Google Shape;740;p21"/>
          <p:cNvSpPr/>
          <p:nvPr/>
        </p:nvSpPr>
        <p:spPr>
          <a:xfrm>
            <a:off x="5394180" y="6919930"/>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21"/>
          <p:cNvSpPr txBox="1"/>
          <p:nvPr/>
        </p:nvSpPr>
        <p:spPr>
          <a:xfrm>
            <a:off x="5494724" y="693898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2.449,00</a:t>
            </a:r>
            <a:endParaRPr sz="1400" b="0" i="0" u="none" strike="noStrike" cap="none">
              <a:solidFill>
                <a:srgbClr val="000000"/>
              </a:solidFill>
              <a:latin typeface="Arial"/>
              <a:ea typeface="Arial"/>
              <a:cs typeface="Arial"/>
              <a:sym typeface="Arial"/>
            </a:endParaRPr>
          </a:p>
        </p:txBody>
      </p:sp>
      <p:sp>
        <p:nvSpPr>
          <p:cNvPr id="742" name="Google Shape;742;p21"/>
          <p:cNvSpPr/>
          <p:nvPr/>
        </p:nvSpPr>
        <p:spPr>
          <a:xfrm>
            <a:off x="5410425" y="7385625"/>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21"/>
          <p:cNvSpPr txBox="1"/>
          <p:nvPr/>
        </p:nvSpPr>
        <p:spPr>
          <a:xfrm>
            <a:off x="5510970" y="7404675"/>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3.267,00</a:t>
            </a:r>
            <a:endParaRPr sz="1400" b="0" i="0" u="none" strike="noStrike" cap="none">
              <a:solidFill>
                <a:srgbClr val="000000"/>
              </a:solidFill>
              <a:latin typeface="Arial"/>
              <a:ea typeface="Arial"/>
              <a:cs typeface="Arial"/>
              <a:sym typeface="Arial"/>
            </a:endParaRPr>
          </a:p>
        </p:txBody>
      </p:sp>
      <p:sp>
        <p:nvSpPr>
          <p:cNvPr id="744" name="Google Shape;744;p21"/>
          <p:cNvSpPr/>
          <p:nvPr/>
        </p:nvSpPr>
        <p:spPr>
          <a:xfrm>
            <a:off x="5401912" y="784496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21"/>
          <p:cNvSpPr txBox="1"/>
          <p:nvPr/>
        </p:nvSpPr>
        <p:spPr>
          <a:xfrm>
            <a:off x="5521776" y="7864011"/>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3.673,50</a:t>
            </a:r>
            <a:endParaRPr sz="1400" b="0" i="0" u="none" strike="noStrike" cap="none">
              <a:solidFill>
                <a:srgbClr val="000000"/>
              </a:solidFill>
              <a:latin typeface="Arial"/>
              <a:ea typeface="Arial"/>
              <a:cs typeface="Arial"/>
              <a:sym typeface="Arial"/>
            </a:endParaRPr>
          </a:p>
        </p:txBody>
      </p:sp>
      <p:sp>
        <p:nvSpPr>
          <p:cNvPr id="746" name="Google Shape;746;p21"/>
          <p:cNvSpPr/>
          <p:nvPr/>
        </p:nvSpPr>
        <p:spPr>
          <a:xfrm>
            <a:off x="5386448" y="8313823"/>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21"/>
          <p:cNvSpPr txBox="1"/>
          <p:nvPr/>
        </p:nvSpPr>
        <p:spPr>
          <a:xfrm>
            <a:off x="5508314" y="8311277"/>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4.900,00</a:t>
            </a:r>
            <a:endParaRPr sz="1400" b="0" i="0" u="none" strike="noStrike" cap="none">
              <a:solidFill>
                <a:srgbClr val="000000"/>
              </a:solidFill>
              <a:latin typeface="Arial"/>
              <a:ea typeface="Arial"/>
              <a:cs typeface="Arial"/>
              <a:sym typeface="Arial"/>
            </a:endParaRPr>
          </a:p>
        </p:txBody>
      </p:sp>
      <p:sp>
        <p:nvSpPr>
          <p:cNvPr id="748" name="Google Shape;748;p21"/>
          <p:cNvSpPr/>
          <p:nvPr/>
        </p:nvSpPr>
        <p:spPr>
          <a:xfrm>
            <a:off x="7339945" y="412195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21"/>
          <p:cNvSpPr txBox="1"/>
          <p:nvPr/>
        </p:nvSpPr>
        <p:spPr>
          <a:xfrm>
            <a:off x="7403585" y="4123854"/>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6.000,00</a:t>
            </a:r>
            <a:endParaRPr sz="1400" b="0" i="0" u="none" strike="noStrike" cap="none">
              <a:solidFill>
                <a:srgbClr val="000000"/>
              </a:solidFill>
              <a:latin typeface="Arial"/>
              <a:ea typeface="Arial"/>
              <a:cs typeface="Arial"/>
              <a:sym typeface="Arial"/>
            </a:endParaRPr>
          </a:p>
        </p:txBody>
      </p:sp>
      <p:sp>
        <p:nvSpPr>
          <p:cNvPr id="750" name="Google Shape;750;p21"/>
          <p:cNvSpPr/>
          <p:nvPr/>
        </p:nvSpPr>
        <p:spPr>
          <a:xfrm>
            <a:off x="7339945" y="4581287"/>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21"/>
          <p:cNvSpPr txBox="1"/>
          <p:nvPr/>
        </p:nvSpPr>
        <p:spPr>
          <a:xfrm>
            <a:off x="7449538" y="4615337"/>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3.000,00</a:t>
            </a:r>
            <a:endParaRPr sz="1400" b="0" i="0" u="none" strike="noStrike" cap="none">
              <a:solidFill>
                <a:srgbClr val="000000"/>
              </a:solidFill>
              <a:latin typeface="Arial"/>
              <a:ea typeface="Arial"/>
              <a:cs typeface="Arial"/>
              <a:sym typeface="Arial"/>
            </a:endParaRPr>
          </a:p>
        </p:txBody>
      </p:sp>
      <p:sp>
        <p:nvSpPr>
          <p:cNvPr id="752" name="Google Shape;752;p21"/>
          <p:cNvSpPr/>
          <p:nvPr/>
        </p:nvSpPr>
        <p:spPr>
          <a:xfrm>
            <a:off x="7354968" y="549996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21"/>
          <p:cNvSpPr txBox="1"/>
          <p:nvPr/>
        </p:nvSpPr>
        <p:spPr>
          <a:xfrm>
            <a:off x="7474833" y="5519011"/>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6.750,00</a:t>
            </a:r>
            <a:endParaRPr sz="1400" b="0" i="0" u="none" strike="noStrike" cap="none">
              <a:solidFill>
                <a:srgbClr val="000000"/>
              </a:solidFill>
              <a:latin typeface="Arial"/>
              <a:ea typeface="Arial"/>
              <a:cs typeface="Arial"/>
              <a:sym typeface="Arial"/>
            </a:endParaRPr>
          </a:p>
        </p:txBody>
      </p:sp>
      <p:sp>
        <p:nvSpPr>
          <p:cNvPr id="754" name="Google Shape;754;p21"/>
          <p:cNvSpPr/>
          <p:nvPr/>
        </p:nvSpPr>
        <p:spPr>
          <a:xfrm>
            <a:off x="7354968" y="5040624"/>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21"/>
          <p:cNvSpPr txBox="1"/>
          <p:nvPr/>
        </p:nvSpPr>
        <p:spPr>
          <a:xfrm>
            <a:off x="7474833" y="505922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2.250,00</a:t>
            </a:r>
            <a:endParaRPr sz="1400" b="0" i="0" u="none" strike="noStrike" cap="none">
              <a:solidFill>
                <a:srgbClr val="000000"/>
              </a:solidFill>
              <a:latin typeface="Arial"/>
              <a:ea typeface="Arial"/>
              <a:cs typeface="Arial"/>
              <a:sym typeface="Arial"/>
            </a:endParaRPr>
          </a:p>
        </p:txBody>
      </p:sp>
      <p:sp>
        <p:nvSpPr>
          <p:cNvPr id="756" name="Google Shape;756;p21"/>
          <p:cNvSpPr/>
          <p:nvPr/>
        </p:nvSpPr>
        <p:spPr>
          <a:xfrm>
            <a:off x="7339945" y="5959298"/>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21"/>
          <p:cNvSpPr txBox="1"/>
          <p:nvPr/>
        </p:nvSpPr>
        <p:spPr>
          <a:xfrm>
            <a:off x="7459809" y="5978348"/>
            <a:ext cx="1626400" cy="291336"/>
          </a:xfrm>
          <a:prstGeom prst="rect">
            <a:avLst/>
          </a:prstGeom>
          <a:noFill/>
          <a:ln>
            <a:noFill/>
          </a:ln>
        </p:spPr>
        <p:txBody>
          <a:bodyPr spcFirstLastPara="1" wrap="square" lIns="0" tIns="0" rIns="0" bIns="0" anchor="t" anchorCtr="0">
            <a:spAutoFit/>
          </a:bodyPr>
          <a:lstStyle/>
          <a:p>
            <a:pPr marL="0" marR="0" lvl="0" indent="0" algn="ctr" rtl="0">
              <a:lnSpc>
                <a:spcPct val="140084"/>
              </a:lnSpc>
              <a:spcBef>
                <a:spcPts val="0"/>
              </a:spcBef>
              <a:spcAft>
                <a:spcPts val="0"/>
              </a:spcAft>
              <a:buClr>
                <a:srgbClr val="000000"/>
              </a:buClr>
              <a:buSzPts val="1654"/>
              <a:buFont typeface="Arial"/>
              <a:buNone/>
            </a:pPr>
            <a:r>
              <a:rPr lang="en-US" sz="1654" b="0" i="0" u="none" strike="noStrike" cap="none">
                <a:solidFill>
                  <a:srgbClr val="000000"/>
                </a:solidFill>
                <a:latin typeface="Poppins"/>
                <a:ea typeface="Poppins"/>
                <a:cs typeface="Poppins"/>
                <a:sym typeface="Poppins"/>
              </a:rPr>
              <a:t>4.500,00</a:t>
            </a:r>
            <a:endParaRPr sz="1400" b="0" i="0" u="none" strike="noStrike" cap="none">
              <a:solidFill>
                <a:srgbClr val="000000"/>
              </a:solidFill>
              <a:latin typeface="Arial"/>
              <a:ea typeface="Arial"/>
              <a:cs typeface="Arial"/>
              <a:sym typeface="Arial"/>
            </a:endParaRPr>
          </a:p>
        </p:txBody>
      </p:sp>
      <p:sp>
        <p:nvSpPr>
          <p:cNvPr id="758" name="Google Shape;758;p21"/>
          <p:cNvSpPr/>
          <p:nvPr/>
        </p:nvSpPr>
        <p:spPr>
          <a:xfrm>
            <a:off x="7339945" y="6447210"/>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21"/>
          <p:cNvSpPr txBox="1"/>
          <p:nvPr/>
        </p:nvSpPr>
        <p:spPr>
          <a:xfrm>
            <a:off x="7440489" y="646626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2.250,00</a:t>
            </a:r>
            <a:endParaRPr sz="1400" b="0" i="0" u="none" strike="noStrike" cap="none">
              <a:solidFill>
                <a:srgbClr val="000000"/>
              </a:solidFill>
              <a:latin typeface="Arial"/>
              <a:ea typeface="Arial"/>
              <a:cs typeface="Arial"/>
              <a:sym typeface="Arial"/>
            </a:endParaRPr>
          </a:p>
        </p:txBody>
      </p:sp>
      <p:sp>
        <p:nvSpPr>
          <p:cNvPr id="760" name="Google Shape;760;p21"/>
          <p:cNvSpPr/>
          <p:nvPr/>
        </p:nvSpPr>
        <p:spPr>
          <a:xfrm>
            <a:off x="7339945" y="6919930"/>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21"/>
          <p:cNvSpPr txBox="1"/>
          <p:nvPr/>
        </p:nvSpPr>
        <p:spPr>
          <a:xfrm>
            <a:off x="7440489" y="693898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1.836,75</a:t>
            </a:r>
            <a:endParaRPr sz="1400" b="0" i="0" u="none" strike="noStrike" cap="none">
              <a:solidFill>
                <a:srgbClr val="000000"/>
              </a:solidFill>
              <a:latin typeface="Arial"/>
              <a:ea typeface="Arial"/>
              <a:cs typeface="Arial"/>
              <a:sym typeface="Arial"/>
            </a:endParaRPr>
          </a:p>
        </p:txBody>
      </p:sp>
      <p:sp>
        <p:nvSpPr>
          <p:cNvPr id="762" name="Google Shape;762;p21"/>
          <p:cNvSpPr/>
          <p:nvPr/>
        </p:nvSpPr>
        <p:spPr>
          <a:xfrm>
            <a:off x="7356190" y="7385625"/>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21"/>
          <p:cNvSpPr txBox="1"/>
          <p:nvPr/>
        </p:nvSpPr>
        <p:spPr>
          <a:xfrm>
            <a:off x="7456734" y="7404675"/>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2.450,25</a:t>
            </a:r>
            <a:endParaRPr sz="1400" b="0" i="0" u="none" strike="noStrike" cap="none">
              <a:solidFill>
                <a:srgbClr val="000000"/>
              </a:solidFill>
              <a:latin typeface="Arial"/>
              <a:ea typeface="Arial"/>
              <a:cs typeface="Arial"/>
              <a:sym typeface="Arial"/>
            </a:endParaRPr>
          </a:p>
        </p:txBody>
      </p:sp>
      <p:sp>
        <p:nvSpPr>
          <p:cNvPr id="764" name="Google Shape;764;p21"/>
          <p:cNvSpPr/>
          <p:nvPr/>
        </p:nvSpPr>
        <p:spPr>
          <a:xfrm>
            <a:off x="7347677" y="784496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21"/>
          <p:cNvSpPr txBox="1"/>
          <p:nvPr/>
        </p:nvSpPr>
        <p:spPr>
          <a:xfrm>
            <a:off x="7467541" y="7864011"/>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2.755,13</a:t>
            </a:r>
            <a:endParaRPr sz="1400" b="0" i="0" u="none" strike="noStrike" cap="none">
              <a:solidFill>
                <a:srgbClr val="000000"/>
              </a:solidFill>
              <a:latin typeface="Arial"/>
              <a:ea typeface="Arial"/>
              <a:cs typeface="Arial"/>
              <a:sym typeface="Arial"/>
            </a:endParaRPr>
          </a:p>
        </p:txBody>
      </p:sp>
      <p:sp>
        <p:nvSpPr>
          <p:cNvPr id="766" name="Google Shape;766;p21"/>
          <p:cNvSpPr/>
          <p:nvPr/>
        </p:nvSpPr>
        <p:spPr>
          <a:xfrm>
            <a:off x="7332212" y="8313823"/>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21"/>
          <p:cNvSpPr txBox="1"/>
          <p:nvPr/>
        </p:nvSpPr>
        <p:spPr>
          <a:xfrm>
            <a:off x="7454079" y="8311277"/>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3.675,38</a:t>
            </a:r>
            <a:endParaRPr sz="1400" b="0" i="0" u="none" strike="noStrike" cap="none">
              <a:solidFill>
                <a:srgbClr val="000000"/>
              </a:solidFill>
              <a:latin typeface="Arial"/>
              <a:ea typeface="Arial"/>
              <a:cs typeface="Arial"/>
              <a:sym typeface="Arial"/>
            </a:endParaRPr>
          </a:p>
        </p:txBody>
      </p:sp>
      <p:sp>
        <p:nvSpPr>
          <p:cNvPr id="768" name="Google Shape;768;p21"/>
          <p:cNvSpPr/>
          <p:nvPr/>
        </p:nvSpPr>
        <p:spPr>
          <a:xfrm>
            <a:off x="9288302" y="4154943"/>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21"/>
          <p:cNvSpPr txBox="1"/>
          <p:nvPr/>
        </p:nvSpPr>
        <p:spPr>
          <a:xfrm>
            <a:off x="9351943" y="4156846"/>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4.000,00</a:t>
            </a:r>
            <a:endParaRPr sz="1400" b="0" i="0" u="none" strike="noStrike" cap="none">
              <a:solidFill>
                <a:srgbClr val="000000"/>
              </a:solidFill>
              <a:latin typeface="Arial"/>
              <a:ea typeface="Arial"/>
              <a:cs typeface="Arial"/>
              <a:sym typeface="Arial"/>
            </a:endParaRPr>
          </a:p>
        </p:txBody>
      </p:sp>
      <p:sp>
        <p:nvSpPr>
          <p:cNvPr id="770" name="Google Shape;770;p21"/>
          <p:cNvSpPr/>
          <p:nvPr/>
        </p:nvSpPr>
        <p:spPr>
          <a:xfrm>
            <a:off x="9288302" y="4614279"/>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21"/>
          <p:cNvSpPr txBox="1"/>
          <p:nvPr/>
        </p:nvSpPr>
        <p:spPr>
          <a:xfrm>
            <a:off x="9397895" y="4648329"/>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2.000,00</a:t>
            </a:r>
            <a:endParaRPr sz="1400" b="0" i="0" u="none" strike="noStrike" cap="none">
              <a:solidFill>
                <a:srgbClr val="000000"/>
              </a:solidFill>
              <a:latin typeface="Arial"/>
              <a:ea typeface="Arial"/>
              <a:cs typeface="Arial"/>
              <a:sym typeface="Arial"/>
            </a:endParaRPr>
          </a:p>
        </p:txBody>
      </p:sp>
      <p:sp>
        <p:nvSpPr>
          <p:cNvPr id="772" name="Google Shape;772;p21"/>
          <p:cNvSpPr/>
          <p:nvPr/>
        </p:nvSpPr>
        <p:spPr>
          <a:xfrm>
            <a:off x="9303325" y="5532953"/>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21"/>
          <p:cNvSpPr txBox="1"/>
          <p:nvPr/>
        </p:nvSpPr>
        <p:spPr>
          <a:xfrm>
            <a:off x="9423190" y="5552003"/>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4.500,00</a:t>
            </a:r>
            <a:endParaRPr sz="1400" b="0" i="0" u="none" strike="noStrike" cap="none">
              <a:solidFill>
                <a:srgbClr val="000000"/>
              </a:solidFill>
              <a:latin typeface="Arial"/>
              <a:ea typeface="Arial"/>
              <a:cs typeface="Arial"/>
              <a:sym typeface="Arial"/>
            </a:endParaRPr>
          </a:p>
        </p:txBody>
      </p:sp>
      <p:sp>
        <p:nvSpPr>
          <p:cNvPr id="774" name="Google Shape;774;p21"/>
          <p:cNvSpPr/>
          <p:nvPr/>
        </p:nvSpPr>
        <p:spPr>
          <a:xfrm>
            <a:off x="9303325" y="5073616"/>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21"/>
          <p:cNvSpPr txBox="1"/>
          <p:nvPr/>
        </p:nvSpPr>
        <p:spPr>
          <a:xfrm>
            <a:off x="9423190" y="5092212"/>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1.500,00</a:t>
            </a:r>
            <a:endParaRPr sz="1400" b="0" i="0" u="none" strike="noStrike" cap="none">
              <a:solidFill>
                <a:srgbClr val="000000"/>
              </a:solidFill>
              <a:latin typeface="Arial"/>
              <a:ea typeface="Arial"/>
              <a:cs typeface="Arial"/>
              <a:sym typeface="Arial"/>
            </a:endParaRPr>
          </a:p>
        </p:txBody>
      </p:sp>
      <p:sp>
        <p:nvSpPr>
          <p:cNvPr id="776" name="Google Shape;776;p21"/>
          <p:cNvSpPr/>
          <p:nvPr/>
        </p:nvSpPr>
        <p:spPr>
          <a:xfrm>
            <a:off x="9288302" y="5992290"/>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21"/>
          <p:cNvSpPr txBox="1"/>
          <p:nvPr/>
        </p:nvSpPr>
        <p:spPr>
          <a:xfrm>
            <a:off x="9408166" y="6011340"/>
            <a:ext cx="1626400" cy="291336"/>
          </a:xfrm>
          <a:prstGeom prst="rect">
            <a:avLst/>
          </a:prstGeom>
          <a:noFill/>
          <a:ln>
            <a:noFill/>
          </a:ln>
        </p:spPr>
        <p:txBody>
          <a:bodyPr spcFirstLastPara="1" wrap="square" lIns="0" tIns="0" rIns="0" bIns="0" anchor="t" anchorCtr="0">
            <a:spAutoFit/>
          </a:bodyPr>
          <a:lstStyle/>
          <a:p>
            <a:pPr marL="0" marR="0" lvl="0" indent="0" algn="ctr" rtl="0">
              <a:lnSpc>
                <a:spcPct val="140084"/>
              </a:lnSpc>
              <a:spcBef>
                <a:spcPts val="0"/>
              </a:spcBef>
              <a:spcAft>
                <a:spcPts val="0"/>
              </a:spcAft>
              <a:buClr>
                <a:srgbClr val="000000"/>
              </a:buClr>
              <a:buSzPts val="1654"/>
              <a:buFont typeface="Arial"/>
              <a:buNone/>
            </a:pPr>
            <a:r>
              <a:rPr lang="en-US" sz="1654" b="0" i="0" u="none" strike="noStrike" cap="none">
                <a:solidFill>
                  <a:srgbClr val="000000"/>
                </a:solidFill>
                <a:latin typeface="Poppins"/>
                <a:ea typeface="Poppins"/>
                <a:cs typeface="Poppins"/>
                <a:sym typeface="Poppins"/>
              </a:rPr>
              <a:t>3.000,00</a:t>
            </a:r>
            <a:endParaRPr sz="1400" b="0" i="0" u="none" strike="noStrike" cap="none">
              <a:solidFill>
                <a:srgbClr val="000000"/>
              </a:solidFill>
              <a:latin typeface="Arial"/>
              <a:ea typeface="Arial"/>
              <a:cs typeface="Arial"/>
              <a:sym typeface="Arial"/>
            </a:endParaRPr>
          </a:p>
        </p:txBody>
      </p:sp>
      <p:sp>
        <p:nvSpPr>
          <p:cNvPr id="778" name="Google Shape;778;p21"/>
          <p:cNvSpPr/>
          <p:nvPr/>
        </p:nvSpPr>
        <p:spPr>
          <a:xfrm>
            <a:off x="9288302" y="6480202"/>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21"/>
          <p:cNvSpPr txBox="1"/>
          <p:nvPr/>
        </p:nvSpPr>
        <p:spPr>
          <a:xfrm>
            <a:off x="9388846" y="6499252"/>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1.500,00</a:t>
            </a:r>
            <a:endParaRPr sz="1400" b="0" i="0" u="none" strike="noStrike" cap="none">
              <a:solidFill>
                <a:srgbClr val="000000"/>
              </a:solidFill>
              <a:latin typeface="Arial"/>
              <a:ea typeface="Arial"/>
              <a:cs typeface="Arial"/>
              <a:sym typeface="Arial"/>
            </a:endParaRPr>
          </a:p>
        </p:txBody>
      </p:sp>
      <p:sp>
        <p:nvSpPr>
          <p:cNvPr id="780" name="Google Shape;780;p21"/>
          <p:cNvSpPr/>
          <p:nvPr/>
        </p:nvSpPr>
        <p:spPr>
          <a:xfrm>
            <a:off x="9288302" y="6952922"/>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21"/>
          <p:cNvSpPr txBox="1"/>
          <p:nvPr/>
        </p:nvSpPr>
        <p:spPr>
          <a:xfrm>
            <a:off x="9388846" y="6971972"/>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1.244,50</a:t>
            </a:r>
            <a:endParaRPr sz="1400" b="0" i="0" u="none" strike="noStrike" cap="none">
              <a:solidFill>
                <a:srgbClr val="000000"/>
              </a:solidFill>
              <a:latin typeface="Arial"/>
              <a:ea typeface="Arial"/>
              <a:cs typeface="Arial"/>
              <a:sym typeface="Arial"/>
            </a:endParaRPr>
          </a:p>
        </p:txBody>
      </p:sp>
      <p:sp>
        <p:nvSpPr>
          <p:cNvPr id="782" name="Google Shape;782;p21"/>
          <p:cNvSpPr/>
          <p:nvPr/>
        </p:nvSpPr>
        <p:spPr>
          <a:xfrm>
            <a:off x="9304547" y="7418616"/>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21"/>
          <p:cNvSpPr txBox="1"/>
          <p:nvPr/>
        </p:nvSpPr>
        <p:spPr>
          <a:xfrm>
            <a:off x="9405092" y="7437666"/>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1.633,50</a:t>
            </a:r>
            <a:endParaRPr sz="1400" b="0" i="0" u="none" strike="noStrike" cap="none">
              <a:solidFill>
                <a:srgbClr val="000000"/>
              </a:solidFill>
              <a:latin typeface="Arial"/>
              <a:ea typeface="Arial"/>
              <a:cs typeface="Arial"/>
              <a:sym typeface="Arial"/>
            </a:endParaRPr>
          </a:p>
        </p:txBody>
      </p:sp>
      <p:sp>
        <p:nvSpPr>
          <p:cNvPr id="784" name="Google Shape;784;p21"/>
          <p:cNvSpPr/>
          <p:nvPr/>
        </p:nvSpPr>
        <p:spPr>
          <a:xfrm>
            <a:off x="9296034" y="7877953"/>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21"/>
          <p:cNvSpPr txBox="1"/>
          <p:nvPr/>
        </p:nvSpPr>
        <p:spPr>
          <a:xfrm>
            <a:off x="9415898" y="7897003"/>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1.836,75</a:t>
            </a:r>
            <a:endParaRPr sz="1400" b="0" i="0" u="none" strike="noStrike" cap="none">
              <a:solidFill>
                <a:srgbClr val="000000"/>
              </a:solidFill>
              <a:latin typeface="Arial"/>
              <a:ea typeface="Arial"/>
              <a:cs typeface="Arial"/>
              <a:sym typeface="Arial"/>
            </a:endParaRPr>
          </a:p>
        </p:txBody>
      </p:sp>
      <p:sp>
        <p:nvSpPr>
          <p:cNvPr id="786" name="Google Shape;786;p21"/>
          <p:cNvSpPr/>
          <p:nvPr/>
        </p:nvSpPr>
        <p:spPr>
          <a:xfrm>
            <a:off x="9280570" y="8346815"/>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21"/>
          <p:cNvSpPr txBox="1"/>
          <p:nvPr/>
        </p:nvSpPr>
        <p:spPr>
          <a:xfrm>
            <a:off x="9402436" y="8344269"/>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2.450,25</a:t>
            </a:r>
            <a:endParaRPr sz="1400" b="0" i="0" u="none" strike="noStrike" cap="none">
              <a:solidFill>
                <a:srgbClr val="000000"/>
              </a:solidFill>
              <a:latin typeface="Arial"/>
              <a:ea typeface="Arial"/>
              <a:cs typeface="Arial"/>
              <a:sym typeface="Arial"/>
            </a:endParaRPr>
          </a:p>
        </p:txBody>
      </p:sp>
      <p:sp>
        <p:nvSpPr>
          <p:cNvPr id="788" name="Google Shape;788;p21"/>
          <p:cNvSpPr txBox="1"/>
          <p:nvPr/>
        </p:nvSpPr>
        <p:spPr>
          <a:xfrm>
            <a:off x="1439705" y="9038839"/>
            <a:ext cx="11660792" cy="103412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600"/>
              <a:buFont typeface="Arial"/>
              <a:buNone/>
            </a:pPr>
            <a:r>
              <a:rPr lang="en-US" sz="1600" b="0" i="0" u="none" strike="noStrike" cap="none">
                <a:solidFill>
                  <a:srgbClr val="000000"/>
                </a:solidFill>
                <a:latin typeface="Poppins"/>
                <a:ea typeface="Poppins"/>
                <a:cs typeface="Poppins"/>
                <a:sym typeface="Poppins"/>
              </a:rPr>
              <a:t>No fim de cada ciclo anual, será devido, no mês subsequente ao último quadrimestre, pagamento de incentivo adicional do componente de qualidade, em parcela única, considerando a média do alcance dos resultados do ano, que deverá ser destinado aos integrantes das equipes.</a:t>
            </a:r>
            <a:endParaRPr sz="1600" b="0" i="0" u="none" strike="noStrike" cap="none">
              <a:solidFill>
                <a:srgbClr val="000000"/>
              </a:solidFill>
              <a:latin typeface="Arial"/>
              <a:ea typeface="Arial"/>
              <a:cs typeface="Arial"/>
              <a:sym typeface="Arial"/>
            </a:endParaRPr>
          </a:p>
        </p:txBody>
      </p:sp>
      <p:sp>
        <p:nvSpPr>
          <p:cNvPr id="789" name="Google Shape;789;p21"/>
          <p:cNvSpPr/>
          <p:nvPr/>
        </p:nvSpPr>
        <p:spPr>
          <a:xfrm>
            <a:off x="11262642" y="412195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21"/>
          <p:cNvSpPr txBox="1"/>
          <p:nvPr/>
        </p:nvSpPr>
        <p:spPr>
          <a:xfrm>
            <a:off x="11326283" y="4123854"/>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2.000,00</a:t>
            </a:r>
            <a:endParaRPr sz="1400" b="0" i="0" u="none" strike="noStrike" cap="none">
              <a:solidFill>
                <a:srgbClr val="000000"/>
              </a:solidFill>
              <a:latin typeface="Arial"/>
              <a:ea typeface="Arial"/>
              <a:cs typeface="Arial"/>
              <a:sym typeface="Arial"/>
            </a:endParaRPr>
          </a:p>
        </p:txBody>
      </p:sp>
      <p:sp>
        <p:nvSpPr>
          <p:cNvPr id="791" name="Google Shape;791;p21"/>
          <p:cNvSpPr/>
          <p:nvPr/>
        </p:nvSpPr>
        <p:spPr>
          <a:xfrm>
            <a:off x="11262642" y="4581287"/>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21"/>
          <p:cNvSpPr txBox="1"/>
          <p:nvPr/>
        </p:nvSpPr>
        <p:spPr>
          <a:xfrm>
            <a:off x="11372235" y="4615337"/>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1.000,00</a:t>
            </a:r>
            <a:endParaRPr sz="1400" b="0" i="0" u="none" strike="noStrike" cap="none">
              <a:solidFill>
                <a:srgbClr val="000000"/>
              </a:solidFill>
              <a:latin typeface="Arial"/>
              <a:ea typeface="Arial"/>
              <a:cs typeface="Arial"/>
              <a:sym typeface="Arial"/>
            </a:endParaRPr>
          </a:p>
        </p:txBody>
      </p:sp>
      <p:sp>
        <p:nvSpPr>
          <p:cNvPr id="793" name="Google Shape;793;p21"/>
          <p:cNvSpPr/>
          <p:nvPr/>
        </p:nvSpPr>
        <p:spPr>
          <a:xfrm>
            <a:off x="11277665" y="549996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21"/>
          <p:cNvSpPr txBox="1"/>
          <p:nvPr/>
        </p:nvSpPr>
        <p:spPr>
          <a:xfrm>
            <a:off x="11397530" y="5519011"/>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2.250,00</a:t>
            </a:r>
            <a:endParaRPr sz="1400" b="0" i="0" u="none" strike="noStrike" cap="none">
              <a:solidFill>
                <a:srgbClr val="000000"/>
              </a:solidFill>
              <a:latin typeface="Arial"/>
              <a:ea typeface="Arial"/>
              <a:cs typeface="Arial"/>
              <a:sym typeface="Arial"/>
            </a:endParaRPr>
          </a:p>
        </p:txBody>
      </p:sp>
      <p:sp>
        <p:nvSpPr>
          <p:cNvPr id="795" name="Google Shape;795;p21"/>
          <p:cNvSpPr/>
          <p:nvPr/>
        </p:nvSpPr>
        <p:spPr>
          <a:xfrm>
            <a:off x="11277665" y="5040624"/>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21"/>
          <p:cNvSpPr txBox="1"/>
          <p:nvPr/>
        </p:nvSpPr>
        <p:spPr>
          <a:xfrm>
            <a:off x="11397530" y="505922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750,00</a:t>
            </a:r>
            <a:endParaRPr sz="1400" b="0" i="0" u="none" strike="noStrike" cap="none">
              <a:solidFill>
                <a:srgbClr val="000000"/>
              </a:solidFill>
              <a:latin typeface="Arial"/>
              <a:ea typeface="Arial"/>
              <a:cs typeface="Arial"/>
              <a:sym typeface="Arial"/>
            </a:endParaRPr>
          </a:p>
        </p:txBody>
      </p:sp>
      <p:sp>
        <p:nvSpPr>
          <p:cNvPr id="797" name="Google Shape;797;p21"/>
          <p:cNvSpPr/>
          <p:nvPr/>
        </p:nvSpPr>
        <p:spPr>
          <a:xfrm>
            <a:off x="11262642" y="5959298"/>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21"/>
          <p:cNvSpPr txBox="1"/>
          <p:nvPr/>
        </p:nvSpPr>
        <p:spPr>
          <a:xfrm>
            <a:off x="11382506" y="5978348"/>
            <a:ext cx="1626400" cy="291336"/>
          </a:xfrm>
          <a:prstGeom prst="rect">
            <a:avLst/>
          </a:prstGeom>
          <a:noFill/>
          <a:ln>
            <a:noFill/>
          </a:ln>
        </p:spPr>
        <p:txBody>
          <a:bodyPr spcFirstLastPara="1" wrap="square" lIns="0" tIns="0" rIns="0" bIns="0" anchor="t" anchorCtr="0">
            <a:spAutoFit/>
          </a:bodyPr>
          <a:lstStyle/>
          <a:p>
            <a:pPr marL="0" marR="0" lvl="0" indent="0" algn="ctr" rtl="0">
              <a:lnSpc>
                <a:spcPct val="140084"/>
              </a:lnSpc>
              <a:spcBef>
                <a:spcPts val="0"/>
              </a:spcBef>
              <a:spcAft>
                <a:spcPts val="0"/>
              </a:spcAft>
              <a:buClr>
                <a:srgbClr val="000000"/>
              </a:buClr>
              <a:buSzPts val="1654"/>
              <a:buFont typeface="Arial"/>
              <a:buNone/>
            </a:pPr>
            <a:r>
              <a:rPr lang="en-US" sz="1654" b="0" i="0" u="none" strike="noStrike" cap="none">
                <a:solidFill>
                  <a:srgbClr val="000000"/>
                </a:solidFill>
                <a:latin typeface="Poppins"/>
                <a:ea typeface="Poppins"/>
                <a:cs typeface="Poppins"/>
                <a:sym typeface="Poppins"/>
              </a:rPr>
              <a:t>1.500,00</a:t>
            </a:r>
            <a:endParaRPr sz="1400" b="0" i="0" u="none" strike="noStrike" cap="none">
              <a:solidFill>
                <a:srgbClr val="000000"/>
              </a:solidFill>
              <a:latin typeface="Arial"/>
              <a:ea typeface="Arial"/>
              <a:cs typeface="Arial"/>
              <a:sym typeface="Arial"/>
            </a:endParaRPr>
          </a:p>
        </p:txBody>
      </p:sp>
      <p:sp>
        <p:nvSpPr>
          <p:cNvPr id="799" name="Google Shape;799;p21"/>
          <p:cNvSpPr/>
          <p:nvPr/>
        </p:nvSpPr>
        <p:spPr>
          <a:xfrm>
            <a:off x="11262642" y="6447210"/>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21"/>
          <p:cNvSpPr txBox="1"/>
          <p:nvPr/>
        </p:nvSpPr>
        <p:spPr>
          <a:xfrm>
            <a:off x="11363186" y="646626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750,00</a:t>
            </a:r>
            <a:endParaRPr sz="1400" b="0" i="0" u="none" strike="noStrike" cap="none">
              <a:solidFill>
                <a:srgbClr val="000000"/>
              </a:solidFill>
              <a:latin typeface="Arial"/>
              <a:ea typeface="Arial"/>
              <a:cs typeface="Arial"/>
              <a:sym typeface="Arial"/>
            </a:endParaRPr>
          </a:p>
        </p:txBody>
      </p:sp>
      <p:sp>
        <p:nvSpPr>
          <p:cNvPr id="801" name="Google Shape;801;p21"/>
          <p:cNvSpPr/>
          <p:nvPr/>
        </p:nvSpPr>
        <p:spPr>
          <a:xfrm>
            <a:off x="11262642" y="6919930"/>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21"/>
          <p:cNvSpPr txBox="1"/>
          <p:nvPr/>
        </p:nvSpPr>
        <p:spPr>
          <a:xfrm>
            <a:off x="11363186" y="693898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612,25</a:t>
            </a:r>
            <a:endParaRPr sz="1400" b="0" i="0" u="none" strike="noStrike" cap="none">
              <a:solidFill>
                <a:srgbClr val="000000"/>
              </a:solidFill>
              <a:latin typeface="Arial"/>
              <a:ea typeface="Arial"/>
              <a:cs typeface="Arial"/>
              <a:sym typeface="Arial"/>
            </a:endParaRPr>
          </a:p>
        </p:txBody>
      </p:sp>
      <p:sp>
        <p:nvSpPr>
          <p:cNvPr id="803" name="Google Shape;803;p21"/>
          <p:cNvSpPr/>
          <p:nvPr/>
        </p:nvSpPr>
        <p:spPr>
          <a:xfrm>
            <a:off x="11278887" y="7385625"/>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21"/>
          <p:cNvSpPr txBox="1"/>
          <p:nvPr/>
        </p:nvSpPr>
        <p:spPr>
          <a:xfrm>
            <a:off x="11379431" y="7404675"/>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816,75</a:t>
            </a:r>
            <a:endParaRPr sz="1400" b="0" i="0" u="none" strike="noStrike" cap="none">
              <a:solidFill>
                <a:srgbClr val="000000"/>
              </a:solidFill>
              <a:latin typeface="Arial"/>
              <a:ea typeface="Arial"/>
              <a:cs typeface="Arial"/>
              <a:sym typeface="Arial"/>
            </a:endParaRPr>
          </a:p>
        </p:txBody>
      </p:sp>
      <p:sp>
        <p:nvSpPr>
          <p:cNvPr id="805" name="Google Shape;805;p21"/>
          <p:cNvSpPr/>
          <p:nvPr/>
        </p:nvSpPr>
        <p:spPr>
          <a:xfrm>
            <a:off x="11270374" y="784496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21"/>
          <p:cNvSpPr txBox="1"/>
          <p:nvPr/>
        </p:nvSpPr>
        <p:spPr>
          <a:xfrm>
            <a:off x="11390238" y="7864011"/>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918,38</a:t>
            </a:r>
            <a:endParaRPr sz="1400" b="0" i="0" u="none" strike="noStrike" cap="none">
              <a:solidFill>
                <a:srgbClr val="000000"/>
              </a:solidFill>
              <a:latin typeface="Arial"/>
              <a:ea typeface="Arial"/>
              <a:cs typeface="Arial"/>
              <a:sym typeface="Arial"/>
            </a:endParaRPr>
          </a:p>
        </p:txBody>
      </p:sp>
      <p:sp>
        <p:nvSpPr>
          <p:cNvPr id="807" name="Google Shape;807;p21"/>
          <p:cNvSpPr/>
          <p:nvPr/>
        </p:nvSpPr>
        <p:spPr>
          <a:xfrm>
            <a:off x="11254909" y="8313823"/>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21"/>
          <p:cNvSpPr txBox="1"/>
          <p:nvPr/>
        </p:nvSpPr>
        <p:spPr>
          <a:xfrm>
            <a:off x="11376776" y="8311277"/>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1.225,13</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22"/>
          <p:cNvSpPr/>
          <p:nvPr/>
        </p:nvSpPr>
        <p:spPr>
          <a:xfrm>
            <a:off x="-3829029" y="-2732565"/>
            <a:ext cx="15752129" cy="15752129"/>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14" name="Google Shape;814;p22"/>
          <p:cNvGrpSpPr/>
          <p:nvPr/>
        </p:nvGrpSpPr>
        <p:grpSpPr>
          <a:xfrm rot="2700000">
            <a:off x="10105880" y="5102050"/>
            <a:ext cx="12098774" cy="6654453"/>
            <a:chOff x="0" y="0"/>
            <a:chExt cx="4060920" cy="2233549"/>
          </a:xfrm>
        </p:grpSpPr>
        <p:sp>
          <p:nvSpPr>
            <p:cNvPr id="815" name="Google Shape;815;p22"/>
            <p:cNvSpPr/>
            <p:nvPr/>
          </p:nvSpPr>
          <p:spPr>
            <a:xfrm>
              <a:off x="19050" y="19050"/>
              <a:ext cx="4022947" cy="2195449"/>
            </a:xfrm>
            <a:custGeom>
              <a:avLst/>
              <a:gdLst/>
              <a:ahLst/>
              <a:cxnLst/>
              <a:rect l="l" t="t" r="r" b="b"/>
              <a:pathLst>
                <a:path w="4022947" h="2195449" extrusionOk="0">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F1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22"/>
            <p:cNvSpPr/>
            <p:nvPr/>
          </p:nvSpPr>
          <p:spPr>
            <a:xfrm>
              <a:off x="0" y="0"/>
              <a:ext cx="4060920" cy="2233549"/>
            </a:xfrm>
            <a:custGeom>
              <a:avLst/>
              <a:gdLst/>
              <a:ahLst/>
              <a:cxnLst/>
              <a:rect l="l" t="t" r="r" b="b"/>
              <a:pathLst>
                <a:path w="4060920" h="2233549" extrusionOk="0">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F1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17" name="Google Shape;817;p22"/>
          <p:cNvGrpSpPr/>
          <p:nvPr/>
        </p:nvGrpSpPr>
        <p:grpSpPr>
          <a:xfrm>
            <a:off x="1028700" y="6606358"/>
            <a:ext cx="9811518" cy="2965235"/>
            <a:chOff x="0" y="-57216"/>
            <a:chExt cx="13082024" cy="3953648"/>
          </a:xfrm>
        </p:grpSpPr>
        <p:sp>
          <p:nvSpPr>
            <p:cNvPr id="818" name="Google Shape;818;p22"/>
            <p:cNvSpPr txBox="1"/>
            <p:nvPr/>
          </p:nvSpPr>
          <p:spPr>
            <a:xfrm>
              <a:off x="0" y="3430554"/>
              <a:ext cx="13082024" cy="465878"/>
            </a:xfrm>
            <a:prstGeom prst="rect">
              <a:avLst/>
            </a:prstGeom>
            <a:noFill/>
            <a:ln>
              <a:noFill/>
            </a:ln>
          </p:spPr>
          <p:txBody>
            <a:bodyPr spcFirstLastPara="1" wrap="square" lIns="0" tIns="0" rIns="0" bIns="0" anchor="t" anchorCtr="0">
              <a:spAutoFit/>
            </a:bodyPr>
            <a:lstStyle/>
            <a:p>
              <a:pPr marL="0" marR="0" lvl="0" indent="0" algn="l" rtl="0">
                <a:lnSpc>
                  <a:spcPct val="1661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9" name="Google Shape;819;p22"/>
            <p:cNvSpPr txBox="1"/>
            <p:nvPr/>
          </p:nvSpPr>
          <p:spPr>
            <a:xfrm>
              <a:off x="0" y="-57216"/>
              <a:ext cx="13082024" cy="3446757"/>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6999"/>
                <a:buFont typeface="Arial"/>
                <a:buNone/>
              </a:pPr>
              <a:r>
                <a:rPr lang="en-US" sz="6999" b="1" i="0" u="none" strike="noStrike" cap="none">
                  <a:solidFill>
                    <a:srgbClr val="FFFFFF"/>
                  </a:solidFill>
                  <a:latin typeface="Poppins"/>
                  <a:ea typeface="Poppins"/>
                  <a:cs typeface="Poppins"/>
                  <a:sym typeface="Poppins"/>
                </a:rPr>
                <a:t>Componente para Implementação</a:t>
              </a:r>
              <a:endParaRPr sz="1400" b="0" i="0" u="none" strike="noStrike" cap="none">
                <a:solidFill>
                  <a:srgbClr val="000000"/>
                </a:solidFill>
                <a:latin typeface="Arial"/>
                <a:ea typeface="Arial"/>
                <a:cs typeface="Arial"/>
                <a:sym typeface="Arial"/>
              </a:endParaRPr>
            </a:p>
          </p:txBody>
        </p:sp>
      </p:grpSp>
      <p:sp>
        <p:nvSpPr>
          <p:cNvPr id="820" name="Google Shape;820;p22"/>
          <p:cNvSpPr txBox="1"/>
          <p:nvPr/>
        </p:nvSpPr>
        <p:spPr>
          <a:xfrm>
            <a:off x="14926171" y="1294820"/>
            <a:ext cx="1903256" cy="24638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Voltar ao índice</a:t>
            </a:r>
            <a:endParaRPr sz="1400" b="0" i="0" u="none" strike="noStrike" cap="none">
              <a:solidFill>
                <a:srgbClr val="000000"/>
              </a:solidFill>
              <a:latin typeface="Arial"/>
              <a:ea typeface="Arial"/>
              <a:cs typeface="Arial"/>
              <a:sym typeface="Arial"/>
            </a:endParaRPr>
          </a:p>
        </p:txBody>
      </p:sp>
      <p:pic>
        <p:nvPicPr>
          <p:cNvPr id="821" name="Google Shape;821;p22"/>
          <p:cNvPicPr preferRelativeResize="0"/>
          <p:nvPr/>
        </p:nvPicPr>
        <p:blipFill rotWithShape="1">
          <a:blip r:embed="rId3">
            <a:alphaModFix/>
          </a:blip>
          <a:srcRect/>
          <a:stretch/>
        </p:blipFill>
        <p:spPr>
          <a:xfrm>
            <a:off x="11904983" y="4242242"/>
            <a:ext cx="3021188" cy="1830532"/>
          </a:xfrm>
          <a:prstGeom prst="rect">
            <a:avLst/>
          </a:prstGeom>
          <a:noFill/>
          <a:ln>
            <a:noFill/>
          </a:ln>
        </p:spPr>
      </p:pic>
      <p:pic>
        <p:nvPicPr>
          <p:cNvPr id="822" name="Google Shape;822;p22"/>
          <p:cNvPicPr preferRelativeResize="0"/>
          <p:nvPr/>
        </p:nvPicPr>
        <p:blipFill rotWithShape="1">
          <a:blip r:embed="rId4">
            <a:alphaModFix/>
          </a:blip>
          <a:srcRect/>
          <a:stretch/>
        </p:blipFill>
        <p:spPr>
          <a:xfrm>
            <a:off x="15006436" y="5439472"/>
            <a:ext cx="2783070" cy="1543219"/>
          </a:xfrm>
          <a:prstGeom prst="rect">
            <a:avLst/>
          </a:prstGeom>
          <a:noFill/>
          <a:ln>
            <a:noFill/>
          </a:ln>
        </p:spPr>
      </p:pic>
      <p:pic>
        <p:nvPicPr>
          <p:cNvPr id="823" name="Google Shape;823;p22"/>
          <p:cNvPicPr preferRelativeResize="0"/>
          <p:nvPr/>
        </p:nvPicPr>
        <p:blipFill rotWithShape="1">
          <a:blip r:embed="rId5">
            <a:alphaModFix/>
          </a:blip>
          <a:srcRect/>
          <a:stretch/>
        </p:blipFill>
        <p:spPr>
          <a:xfrm>
            <a:off x="12971180" y="6031841"/>
            <a:ext cx="2035256" cy="1981697"/>
          </a:xfrm>
          <a:prstGeom prst="rect">
            <a:avLst/>
          </a:prstGeom>
          <a:noFill/>
          <a:ln>
            <a:noFill/>
          </a:ln>
        </p:spPr>
      </p:pic>
      <p:pic>
        <p:nvPicPr>
          <p:cNvPr id="824" name="Google Shape;824;p22"/>
          <p:cNvPicPr preferRelativeResize="0"/>
          <p:nvPr/>
        </p:nvPicPr>
        <p:blipFill rotWithShape="1">
          <a:blip r:embed="rId6">
            <a:alphaModFix/>
          </a:blip>
          <a:srcRect/>
          <a:stretch/>
        </p:blipFill>
        <p:spPr>
          <a:xfrm>
            <a:off x="15632659" y="6982691"/>
            <a:ext cx="3076575" cy="1390650"/>
          </a:xfrm>
          <a:prstGeom prst="rect">
            <a:avLst/>
          </a:prstGeom>
          <a:noFill/>
          <a:ln>
            <a:noFill/>
          </a:ln>
        </p:spPr>
      </p:pic>
      <p:pic>
        <p:nvPicPr>
          <p:cNvPr id="825" name="Google Shape;825;p22"/>
          <p:cNvPicPr preferRelativeResize="0"/>
          <p:nvPr/>
        </p:nvPicPr>
        <p:blipFill rotWithShape="1">
          <a:blip r:embed="rId7">
            <a:alphaModFix/>
          </a:blip>
          <a:srcRect/>
          <a:stretch/>
        </p:blipFill>
        <p:spPr>
          <a:xfrm>
            <a:off x="12304073" y="8058841"/>
            <a:ext cx="3234356" cy="1338048"/>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23"/>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831" name="Google Shape;831;p23"/>
          <p:cNvGrpSpPr/>
          <p:nvPr/>
        </p:nvGrpSpPr>
        <p:grpSpPr>
          <a:xfrm>
            <a:off x="800100" y="355600"/>
            <a:ext cx="16852900" cy="1825506"/>
            <a:chOff x="0" y="334222"/>
            <a:chExt cx="21435952" cy="325331"/>
          </a:xfrm>
        </p:grpSpPr>
        <p:cxnSp>
          <p:nvCxnSpPr>
            <p:cNvPr id="832" name="Google Shape;832;p23"/>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833" name="Google Shape;833;p23"/>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34" name="Google Shape;834;p23"/>
          <p:cNvSpPr txBox="1"/>
          <p:nvPr/>
        </p:nvSpPr>
        <p:spPr>
          <a:xfrm>
            <a:off x="391886" y="1926325"/>
            <a:ext cx="16358553" cy="59093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3200"/>
              <a:buFont typeface="Arial"/>
              <a:buNone/>
            </a:pPr>
            <a:r>
              <a:rPr lang="en-US" sz="3200" b="1" i="0" u="none" strike="noStrike" cap="none">
                <a:solidFill>
                  <a:srgbClr val="000000"/>
                </a:solidFill>
                <a:latin typeface="Arial"/>
                <a:ea typeface="Arial"/>
                <a:cs typeface="Arial"/>
                <a:sym typeface="Arial"/>
              </a:rPr>
              <a:t>Contempla o custeio:</a:t>
            </a:r>
            <a:endParaRPr sz="1400" b="1" i="0" u="none" strike="noStrike" cap="none">
              <a:solidFill>
                <a:srgbClr val="000000"/>
              </a:solidFill>
              <a:latin typeface="Arial"/>
              <a:ea typeface="Arial"/>
              <a:cs typeface="Arial"/>
              <a:sym typeface="Arial"/>
            </a:endParaRPr>
          </a:p>
        </p:txBody>
      </p:sp>
      <p:sp>
        <p:nvSpPr>
          <p:cNvPr id="835" name="Google Shape;835;p23"/>
          <p:cNvSpPr/>
          <p:nvPr/>
        </p:nvSpPr>
        <p:spPr>
          <a:xfrm>
            <a:off x="262790" y="3330158"/>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23"/>
          <p:cNvSpPr txBox="1"/>
          <p:nvPr/>
        </p:nvSpPr>
        <p:spPr>
          <a:xfrm>
            <a:off x="391886" y="2787233"/>
            <a:ext cx="13588870" cy="63817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I - das equipes Multiprofissionais - eMulti;</a:t>
            </a:r>
            <a:endParaRPr sz="1400" b="0" i="0" u="none" strike="noStrike" cap="none">
              <a:solidFill>
                <a:srgbClr val="00000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837" name="Google Shape;837;p23"/>
          <p:cNvSpPr/>
          <p:nvPr/>
        </p:nvSpPr>
        <p:spPr>
          <a:xfrm>
            <a:off x="268061" y="2805009"/>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23"/>
          <p:cNvSpPr txBox="1"/>
          <p:nvPr/>
        </p:nvSpPr>
        <p:spPr>
          <a:xfrm>
            <a:off x="641168" y="2861283"/>
            <a:ext cx="5523000" cy="2700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 - das equipes Multiprofissionais - eMulti;</a:t>
            </a:r>
            <a:endParaRPr sz="1400" b="0" i="0" u="none" strike="noStrike" cap="none">
              <a:solidFill>
                <a:srgbClr val="000000"/>
              </a:solidFill>
              <a:latin typeface="Arial"/>
              <a:ea typeface="Arial"/>
              <a:cs typeface="Arial"/>
              <a:sym typeface="Arial"/>
            </a:endParaRPr>
          </a:p>
        </p:txBody>
      </p:sp>
      <p:sp>
        <p:nvSpPr>
          <p:cNvPr id="839" name="Google Shape;839;p23"/>
          <p:cNvSpPr/>
          <p:nvPr/>
        </p:nvSpPr>
        <p:spPr>
          <a:xfrm>
            <a:off x="262790" y="3864832"/>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23"/>
          <p:cNvSpPr txBox="1"/>
          <p:nvPr/>
        </p:nvSpPr>
        <p:spPr>
          <a:xfrm>
            <a:off x="589493" y="3387308"/>
            <a:ext cx="6150300" cy="6486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II - das equipes de Consultório na Rua - eCR;</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841" name="Google Shape;841;p23"/>
          <p:cNvSpPr/>
          <p:nvPr/>
        </p:nvSpPr>
        <p:spPr>
          <a:xfrm>
            <a:off x="262790" y="4427593"/>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23"/>
          <p:cNvSpPr txBox="1"/>
          <p:nvPr/>
        </p:nvSpPr>
        <p:spPr>
          <a:xfrm>
            <a:off x="589493" y="4496533"/>
            <a:ext cx="8094900" cy="6486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IV - das equipes de Saúde da Família Ribeirinha - eSFR;</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843" name="Google Shape;843;p23"/>
          <p:cNvSpPr txBox="1"/>
          <p:nvPr/>
        </p:nvSpPr>
        <p:spPr>
          <a:xfrm>
            <a:off x="128422" y="3921982"/>
            <a:ext cx="6466826" cy="6126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III - das Unidades Básicas de Saúde Fluvial - UBSF;</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844" name="Google Shape;844;p23"/>
          <p:cNvSpPr/>
          <p:nvPr/>
        </p:nvSpPr>
        <p:spPr>
          <a:xfrm>
            <a:off x="262790" y="6174490"/>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23"/>
          <p:cNvSpPr txBox="1"/>
          <p:nvPr/>
        </p:nvSpPr>
        <p:spPr>
          <a:xfrm>
            <a:off x="-1738701" y="6210607"/>
            <a:ext cx="11678304" cy="755848"/>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pt-BR" sz="1754" b="0" i="0" u="none" strike="noStrike" cap="none" dirty="0" smtClean="0">
                <a:solidFill>
                  <a:srgbClr val="000000"/>
                </a:solidFill>
                <a:latin typeface="Poppins"/>
                <a:ea typeface="Poppins"/>
                <a:cs typeface="Poppins"/>
                <a:sym typeface="Poppins"/>
              </a:rPr>
              <a:t>VII - programas de residência </a:t>
            </a:r>
            <a:r>
              <a:rPr lang="pt-BR" sz="1754" b="0" i="0" u="none" strike="noStrike" cap="none" dirty="0" err="1" smtClean="0">
                <a:solidFill>
                  <a:srgbClr val="000000"/>
                </a:solidFill>
                <a:latin typeface="Poppins"/>
                <a:ea typeface="Poppins"/>
                <a:cs typeface="Poppins"/>
                <a:sym typeface="Poppins"/>
              </a:rPr>
              <a:t>uniprofissional</a:t>
            </a:r>
            <a:r>
              <a:rPr lang="pt-BR" sz="1754" b="0" i="0" u="none" strike="noStrike" cap="none" dirty="0" smtClean="0">
                <a:solidFill>
                  <a:srgbClr val="000000"/>
                </a:solidFill>
                <a:latin typeface="Poppins"/>
                <a:ea typeface="Poppins"/>
                <a:cs typeface="Poppins"/>
                <a:sym typeface="Poppins"/>
              </a:rPr>
              <a:t> ou multiprofissional na APS;</a:t>
            </a:r>
            <a:endParaRPr lang="pt-BR" sz="1400" b="0" i="0" u="none" strike="noStrike" cap="none" dirty="0" smtClean="0">
              <a:solidFill>
                <a:srgbClr val="000000"/>
              </a:solidFil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dirty="0">
              <a:solidFill>
                <a:srgbClr val="000000"/>
              </a:solidFill>
              <a:latin typeface="Poppins"/>
              <a:ea typeface="Poppins"/>
              <a:cs typeface="Poppins"/>
              <a:sym typeface="Poppins"/>
            </a:endParaRPr>
          </a:p>
        </p:txBody>
      </p:sp>
      <p:sp>
        <p:nvSpPr>
          <p:cNvPr id="846" name="Google Shape;846;p23"/>
          <p:cNvSpPr txBox="1"/>
          <p:nvPr/>
        </p:nvSpPr>
        <p:spPr>
          <a:xfrm>
            <a:off x="600060" y="6766313"/>
            <a:ext cx="4603254" cy="6126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VIII - do Programa Saúde na Escola - PSE;</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847" name="Google Shape;847;p23"/>
          <p:cNvSpPr/>
          <p:nvPr/>
        </p:nvSpPr>
        <p:spPr>
          <a:xfrm>
            <a:off x="262790" y="6699638"/>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23"/>
          <p:cNvSpPr/>
          <p:nvPr/>
        </p:nvSpPr>
        <p:spPr>
          <a:xfrm>
            <a:off x="262790" y="4990842"/>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23"/>
          <p:cNvSpPr txBox="1"/>
          <p:nvPr/>
        </p:nvSpPr>
        <p:spPr>
          <a:xfrm>
            <a:off x="574695" y="5047983"/>
            <a:ext cx="7286700" cy="6486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V - das equipes de Atenção Primária Prisional - eAPP;</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850" name="Google Shape;850;p23"/>
          <p:cNvSpPr/>
          <p:nvPr/>
        </p:nvSpPr>
        <p:spPr>
          <a:xfrm>
            <a:off x="262790" y="5582666"/>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23"/>
          <p:cNvSpPr txBox="1"/>
          <p:nvPr/>
        </p:nvSpPr>
        <p:spPr>
          <a:xfrm>
            <a:off x="-1016744" y="5578374"/>
            <a:ext cx="12433570" cy="755848"/>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pt-BR" sz="1754" b="0" i="0" u="none" strike="noStrike" cap="none" dirty="0" smtClean="0">
                <a:solidFill>
                  <a:srgbClr val="000000"/>
                </a:solidFill>
                <a:latin typeface="Poppins"/>
                <a:ea typeface="Poppins"/>
                <a:cs typeface="Poppins"/>
                <a:sym typeface="Poppins"/>
              </a:rPr>
              <a:t>VI - ações de atenção integral à saúde dos adolescentes em situação de privação de liberdade;</a:t>
            </a:r>
            <a:endParaRPr lang="pt-BR" sz="1400" b="0" i="0" u="none" strike="noStrike" cap="none" dirty="0" smtClean="0">
              <a:solidFill>
                <a:srgbClr val="000000"/>
              </a:solidFil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dirty="0">
              <a:solidFill>
                <a:srgbClr val="000000"/>
              </a:solidFill>
              <a:latin typeface="Poppins"/>
              <a:ea typeface="Poppins"/>
              <a:cs typeface="Poppins"/>
              <a:sym typeface="Poppins"/>
            </a:endParaRPr>
          </a:p>
        </p:txBody>
      </p:sp>
      <p:sp>
        <p:nvSpPr>
          <p:cNvPr id="852" name="Google Shape;852;p23"/>
          <p:cNvSpPr/>
          <p:nvPr/>
        </p:nvSpPr>
        <p:spPr>
          <a:xfrm>
            <a:off x="262791" y="7234312"/>
            <a:ext cx="15136236"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23"/>
          <p:cNvSpPr txBox="1"/>
          <p:nvPr/>
        </p:nvSpPr>
        <p:spPr>
          <a:xfrm>
            <a:off x="574694" y="7320033"/>
            <a:ext cx="9087000" cy="6486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IX - do incentivo de ações de atividade física no âmbito da APS - IAF;</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854" name="Google Shape;854;p23"/>
          <p:cNvSpPr/>
          <p:nvPr/>
        </p:nvSpPr>
        <p:spPr>
          <a:xfrm>
            <a:off x="262791" y="7749936"/>
            <a:ext cx="14659158"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23"/>
          <p:cNvSpPr txBox="1"/>
          <p:nvPr/>
        </p:nvSpPr>
        <p:spPr>
          <a:xfrm>
            <a:off x="600080" y="7854708"/>
            <a:ext cx="10013100" cy="6486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X - dos profissionais microscopistas;</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856" name="Google Shape;856;p23"/>
          <p:cNvSpPr/>
          <p:nvPr/>
        </p:nvSpPr>
        <p:spPr>
          <a:xfrm>
            <a:off x="262790" y="8275085"/>
            <a:ext cx="14301349"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23"/>
          <p:cNvSpPr/>
          <p:nvPr/>
        </p:nvSpPr>
        <p:spPr>
          <a:xfrm>
            <a:off x="268062" y="8790709"/>
            <a:ext cx="13964774"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23"/>
          <p:cNvSpPr txBox="1"/>
          <p:nvPr/>
        </p:nvSpPr>
        <p:spPr>
          <a:xfrm>
            <a:off x="-2191720" y="8372396"/>
            <a:ext cx="11678304" cy="377924"/>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pt-BR" sz="1754" b="0" i="0" u="none" strike="noStrike" cap="none" dirty="0" smtClean="0">
                <a:solidFill>
                  <a:srgbClr val="000000"/>
                </a:solidFill>
                <a:latin typeface="Poppins"/>
                <a:ea typeface="Poppins"/>
                <a:cs typeface="Poppins"/>
                <a:sym typeface="Poppins"/>
              </a:rPr>
              <a:t>XI - da Estratégia de Agentes Comunitários de Saúde - ACS; e</a:t>
            </a:r>
            <a:endParaRPr lang="pt-BR" sz="1400" b="0" i="0" u="none" strike="noStrike" cap="none" dirty="0">
              <a:solidFill>
                <a:srgbClr val="000000"/>
              </a:solidFill>
              <a:sym typeface="Arial"/>
            </a:endParaRPr>
          </a:p>
        </p:txBody>
      </p:sp>
      <p:sp>
        <p:nvSpPr>
          <p:cNvPr id="859" name="Google Shape;859;p23"/>
          <p:cNvSpPr txBox="1"/>
          <p:nvPr/>
        </p:nvSpPr>
        <p:spPr>
          <a:xfrm>
            <a:off x="574694" y="8914533"/>
            <a:ext cx="13818900" cy="2700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XII - de outros programas, serviços, profissionais e composições por meio de ato normativo específico do MS;</a:t>
            </a:r>
            <a:endParaRPr sz="1400" b="0" i="0" u="none" strike="noStrike" cap="none">
              <a:solidFill>
                <a:srgbClr val="000000"/>
              </a:solidFill>
              <a:latin typeface="Arial"/>
              <a:ea typeface="Arial"/>
              <a:cs typeface="Arial"/>
              <a:sym typeface="Arial"/>
            </a:endParaRPr>
          </a:p>
        </p:txBody>
      </p:sp>
      <p:sp>
        <p:nvSpPr>
          <p:cNvPr id="860" name="Google Shape;860;p23"/>
          <p:cNvSpPr txBox="1"/>
          <p:nvPr/>
        </p:nvSpPr>
        <p:spPr>
          <a:xfrm>
            <a:off x="589493" y="6774058"/>
            <a:ext cx="6005700" cy="2700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VIII - do Programa Saúde na Escola - PSE;</a:t>
            </a:r>
            <a:endParaRPr sz="1400" b="0" i="0" u="none" strike="noStrike" cap="none">
              <a:solidFill>
                <a:srgbClr val="000000"/>
              </a:solidFill>
              <a:latin typeface="Arial"/>
              <a:ea typeface="Arial"/>
              <a:cs typeface="Arial"/>
              <a:sym typeface="Arial"/>
            </a:endParaRPr>
          </a:p>
        </p:txBody>
      </p:sp>
      <p:sp>
        <p:nvSpPr>
          <p:cNvPr id="861" name="Google Shape;861;p23"/>
          <p:cNvSpPr txBox="1"/>
          <p:nvPr/>
        </p:nvSpPr>
        <p:spPr>
          <a:xfrm>
            <a:off x="800100" y="735876"/>
            <a:ext cx="16725901" cy="1147109"/>
          </a:xfrm>
          <a:prstGeom prst="rect">
            <a:avLst/>
          </a:prstGeom>
          <a:noFill/>
          <a:ln>
            <a:noFill/>
          </a:ln>
        </p:spPr>
        <p:txBody>
          <a:bodyPr spcFirstLastPara="1" wrap="square" lIns="0" tIns="0" rIns="0" bIns="0" anchor="t" anchorCtr="0">
            <a:spAutoFit/>
          </a:bodyPr>
          <a:lstStyle/>
          <a:p>
            <a:pPr marL="0" marR="0" lvl="0" indent="0" algn="l" rtl="0">
              <a:lnSpc>
                <a:spcPct val="129996"/>
              </a:lnSpc>
              <a:spcBef>
                <a:spcPts val="0"/>
              </a:spcBef>
              <a:spcAft>
                <a:spcPts val="0"/>
              </a:spcAft>
              <a:buClr>
                <a:srgbClr val="000000"/>
              </a:buClr>
              <a:buSzPts val="2867"/>
              <a:buFont typeface="Arial"/>
              <a:buNone/>
            </a:pPr>
            <a:r>
              <a:rPr lang="en-US" sz="2867" b="1" i="0" u="none" strike="noStrike" cap="none" dirty="0">
                <a:solidFill>
                  <a:srgbClr val="FFFFFF"/>
                </a:solidFill>
                <a:latin typeface="Poppins"/>
                <a:ea typeface="Poppins"/>
                <a:cs typeface="Poppins"/>
                <a:sym typeface="Poppins"/>
              </a:rPr>
              <a:t>IV - COMPONENTE PARA IMPLEMENTAÇÃO E A MANUTENÇÃO DE PROGRAMAS, SERVIÇOS, PROFISSIONAIS E OUTRAS COMPOSIÇÕES E EQUIPE</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111" name="Google Shape;111;p3"/>
          <p:cNvGrpSpPr/>
          <p:nvPr/>
        </p:nvGrpSpPr>
        <p:grpSpPr>
          <a:xfrm>
            <a:off x="1706377" y="1416823"/>
            <a:ext cx="12911366" cy="866572"/>
            <a:chOff x="0" y="-495878"/>
            <a:chExt cx="17215154" cy="1155431"/>
          </a:xfrm>
        </p:grpSpPr>
        <p:cxnSp>
          <p:nvCxnSpPr>
            <p:cNvPr id="112" name="Google Shape;112;p3"/>
            <p:cNvCxnSpPr/>
            <p:nvPr/>
          </p:nvCxnSpPr>
          <p:spPr>
            <a:xfrm>
              <a:off x="0" y="-495878"/>
              <a:ext cx="17215154" cy="0"/>
            </a:xfrm>
            <a:prstGeom prst="straightConnector1">
              <a:avLst/>
            </a:prstGeom>
            <a:noFill/>
            <a:ln w="952500" cap="rnd" cmpd="sng">
              <a:solidFill>
                <a:srgbClr val="F5B335"/>
              </a:solidFill>
              <a:prstDash val="solid"/>
              <a:round/>
              <a:headEnd type="none" w="sm" len="sm"/>
              <a:tailEnd type="none" w="sm" len="sm"/>
            </a:ln>
          </p:spPr>
        </p:cxnSp>
        <p:sp>
          <p:nvSpPr>
            <p:cNvPr id="113" name="Google Shape;113;p3"/>
            <p:cNvSpPr txBox="1"/>
            <p:nvPr/>
          </p:nvSpPr>
          <p:spPr>
            <a:xfrm>
              <a:off x="2678364" y="334222"/>
              <a:ext cx="1185842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4" name="Google Shape;114;p3"/>
          <p:cNvSpPr txBox="1"/>
          <p:nvPr/>
        </p:nvSpPr>
        <p:spPr>
          <a:xfrm>
            <a:off x="1617532" y="1106734"/>
            <a:ext cx="13089055" cy="620178"/>
          </a:xfrm>
          <a:prstGeom prst="rect">
            <a:avLst/>
          </a:prstGeom>
          <a:noFill/>
          <a:ln>
            <a:noFill/>
          </a:ln>
        </p:spPr>
        <p:txBody>
          <a:bodyPr spcFirstLastPara="1" wrap="square" lIns="0" tIns="0" rIns="0" bIns="0" anchor="t" anchorCtr="0">
            <a:spAutoFit/>
          </a:bodyPr>
          <a:lstStyle/>
          <a:p>
            <a:pPr marL="0" marR="0" lvl="0" indent="0" algn="ctr" rtl="0">
              <a:lnSpc>
                <a:spcPct val="130032"/>
              </a:lnSpc>
              <a:spcBef>
                <a:spcPts val="0"/>
              </a:spcBef>
              <a:spcAft>
                <a:spcPts val="0"/>
              </a:spcAft>
              <a:buClr>
                <a:srgbClr val="000000"/>
              </a:buClr>
              <a:buSzPts val="3666"/>
              <a:buFont typeface="Arial"/>
              <a:buNone/>
            </a:pPr>
            <a:r>
              <a:rPr lang="en-US" sz="3666" b="1" i="0" u="none" strike="noStrike" cap="none">
                <a:solidFill>
                  <a:srgbClr val="FFFFFF"/>
                </a:solidFill>
                <a:latin typeface="Poppins"/>
                <a:ea typeface="Poppins"/>
                <a:cs typeface="Poppins"/>
                <a:sym typeface="Poppins"/>
              </a:rPr>
              <a:t>ATENÇÃO BÁSICA AO LONGO DOS ANOS</a:t>
            </a:r>
            <a:endParaRPr sz="1400" b="0" i="0" u="none" strike="noStrike" cap="none">
              <a:solidFill>
                <a:srgbClr val="000000"/>
              </a:solidFill>
              <a:latin typeface="Arial"/>
              <a:ea typeface="Arial"/>
              <a:cs typeface="Arial"/>
              <a:sym typeface="Arial"/>
            </a:endParaRPr>
          </a:p>
        </p:txBody>
      </p:sp>
      <p:sp>
        <p:nvSpPr>
          <p:cNvPr id="116" name="Google Shape;116;p3"/>
          <p:cNvSpPr txBox="1"/>
          <p:nvPr/>
        </p:nvSpPr>
        <p:spPr>
          <a:xfrm>
            <a:off x="9987961" y="9793548"/>
            <a:ext cx="4322266" cy="360099"/>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Fonte: CNES </a:t>
            </a:r>
            <a:r>
              <a:rPr lang="en-US" sz="1800" b="0" i="0" u="none" strike="noStrike" cap="none" dirty="0" smtClean="0">
                <a:solidFill>
                  <a:srgbClr val="000000"/>
                </a:solidFill>
                <a:latin typeface="Arial"/>
                <a:ea typeface="Arial"/>
                <a:cs typeface="Arial"/>
                <a:sym typeface="Arial"/>
              </a:rPr>
              <a:t>07/2024</a:t>
            </a:r>
            <a:endParaRPr sz="1800" b="0" i="0" u="none" strike="noStrike" cap="none" dirty="0">
              <a:solidFill>
                <a:srgbClr val="000000"/>
              </a:solidFill>
              <a:latin typeface="Arial"/>
              <a:ea typeface="Arial"/>
              <a:cs typeface="Arial"/>
              <a:sym typeface="Arial"/>
            </a:endParaRPr>
          </a:p>
        </p:txBody>
      </p:sp>
      <p:graphicFrame>
        <p:nvGraphicFramePr>
          <p:cNvPr id="9" name="Gráfico 8"/>
          <p:cNvGraphicFramePr>
            <a:graphicFrameLocks/>
          </p:cNvGraphicFramePr>
          <p:nvPr>
            <p:extLst>
              <p:ext uri="{D42A27DB-BD31-4B8C-83A1-F6EECF244321}">
                <p14:modId xmlns:p14="http://schemas.microsoft.com/office/powerpoint/2010/main" val="3313050124"/>
              </p:ext>
            </p:extLst>
          </p:nvPr>
        </p:nvGraphicFramePr>
        <p:xfrm>
          <a:off x="702365" y="2398643"/>
          <a:ext cx="14365357" cy="652833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24"/>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867" name="Google Shape;867;p24"/>
          <p:cNvGrpSpPr/>
          <p:nvPr/>
        </p:nvGrpSpPr>
        <p:grpSpPr>
          <a:xfrm>
            <a:off x="1182336" y="1136943"/>
            <a:ext cx="16076964" cy="243998"/>
            <a:chOff x="0" y="334222"/>
            <a:chExt cx="21435952" cy="325331"/>
          </a:xfrm>
        </p:grpSpPr>
        <p:cxnSp>
          <p:nvCxnSpPr>
            <p:cNvPr id="868" name="Google Shape;868;p24"/>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869" name="Google Shape;869;p24"/>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70" name="Google Shape;870;p24"/>
          <p:cNvSpPr txBox="1"/>
          <p:nvPr/>
        </p:nvSpPr>
        <p:spPr>
          <a:xfrm>
            <a:off x="1569293" y="1996250"/>
            <a:ext cx="16358553" cy="59093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3200"/>
              <a:buFont typeface="Arial"/>
              <a:buNone/>
            </a:pPr>
            <a:r>
              <a:rPr lang="en-US" sz="3200" b="1" i="0" u="none" strike="noStrike" cap="none">
                <a:solidFill>
                  <a:srgbClr val="000000"/>
                </a:solidFill>
                <a:latin typeface="Arial"/>
                <a:ea typeface="Arial"/>
                <a:cs typeface="Arial"/>
                <a:sym typeface="Arial"/>
              </a:rPr>
              <a:t>Contempla o custeio:</a:t>
            </a:r>
            <a:endParaRPr sz="1400" b="1" i="0" u="none" strike="noStrike" cap="none">
              <a:solidFill>
                <a:srgbClr val="000000"/>
              </a:solidFill>
              <a:latin typeface="Arial"/>
              <a:ea typeface="Arial"/>
              <a:cs typeface="Arial"/>
              <a:sym typeface="Arial"/>
            </a:endParaRPr>
          </a:p>
        </p:txBody>
      </p:sp>
      <p:sp>
        <p:nvSpPr>
          <p:cNvPr id="871" name="Google Shape;871;p24"/>
          <p:cNvSpPr/>
          <p:nvPr/>
        </p:nvSpPr>
        <p:spPr>
          <a:xfrm>
            <a:off x="608059" y="3615018"/>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24"/>
          <p:cNvSpPr txBox="1"/>
          <p:nvPr/>
        </p:nvSpPr>
        <p:spPr>
          <a:xfrm>
            <a:off x="737155" y="3072093"/>
            <a:ext cx="13588870" cy="63817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I - das equipes Multiprofissionais - eMulti;</a:t>
            </a:r>
            <a:endParaRPr sz="1400" b="0" i="0" u="none" strike="noStrike" cap="none">
              <a:solidFill>
                <a:srgbClr val="00000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873" name="Google Shape;873;p24"/>
          <p:cNvSpPr/>
          <p:nvPr/>
        </p:nvSpPr>
        <p:spPr>
          <a:xfrm>
            <a:off x="613330" y="3089869"/>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24"/>
          <p:cNvSpPr txBox="1"/>
          <p:nvPr/>
        </p:nvSpPr>
        <p:spPr>
          <a:xfrm>
            <a:off x="934762" y="3142018"/>
            <a:ext cx="5240100" cy="6486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 - das equipes de Saúde Bucal - eSB;</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875" name="Google Shape;875;p24"/>
          <p:cNvSpPr/>
          <p:nvPr/>
        </p:nvSpPr>
        <p:spPr>
          <a:xfrm>
            <a:off x="608059" y="4149692"/>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24"/>
          <p:cNvSpPr txBox="1"/>
          <p:nvPr/>
        </p:nvSpPr>
        <p:spPr>
          <a:xfrm>
            <a:off x="934762" y="3707018"/>
            <a:ext cx="8352000" cy="6486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II - das Unidades Odontológicas Móveis - UOM;</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877" name="Google Shape;877;p24"/>
          <p:cNvSpPr/>
          <p:nvPr/>
        </p:nvSpPr>
        <p:spPr>
          <a:xfrm>
            <a:off x="608059" y="4712453"/>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24"/>
          <p:cNvSpPr txBox="1"/>
          <p:nvPr/>
        </p:nvSpPr>
        <p:spPr>
          <a:xfrm>
            <a:off x="110836" y="4781388"/>
            <a:ext cx="7893624" cy="755848"/>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pt-BR" sz="1754" b="0" i="0" u="none" strike="noStrike" cap="none" dirty="0" smtClean="0">
                <a:solidFill>
                  <a:srgbClr val="000000"/>
                </a:solidFill>
                <a:latin typeface="Poppins"/>
                <a:ea typeface="Poppins"/>
                <a:cs typeface="Poppins"/>
                <a:sym typeface="Poppins"/>
              </a:rPr>
              <a:t>IV - dos Laboratórios Regionais de Prótese Dentária - LRPD; e</a:t>
            </a:r>
            <a:endParaRPr lang="pt-BR" sz="1400" b="0" i="0" u="none" strike="noStrike" cap="none" dirty="0" smtClean="0">
              <a:solidFill>
                <a:srgbClr val="000000"/>
              </a:solidFil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dirty="0">
              <a:solidFill>
                <a:srgbClr val="000000"/>
              </a:solidFill>
              <a:latin typeface="Poppins"/>
              <a:ea typeface="Poppins"/>
              <a:cs typeface="Poppins"/>
              <a:sym typeface="Poppins"/>
            </a:endParaRPr>
          </a:p>
        </p:txBody>
      </p:sp>
      <p:sp>
        <p:nvSpPr>
          <p:cNvPr id="879" name="Google Shape;879;p24"/>
          <p:cNvSpPr txBox="1"/>
          <p:nvPr/>
        </p:nvSpPr>
        <p:spPr>
          <a:xfrm>
            <a:off x="249382" y="4216367"/>
            <a:ext cx="7080248" cy="755848"/>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III - dos Centros de Especialidades Odontológicas - CEO;</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880" name="Google Shape;880;p24"/>
          <p:cNvSpPr/>
          <p:nvPr/>
        </p:nvSpPr>
        <p:spPr>
          <a:xfrm>
            <a:off x="608059" y="5275702"/>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24"/>
          <p:cNvSpPr txBox="1"/>
          <p:nvPr/>
        </p:nvSpPr>
        <p:spPr>
          <a:xfrm>
            <a:off x="249382" y="5323009"/>
            <a:ext cx="7568461" cy="755848"/>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pt-BR" sz="1754" b="0" i="0" u="none" strike="noStrike" cap="none" dirty="0" smtClean="0">
                <a:solidFill>
                  <a:srgbClr val="000000"/>
                </a:solidFill>
                <a:latin typeface="Poppins"/>
                <a:ea typeface="Poppins"/>
                <a:cs typeface="Poppins"/>
                <a:sym typeface="Poppins"/>
              </a:rPr>
              <a:t>V - dos Serviços de Especialidades em Saúde Bucal - </a:t>
            </a:r>
            <a:r>
              <a:rPr lang="pt-BR" sz="1754" b="0" i="0" u="none" strike="noStrike" cap="none" dirty="0" err="1" smtClean="0">
                <a:solidFill>
                  <a:srgbClr val="000000"/>
                </a:solidFill>
                <a:latin typeface="Poppins"/>
                <a:ea typeface="Poppins"/>
                <a:cs typeface="Poppins"/>
                <a:sym typeface="Poppins"/>
              </a:rPr>
              <a:t>Sesb</a:t>
            </a:r>
            <a:r>
              <a:rPr lang="pt-BR" sz="1754" b="0" i="0" u="none" strike="noStrike" cap="none" dirty="0" smtClean="0">
                <a:solidFill>
                  <a:srgbClr val="000000"/>
                </a:solidFill>
                <a:latin typeface="Poppins"/>
                <a:ea typeface="Poppins"/>
                <a:cs typeface="Poppins"/>
                <a:sym typeface="Poppins"/>
              </a:rPr>
              <a:t>.</a:t>
            </a:r>
            <a:endParaRPr lang="pt-BR" sz="1400" b="0" i="0" u="none" strike="noStrike" cap="none" dirty="0" smtClean="0">
              <a:solidFill>
                <a:srgbClr val="000000"/>
              </a:solidFil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dirty="0">
              <a:solidFill>
                <a:srgbClr val="000000"/>
              </a:solidFill>
              <a:latin typeface="Poppins"/>
              <a:ea typeface="Poppins"/>
              <a:cs typeface="Poppins"/>
              <a:sym typeface="Poppins"/>
            </a:endParaRPr>
          </a:p>
        </p:txBody>
      </p:sp>
      <p:sp>
        <p:nvSpPr>
          <p:cNvPr id="882" name="Google Shape;882;p24"/>
          <p:cNvSpPr txBox="1"/>
          <p:nvPr/>
        </p:nvSpPr>
        <p:spPr>
          <a:xfrm>
            <a:off x="1473026" y="879751"/>
            <a:ext cx="15495585" cy="477938"/>
          </a:xfrm>
          <a:prstGeom prst="rect">
            <a:avLst/>
          </a:prstGeom>
          <a:noFill/>
          <a:ln>
            <a:noFill/>
          </a:ln>
        </p:spPr>
        <p:txBody>
          <a:bodyPr spcFirstLastPara="1" wrap="square" lIns="0" tIns="0" rIns="0" bIns="0" anchor="t" anchorCtr="0">
            <a:spAutoFit/>
          </a:bodyPr>
          <a:lstStyle/>
          <a:p>
            <a:pPr marL="0" marR="0" lvl="0" indent="0" algn="l"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IV - COMPONENTE PARA ATENÇÃO À SAÚDE BUCAL</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25"/>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888" name="Google Shape;888;p25"/>
          <p:cNvGrpSpPr/>
          <p:nvPr/>
        </p:nvGrpSpPr>
        <p:grpSpPr>
          <a:xfrm>
            <a:off x="1182336" y="1136943"/>
            <a:ext cx="16076964" cy="243998"/>
            <a:chOff x="0" y="334222"/>
            <a:chExt cx="21435952" cy="325331"/>
          </a:xfrm>
        </p:grpSpPr>
        <p:cxnSp>
          <p:nvCxnSpPr>
            <p:cNvPr id="889" name="Google Shape;889;p25"/>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890" name="Google Shape;890;p25"/>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91" name="Google Shape;891;p25"/>
          <p:cNvSpPr txBox="1"/>
          <p:nvPr/>
        </p:nvSpPr>
        <p:spPr>
          <a:xfrm>
            <a:off x="1473026" y="879751"/>
            <a:ext cx="15495585" cy="477938"/>
          </a:xfrm>
          <a:prstGeom prst="rect">
            <a:avLst/>
          </a:prstGeom>
          <a:noFill/>
          <a:ln>
            <a:noFill/>
          </a:ln>
        </p:spPr>
        <p:txBody>
          <a:bodyPr spcFirstLastPara="1" wrap="square" lIns="0" tIns="0" rIns="0" bIns="0" anchor="t" anchorCtr="0">
            <a:spAutoFit/>
          </a:bodyPr>
          <a:lstStyle/>
          <a:p>
            <a:pPr marL="0" marR="0" lvl="0" indent="0" algn="l"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VI - COMPONENTE PER CAPITA DE BASE POPULACIONAL</a:t>
            </a:r>
            <a:endParaRPr sz="1400" b="0" i="0" u="none" strike="noStrike" cap="none">
              <a:solidFill>
                <a:srgbClr val="000000"/>
              </a:solidFill>
              <a:latin typeface="Arial"/>
              <a:ea typeface="Arial"/>
              <a:cs typeface="Arial"/>
              <a:sym typeface="Arial"/>
            </a:endParaRPr>
          </a:p>
        </p:txBody>
      </p:sp>
      <p:sp>
        <p:nvSpPr>
          <p:cNvPr id="892" name="Google Shape;892;p25"/>
          <p:cNvSpPr txBox="1"/>
          <p:nvPr/>
        </p:nvSpPr>
        <p:spPr>
          <a:xfrm>
            <a:off x="986537" y="2585126"/>
            <a:ext cx="13588870" cy="63817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I - das equipes Multiprofissionais - eMulti;</a:t>
            </a:r>
            <a:endParaRPr sz="1400" b="0" i="0" u="none" strike="noStrike" cap="none">
              <a:solidFill>
                <a:srgbClr val="00000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893" name="Google Shape;893;p25"/>
          <p:cNvSpPr/>
          <p:nvPr/>
        </p:nvSpPr>
        <p:spPr>
          <a:xfrm>
            <a:off x="862712" y="2602902"/>
            <a:ext cx="15408841" cy="1170904"/>
          </a:xfrm>
          <a:custGeom>
            <a:avLst/>
            <a:gdLst/>
            <a:ahLst/>
            <a:cxnLst/>
            <a:rect l="l" t="t" r="r" b="b"/>
            <a:pathLst>
              <a:path w="29148596" h="2214974" extrusionOk="0">
                <a:moveTo>
                  <a:pt x="29024138" y="2214973"/>
                </a:moveTo>
                <a:lnTo>
                  <a:pt x="124460" y="2214973"/>
                </a:lnTo>
                <a:cubicBezTo>
                  <a:pt x="55880" y="2214973"/>
                  <a:pt x="0" y="2159093"/>
                  <a:pt x="0" y="2090513"/>
                </a:cubicBezTo>
                <a:lnTo>
                  <a:pt x="0" y="124460"/>
                </a:lnTo>
                <a:cubicBezTo>
                  <a:pt x="0" y="55880"/>
                  <a:pt x="55880" y="0"/>
                  <a:pt x="124460" y="0"/>
                </a:cubicBezTo>
                <a:lnTo>
                  <a:pt x="29024138" y="0"/>
                </a:lnTo>
                <a:cubicBezTo>
                  <a:pt x="29092717" y="0"/>
                  <a:pt x="29148596" y="55880"/>
                  <a:pt x="29148596" y="124460"/>
                </a:cubicBezTo>
                <a:lnTo>
                  <a:pt x="29148596" y="2090513"/>
                </a:lnTo>
                <a:cubicBezTo>
                  <a:pt x="29148596" y="2159093"/>
                  <a:pt x="29092717" y="2214974"/>
                  <a:pt x="29024138" y="221497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25"/>
          <p:cNvSpPr txBox="1"/>
          <p:nvPr/>
        </p:nvSpPr>
        <p:spPr>
          <a:xfrm>
            <a:off x="1399040" y="2893166"/>
            <a:ext cx="14336186" cy="6126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O cálculo do componente demográfico de base municipal e distrital para ações no âmbito da APS considerará a estimativa populacional dos municípios e Distrito Federal divulgada pelo IBGE ou o Censo Demográfico do IBGE, o que for mais recente.</a:t>
            </a:r>
            <a:endParaRPr sz="1400" b="0" i="0" u="none" strike="noStrike" cap="none">
              <a:solidFill>
                <a:srgbClr val="000000"/>
              </a:solidFill>
              <a:latin typeface="Arial"/>
              <a:ea typeface="Arial"/>
              <a:cs typeface="Arial"/>
              <a:sym typeface="Arial"/>
            </a:endParaRPr>
          </a:p>
        </p:txBody>
      </p:sp>
      <p:sp>
        <p:nvSpPr>
          <p:cNvPr id="895" name="Google Shape;895;p25"/>
          <p:cNvSpPr/>
          <p:nvPr/>
        </p:nvSpPr>
        <p:spPr>
          <a:xfrm>
            <a:off x="862712" y="3907434"/>
            <a:ext cx="15408841" cy="1170904"/>
          </a:xfrm>
          <a:custGeom>
            <a:avLst/>
            <a:gdLst/>
            <a:ahLst/>
            <a:cxnLst/>
            <a:rect l="l" t="t" r="r" b="b"/>
            <a:pathLst>
              <a:path w="29148596" h="2214974" extrusionOk="0">
                <a:moveTo>
                  <a:pt x="29024138" y="2214973"/>
                </a:moveTo>
                <a:lnTo>
                  <a:pt x="124460" y="2214973"/>
                </a:lnTo>
                <a:cubicBezTo>
                  <a:pt x="55880" y="2214973"/>
                  <a:pt x="0" y="2159093"/>
                  <a:pt x="0" y="2090513"/>
                </a:cubicBezTo>
                <a:lnTo>
                  <a:pt x="0" y="124460"/>
                </a:lnTo>
                <a:cubicBezTo>
                  <a:pt x="0" y="55880"/>
                  <a:pt x="55880" y="0"/>
                  <a:pt x="124460" y="0"/>
                </a:cubicBezTo>
                <a:lnTo>
                  <a:pt x="29024138" y="0"/>
                </a:lnTo>
                <a:cubicBezTo>
                  <a:pt x="29092717" y="0"/>
                  <a:pt x="29148596" y="55880"/>
                  <a:pt x="29148596" y="124460"/>
                </a:cubicBezTo>
                <a:lnTo>
                  <a:pt x="29148596" y="2090513"/>
                </a:lnTo>
                <a:cubicBezTo>
                  <a:pt x="29148596" y="2159093"/>
                  <a:pt x="29092717" y="2214974"/>
                  <a:pt x="29024138" y="221497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25"/>
          <p:cNvSpPr txBox="1"/>
          <p:nvPr/>
        </p:nvSpPr>
        <p:spPr>
          <a:xfrm>
            <a:off x="3622159" y="4283759"/>
            <a:ext cx="9630519"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O valor per capita será definido anualmente em ato normativo do Ministério da Saúde</a:t>
            </a:r>
            <a:endParaRPr sz="1400" b="0" i="0" u="none" strike="noStrike" cap="none">
              <a:solidFill>
                <a:srgbClr val="000000"/>
              </a:solidFill>
              <a:latin typeface="Arial"/>
              <a:ea typeface="Arial"/>
              <a:cs typeface="Arial"/>
              <a:sym typeface="Arial"/>
            </a:endParaRPr>
          </a:p>
        </p:txBody>
      </p:sp>
      <p:sp>
        <p:nvSpPr>
          <p:cNvPr id="897" name="Google Shape;897;p25"/>
          <p:cNvSpPr/>
          <p:nvPr/>
        </p:nvSpPr>
        <p:spPr>
          <a:xfrm>
            <a:off x="853187" y="5211687"/>
            <a:ext cx="15408841" cy="1170904"/>
          </a:xfrm>
          <a:custGeom>
            <a:avLst/>
            <a:gdLst/>
            <a:ahLst/>
            <a:cxnLst/>
            <a:rect l="l" t="t" r="r" b="b"/>
            <a:pathLst>
              <a:path w="29148596" h="2214974" extrusionOk="0">
                <a:moveTo>
                  <a:pt x="29024138" y="2214973"/>
                </a:moveTo>
                <a:lnTo>
                  <a:pt x="124460" y="2214973"/>
                </a:lnTo>
                <a:cubicBezTo>
                  <a:pt x="55880" y="2214973"/>
                  <a:pt x="0" y="2159093"/>
                  <a:pt x="0" y="2090513"/>
                </a:cubicBezTo>
                <a:lnTo>
                  <a:pt x="0" y="124460"/>
                </a:lnTo>
                <a:cubicBezTo>
                  <a:pt x="0" y="55880"/>
                  <a:pt x="55880" y="0"/>
                  <a:pt x="124460" y="0"/>
                </a:cubicBezTo>
                <a:lnTo>
                  <a:pt x="29024138" y="0"/>
                </a:lnTo>
                <a:cubicBezTo>
                  <a:pt x="29092717" y="0"/>
                  <a:pt x="29148596" y="55880"/>
                  <a:pt x="29148596" y="124460"/>
                </a:cubicBezTo>
                <a:lnTo>
                  <a:pt x="29148596" y="2090513"/>
                </a:lnTo>
                <a:cubicBezTo>
                  <a:pt x="29148596" y="2159093"/>
                  <a:pt x="29092717" y="2214974"/>
                  <a:pt x="29024138" y="221497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25"/>
          <p:cNvSpPr txBox="1"/>
          <p:nvPr/>
        </p:nvSpPr>
        <p:spPr>
          <a:xfrm>
            <a:off x="2590800" y="5619403"/>
            <a:ext cx="11254535" cy="377924"/>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Valor per capita x Pop IBGE = Valor total de repasse anual/ 12 parcelas iguais de custeio mensal</a:t>
            </a:r>
            <a:endParaRPr sz="14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grpSp>
        <p:nvGrpSpPr>
          <p:cNvPr id="903" name="Google Shape;903;p26"/>
          <p:cNvGrpSpPr/>
          <p:nvPr/>
        </p:nvGrpSpPr>
        <p:grpSpPr>
          <a:xfrm>
            <a:off x="837524" y="502402"/>
            <a:ext cx="16076964" cy="243998"/>
            <a:chOff x="0" y="334222"/>
            <a:chExt cx="21435952" cy="325331"/>
          </a:xfrm>
        </p:grpSpPr>
        <p:cxnSp>
          <p:nvCxnSpPr>
            <p:cNvPr id="904" name="Google Shape;904;p26"/>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905" name="Google Shape;905;p26"/>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06" name="Google Shape;906;p26"/>
          <p:cNvSpPr/>
          <p:nvPr/>
        </p:nvSpPr>
        <p:spPr>
          <a:xfrm>
            <a:off x="740542" y="1633291"/>
            <a:ext cx="15408841" cy="1545314"/>
          </a:xfrm>
          <a:custGeom>
            <a:avLst/>
            <a:gdLst/>
            <a:ahLst/>
            <a:cxnLst/>
            <a:rect l="l" t="t" r="r" b="b"/>
            <a:pathLst>
              <a:path w="29148596" h="2923240" extrusionOk="0">
                <a:moveTo>
                  <a:pt x="29024138" y="2923240"/>
                </a:moveTo>
                <a:lnTo>
                  <a:pt x="124460" y="2923240"/>
                </a:lnTo>
                <a:cubicBezTo>
                  <a:pt x="55880" y="2923240"/>
                  <a:pt x="0" y="2867360"/>
                  <a:pt x="0" y="2798780"/>
                </a:cubicBezTo>
                <a:lnTo>
                  <a:pt x="0" y="124460"/>
                </a:lnTo>
                <a:cubicBezTo>
                  <a:pt x="0" y="55880"/>
                  <a:pt x="55880" y="0"/>
                  <a:pt x="124460" y="0"/>
                </a:cubicBezTo>
                <a:lnTo>
                  <a:pt x="29024138" y="0"/>
                </a:lnTo>
                <a:cubicBezTo>
                  <a:pt x="29092717" y="0"/>
                  <a:pt x="29148596" y="55880"/>
                  <a:pt x="29148596" y="124460"/>
                </a:cubicBezTo>
                <a:lnTo>
                  <a:pt x="29148596" y="2798780"/>
                </a:lnTo>
                <a:cubicBezTo>
                  <a:pt x="29148596" y="2867360"/>
                  <a:pt x="29092717" y="2923240"/>
                  <a:pt x="29024138" y="2923240"/>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26"/>
          <p:cNvSpPr/>
          <p:nvPr/>
        </p:nvSpPr>
        <p:spPr>
          <a:xfrm>
            <a:off x="740542" y="3310193"/>
            <a:ext cx="15408841" cy="1545314"/>
          </a:xfrm>
          <a:custGeom>
            <a:avLst/>
            <a:gdLst/>
            <a:ahLst/>
            <a:cxnLst/>
            <a:rect l="l" t="t" r="r" b="b"/>
            <a:pathLst>
              <a:path w="29148596" h="2923240" extrusionOk="0">
                <a:moveTo>
                  <a:pt x="29024138" y="2923240"/>
                </a:moveTo>
                <a:lnTo>
                  <a:pt x="124460" y="2923240"/>
                </a:lnTo>
                <a:cubicBezTo>
                  <a:pt x="55880" y="2923240"/>
                  <a:pt x="0" y="2867360"/>
                  <a:pt x="0" y="2798780"/>
                </a:cubicBezTo>
                <a:lnTo>
                  <a:pt x="0" y="124460"/>
                </a:lnTo>
                <a:cubicBezTo>
                  <a:pt x="0" y="55880"/>
                  <a:pt x="55880" y="0"/>
                  <a:pt x="124460" y="0"/>
                </a:cubicBezTo>
                <a:lnTo>
                  <a:pt x="29024138" y="0"/>
                </a:lnTo>
                <a:cubicBezTo>
                  <a:pt x="29092717" y="0"/>
                  <a:pt x="29148596" y="55880"/>
                  <a:pt x="29148596" y="124460"/>
                </a:cubicBezTo>
                <a:lnTo>
                  <a:pt x="29148596" y="2798780"/>
                </a:lnTo>
                <a:cubicBezTo>
                  <a:pt x="29148596" y="2867360"/>
                  <a:pt x="29092717" y="2923240"/>
                  <a:pt x="29024138" y="2923240"/>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26"/>
          <p:cNvSpPr/>
          <p:nvPr/>
        </p:nvSpPr>
        <p:spPr>
          <a:xfrm>
            <a:off x="740542" y="4988858"/>
            <a:ext cx="15408841" cy="1545314"/>
          </a:xfrm>
          <a:custGeom>
            <a:avLst/>
            <a:gdLst/>
            <a:ahLst/>
            <a:cxnLst/>
            <a:rect l="l" t="t" r="r" b="b"/>
            <a:pathLst>
              <a:path w="29148596" h="2923240" extrusionOk="0">
                <a:moveTo>
                  <a:pt x="29024138" y="2923240"/>
                </a:moveTo>
                <a:lnTo>
                  <a:pt x="124460" y="2923240"/>
                </a:lnTo>
                <a:cubicBezTo>
                  <a:pt x="55880" y="2923240"/>
                  <a:pt x="0" y="2867360"/>
                  <a:pt x="0" y="2798780"/>
                </a:cubicBezTo>
                <a:lnTo>
                  <a:pt x="0" y="124460"/>
                </a:lnTo>
                <a:cubicBezTo>
                  <a:pt x="0" y="55880"/>
                  <a:pt x="55880" y="0"/>
                  <a:pt x="124460" y="0"/>
                </a:cubicBezTo>
                <a:lnTo>
                  <a:pt x="29024138" y="0"/>
                </a:lnTo>
                <a:cubicBezTo>
                  <a:pt x="29092717" y="0"/>
                  <a:pt x="29148596" y="55880"/>
                  <a:pt x="29148596" y="124460"/>
                </a:cubicBezTo>
                <a:lnTo>
                  <a:pt x="29148596" y="2798780"/>
                </a:lnTo>
                <a:cubicBezTo>
                  <a:pt x="29148596" y="2867360"/>
                  <a:pt x="29092717" y="2923240"/>
                  <a:pt x="29024138" y="2923240"/>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26"/>
          <p:cNvSpPr/>
          <p:nvPr/>
        </p:nvSpPr>
        <p:spPr>
          <a:xfrm>
            <a:off x="1078225" y="1970295"/>
            <a:ext cx="871306" cy="871306"/>
          </a:xfrm>
          <a:custGeom>
            <a:avLst/>
            <a:gdLst/>
            <a:ahLst/>
            <a:cxnLst/>
            <a:rect l="l" t="t" r="r" b="b"/>
            <a:pathLst>
              <a:path w="871306" h="871306" extrusionOk="0">
                <a:moveTo>
                  <a:pt x="0" y="0"/>
                </a:moveTo>
                <a:lnTo>
                  <a:pt x="871306" y="0"/>
                </a:lnTo>
                <a:lnTo>
                  <a:pt x="871306" y="871306"/>
                </a:lnTo>
                <a:lnTo>
                  <a:pt x="0" y="871306"/>
                </a:lnTo>
                <a:lnTo>
                  <a:pt x="0" y="0"/>
                </a:lnTo>
                <a:close/>
              </a:path>
            </a:pathLst>
          </a:custGeom>
          <a:blipFill rotWithShape="1">
            <a:blip r:embed="rId3">
              <a:alphaModFix/>
            </a:blip>
            <a:stretch>
              <a:fillRect/>
            </a:stretch>
          </a:blipFill>
          <a:ln>
            <a:noFill/>
          </a:ln>
        </p:spPr>
      </p:sp>
      <p:sp>
        <p:nvSpPr>
          <p:cNvPr id="910" name="Google Shape;910;p26"/>
          <p:cNvSpPr txBox="1"/>
          <p:nvPr/>
        </p:nvSpPr>
        <p:spPr>
          <a:xfrm>
            <a:off x="1175207" y="268462"/>
            <a:ext cx="15495585" cy="477938"/>
          </a:xfrm>
          <a:prstGeom prst="rect">
            <a:avLst/>
          </a:prstGeom>
          <a:noFill/>
          <a:ln>
            <a:noFill/>
          </a:ln>
        </p:spPr>
        <p:txBody>
          <a:bodyPr spcFirstLastPara="1" wrap="square" lIns="0" tIns="0" rIns="0" bIns="0" anchor="t" anchorCtr="0">
            <a:spAutoFit/>
          </a:bodyPr>
          <a:lstStyle/>
          <a:p>
            <a:pPr marL="0" marR="0" lvl="0" indent="0" algn="l"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COMPENSAÇÃO</a:t>
            </a:r>
            <a:endParaRPr sz="1400" b="0" i="0" u="none" strike="noStrike" cap="none">
              <a:solidFill>
                <a:srgbClr val="000000"/>
              </a:solidFill>
              <a:latin typeface="Arial"/>
              <a:ea typeface="Arial"/>
              <a:cs typeface="Arial"/>
              <a:sym typeface="Arial"/>
            </a:endParaRPr>
          </a:p>
        </p:txBody>
      </p:sp>
      <p:sp>
        <p:nvSpPr>
          <p:cNvPr id="911" name="Google Shape;911;p26"/>
          <p:cNvSpPr txBox="1"/>
          <p:nvPr/>
        </p:nvSpPr>
        <p:spPr>
          <a:xfrm>
            <a:off x="2110537" y="2075812"/>
            <a:ext cx="13624849" cy="6126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Os municípios e Distrito Federal que apresentarem redução dos valores dos componentes recebidos no âmbito da APS, em comparação com os valores nominais recebidos nas últimas doze parcelas anteriores a vigência desta Portaria</a:t>
            </a:r>
            <a:endParaRPr sz="1400" b="0" i="0" u="none" strike="noStrike" cap="none">
              <a:solidFill>
                <a:srgbClr val="000000"/>
              </a:solidFill>
              <a:latin typeface="Arial"/>
              <a:ea typeface="Arial"/>
              <a:cs typeface="Arial"/>
              <a:sym typeface="Arial"/>
            </a:endParaRPr>
          </a:p>
        </p:txBody>
      </p:sp>
      <p:sp>
        <p:nvSpPr>
          <p:cNvPr id="912" name="Google Shape;912;p26"/>
          <p:cNvSpPr/>
          <p:nvPr/>
        </p:nvSpPr>
        <p:spPr>
          <a:xfrm>
            <a:off x="1078225" y="3648078"/>
            <a:ext cx="871306" cy="871306"/>
          </a:xfrm>
          <a:custGeom>
            <a:avLst/>
            <a:gdLst/>
            <a:ahLst/>
            <a:cxnLst/>
            <a:rect l="l" t="t" r="r" b="b"/>
            <a:pathLst>
              <a:path w="871306" h="871306" extrusionOk="0">
                <a:moveTo>
                  <a:pt x="0" y="0"/>
                </a:moveTo>
                <a:lnTo>
                  <a:pt x="871306" y="0"/>
                </a:lnTo>
                <a:lnTo>
                  <a:pt x="871306" y="871306"/>
                </a:lnTo>
                <a:lnTo>
                  <a:pt x="0" y="871306"/>
                </a:lnTo>
                <a:lnTo>
                  <a:pt x="0" y="0"/>
                </a:lnTo>
                <a:close/>
              </a:path>
            </a:pathLst>
          </a:custGeom>
          <a:blipFill rotWithShape="1">
            <a:blip r:embed="rId3">
              <a:alphaModFix/>
            </a:blip>
            <a:stretch>
              <a:fillRect/>
            </a:stretch>
          </a:blipFill>
          <a:ln>
            <a:noFill/>
          </a:ln>
        </p:spPr>
      </p:sp>
      <p:sp>
        <p:nvSpPr>
          <p:cNvPr id="913" name="Google Shape;913;p26"/>
          <p:cNvSpPr/>
          <p:nvPr/>
        </p:nvSpPr>
        <p:spPr>
          <a:xfrm>
            <a:off x="1078225" y="5322233"/>
            <a:ext cx="871306" cy="871306"/>
          </a:xfrm>
          <a:custGeom>
            <a:avLst/>
            <a:gdLst/>
            <a:ahLst/>
            <a:cxnLst/>
            <a:rect l="l" t="t" r="r" b="b"/>
            <a:pathLst>
              <a:path w="871306" h="871306" extrusionOk="0">
                <a:moveTo>
                  <a:pt x="0" y="0"/>
                </a:moveTo>
                <a:lnTo>
                  <a:pt x="871306" y="0"/>
                </a:lnTo>
                <a:lnTo>
                  <a:pt x="871306" y="871306"/>
                </a:lnTo>
                <a:lnTo>
                  <a:pt x="0" y="871306"/>
                </a:lnTo>
                <a:lnTo>
                  <a:pt x="0" y="0"/>
                </a:lnTo>
                <a:close/>
              </a:path>
            </a:pathLst>
          </a:custGeom>
          <a:blipFill rotWithShape="1">
            <a:blip r:embed="rId3">
              <a:alphaModFix/>
            </a:blip>
            <a:stretch>
              <a:fillRect/>
            </a:stretch>
          </a:blipFill>
          <a:ln>
            <a:noFill/>
          </a:ln>
        </p:spPr>
      </p:sp>
      <p:sp>
        <p:nvSpPr>
          <p:cNvPr id="914" name="Google Shape;914;p26"/>
          <p:cNvSpPr txBox="1"/>
          <p:nvPr/>
        </p:nvSpPr>
        <p:spPr>
          <a:xfrm>
            <a:off x="2110537" y="3752715"/>
            <a:ext cx="13725935" cy="6126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Farão jus, até saírem da situação de perda, a um valor adicional mensal de compensação, </a:t>
            </a:r>
            <a:r>
              <a:rPr lang="en-US" sz="1754" b="1" i="0" u="none" strike="noStrike" cap="none">
                <a:solidFill>
                  <a:srgbClr val="000000"/>
                </a:solidFill>
                <a:latin typeface="Poppins"/>
                <a:ea typeface="Poppins"/>
                <a:cs typeface="Poppins"/>
                <a:sym typeface="Poppins"/>
              </a:rPr>
              <a:t>correspondente ao valor da redução acrescido de 10%,</a:t>
            </a:r>
            <a:r>
              <a:rPr lang="en-US" sz="1754" b="0" i="0" u="none" strike="noStrike" cap="none">
                <a:solidFill>
                  <a:srgbClr val="000000"/>
                </a:solidFill>
                <a:latin typeface="Poppins"/>
                <a:ea typeface="Poppins"/>
                <a:cs typeface="Poppins"/>
                <a:sym typeface="Poppins"/>
              </a:rPr>
              <a:t> desde que seja mantido o quantitativo equivalente de eSF e eAP.</a:t>
            </a:r>
            <a:endParaRPr sz="1400" b="0" i="0" u="none" strike="noStrike" cap="none">
              <a:solidFill>
                <a:srgbClr val="000000"/>
              </a:solidFill>
              <a:latin typeface="Arial"/>
              <a:ea typeface="Arial"/>
              <a:cs typeface="Arial"/>
              <a:sym typeface="Arial"/>
            </a:endParaRPr>
          </a:p>
        </p:txBody>
      </p:sp>
      <p:sp>
        <p:nvSpPr>
          <p:cNvPr id="915" name="Google Shape;915;p26"/>
          <p:cNvSpPr txBox="1"/>
          <p:nvPr/>
        </p:nvSpPr>
        <p:spPr>
          <a:xfrm>
            <a:off x="2135352" y="5427008"/>
            <a:ext cx="13701120" cy="6126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sairão da situação de redução no caso de implantação de novas eSF e eAP ou de reajuste dos valores de equipes, desde que seja mantido o quantitativo equivalente de eSF e eAP</a:t>
            </a:r>
            <a:endParaRPr sz="1400" b="0" i="0" u="none" strike="noStrike" cap="none">
              <a:solidFill>
                <a:srgbClr val="000000"/>
              </a:solidFill>
              <a:latin typeface="Arial"/>
              <a:ea typeface="Arial"/>
              <a:cs typeface="Arial"/>
              <a:sym typeface="Arial"/>
            </a:endParaRPr>
          </a:p>
        </p:txBody>
      </p:sp>
      <p:sp>
        <p:nvSpPr>
          <p:cNvPr id="916" name="Google Shape;916;p26"/>
          <p:cNvSpPr/>
          <p:nvPr/>
        </p:nvSpPr>
        <p:spPr>
          <a:xfrm>
            <a:off x="740542" y="6667522"/>
            <a:ext cx="15408841" cy="1545314"/>
          </a:xfrm>
          <a:custGeom>
            <a:avLst/>
            <a:gdLst/>
            <a:ahLst/>
            <a:cxnLst/>
            <a:rect l="l" t="t" r="r" b="b"/>
            <a:pathLst>
              <a:path w="29148596" h="2923240" extrusionOk="0">
                <a:moveTo>
                  <a:pt x="29024138" y="2923240"/>
                </a:moveTo>
                <a:lnTo>
                  <a:pt x="124460" y="2923240"/>
                </a:lnTo>
                <a:cubicBezTo>
                  <a:pt x="55880" y="2923240"/>
                  <a:pt x="0" y="2867360"/>
                  <a:pt x="0" y="2798780"/>
                </a:cubicBezTo>
                <a:lnTo>
                  <a:pt x="0" y="124460"/>
                </a:lnTo>
                <a:cubicBezTo>
                  <a:pt x="0" y="55880"/>
                  <a:pt x="55880" y="0"/>
                  <a:pt x="124460" y="0"/>
                </a:cubicBezTo>
                <a:lnTo>
                  <a:pt x="29024138" y="0"/>
                </a:lnTo>
                <a:cubicBezTo>
                  <a:pt x="29092717" y="0"/>
                  <a:pt x="29148596" y="55880"/>
                  <a:pt x="29148596" y="124460"/>
                </a:cubicBezTo>
                <a:lnTo>
                  <a:pt x="29148596" y="2798780"/>
                </a:lnTo>
                <a:cubicBezTo>
                  <a:pt x="29148596" y="2867360"/>
                  <a:pt x="29092717" y="2923240"/>
                  <a:pt x="29024138" y="2923240"/>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26"/>
          <p:cNvSpPr/>
          <p:nvPr/>
        </p:nvSpPr>
        <p:spPr>
          <a:xfrm>
            <a:off x="1078225" y="7004526"/>
            <a:ext cx="871306" cy="871306"/>
          </a:xfrm>
          <a:custGeom>
            <a:avLst/>
            <a:gdLst/>
            <a:ahLst/>
            <a:cxnLst/>
            <a:rect l="l" t="t" r="r" b="b"/>
            <a:pathLst>
              <a:path w="871306" h="871306" extrusionOk="0">
                <a:moveTo>
                  <a:pt x="0" y="0"/>
                </a:moveTo>
                <a:lnTo>
                  <a:pt x="871306" y="0"/>
                </a:lnTo>
                <a:lnTo>
                  <a:pt x="871306" y="871306"/>
                </a:lnTo>
                <a:lnTo>
                  <a:pt x="0" y="871306"/>
                </a:lnTo>
                <a:lnTo>
                  <a:pt x="0" y="0"/>
                </a:lnTo>
                <a:close/>
              </a:path>
            </a:pathLst>
          </a:custGeom>
          <a:blipFill rotWithShape="1">
            <a:blip r:embed="rId3">
              <a:alphaModFix/>
            </a:blip>
            <a:stretch>
              <a:fillRect/>
            </a:stretch>
          </a:blipFill>
          <a:ln>
            <a:noFill/>
          </a:ln>
        </p:spPr>
      </p:sp>
      <p:sp>
        <p:nvSpPr>
          <p:cNvPr id="918" name="Google Shape;918;p26"/>
          <p:cNvSpPr txBox="1"/>
          <p:nvPr/>
        </p:nvSpPr>
        <p:spPr>
          <a:xfrm>
            <a:off x="2135352" y="7162822"/>
            <a:ext cx="13887000" cy="383695"/>
          </a:xfrm>
          <a:prstGeom prst="rect">
            <a:avLst/>
          </a:prstGeom>
          <a:noFill/>
          <a:ln>
            <a:noFill/>
          </a:ln>
        </p:spPr>
        <p:txBody>
          <a:bodyPr spcFirstLastPara="1" wrap="square" lIns="0" tIns="0" rIns="0" bIns="0" anchor="t" anchorCtr="0">
            <a:spAutoFit/>
          </a:bodyPr>
          <a:lstStyle/>
          <a:p>
            <a:pPr marL="0" marR="0" lvl="0" indent="0" algn="l" rtl="0">
              <a:lnSpc>
                <a:spcPct val="140033"/>
              </a:lnSpc>
              <a:spcBef>
                <a:spcPts val="0"/>
              </a:spcBef>
              <a:spcAft>
                <a:spcPts val="0"/>
              </a:spcAft>
              <a:buClr>
                <a:srgbClr val="000000"/>
              </a:buClr>
              <a:buSzPts val="1781"/>
              <a:buFont typeface="Arial"/>
              <a:buNone/>
            </a:pPr>
            <a:r>
              <a:rPr lang="en-US" sz="1781" b="0" i="0" u="none" strike="noStrike" cap="none">
                <a:solidFill>
                  <a:srgbClr val="000000"/>
                </a:solidFill>
                <a:latin typeface="Poppins"/>
                <a:ea typeface="Poppins"/>
                <a:cs typeface="Poppins"/>
                <a:sym typeface="Poppins"/>
              </a:rPr>
              <a:t>São 1010  municípios enquadrados neste perfil</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1"/>
          <p:cNvSpPr/>
          <p:nvPr/>
        </p:nvSpPr>
        <p:spPr>
          <a:xfrm>
            <a:off x="14507027" y="6898450"/>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sp>
        <p:nvSpPr>
          <p:cNvPr id="1075" name="Google Shape;1075;p1"/>
          <p:cNvSpPr/>
          <p:nvPr/>
        </p:nvSpPr>
        <p:spPr>
          <a:xfrm>
            <a:off x="1221618" y="4277422"/>
            <a:ext cx="2293568" cy="2622987"/>
          </a:xfrm>
          <a:custGeom>
            <a:avLst/>
            <a:gdLst/>
            <a:ahLst/>
            <a:cxnLst/>
            <a:rect l="l" t="t" r="r" b="b"/>
            <a:pathLst>
              <a:path w="2459590" h="2812855" extrusionOk="0">
                <a:moveTo>
                  <a:pt x="2335130" y="2812855"/>
                </a:moveTo>
                <a:lnTo>
                  <a:pt x="124460" y="2812855"/>
                </a:lnTo>
                <a:cubicBezTo>
                  <a:pt x="55880" y="2812855"/>
                  <a:pt x="0" y="2756975"/>
                  <a:pt x="0" y="2688395"/>
                </a:cubicBezTo>
                <a:lnTo>
                  <a:pt x="0" y="124460"/>
                </a:lnTo>
                <a:cubicBezTo>
                  <a:pt x="0" y="55880"/>
                  <a:pt x="55880" y="0"/>
                  <a:pt x="124460" y="0"/>
                </a:cubicBezTo>
                <a:lnTo>
                  <a:pt x="2335130" y="0"/>
                </a:lnTo>
                <a:cubicBezTo>
                  <a:pt x="2403710" y="0"/>
                  <a:pt x="2459590" y="55880"/>
                  <a:pt x="2459590" y="124460"/>
                </a:cubicBezTo>
                <a:lnTo>
                  <a:pt x="2459590" y="2688395"/>
                </a:lnTo>
                <a:cubicBezTo>
                  <a:pt x="2459590" y="2756975"/>
                  <a:pt x="2403710" y="2812855"/>
                  <a:pt x="2335130" y="2812855"/>
                </a:cubicBezTo>
                <a:close/>
              </a:path>
            </a:pathLst>
          </a:custGeom>
          <a:solidFill>
            <a:srgbClr val="FAB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76" name="Google Shape;1076;p1"/>
          <p:cNvGrpSpPr/>
          <p:nvPr/>
        </p:nvGrpSpPr>
        <p:grpSpPr>
          <a:xfrm>
            <a:off x="1173740" y="1013209"/>
            <a:ext cx="16076925" cy="243900"/>
            <a:chOff x="0" y="334222"/>
            <a:chExt cx="21435900" cy="325200"/>
          </a:xfrm>
        </p:grpSpPr>
        <p:cxnSp>
          <p:nvCxnSpPr>
            <p:cNvPr id="1077" name="Google Shape;1077;p1"/>
            <p:cNvCxnSpPr/>
            <p:nvPr/>
          </p:nvCxnSpPr>
          <p:spPr>
            <a:xfrm>
              <a:off x="0" y="501650"/>
              <a:ext cx="21435900" cy="0"/>
            </a:xfrm>
            <a:prstGeom prst="straightConnector1">
              <a:avLst/>
            </a:prstGeom>
            <a:noFill/>
            <a:ln w="952500" cap="rnd" cmpd="sng">
              <a:solidFill>
                <a:srgbClr val="F5B335"/>
              </a:solidFill>
              <a:prstDash val="solid"/>
              <a:round/>
              <a:headEnd type="none" w="sm" len="sm"/>
              <a:tailEnd type="none" w="sm" len="sm"/>
            </a:ln>
          </p:spPr>
        </p:cxnSp>
        <p:sp>
          <p:nvSpPr>
            <p:cNvPr id="1078" name="Google Shape;1078;p1"/>
            <p:cNvSpPr txBox="1"/>
            <p:nvPr/>
          </p:nvSpPr>
          <p:spPr>
            <a:xfrm>
              <a:off x="3335043" y="334222"/>
              <a:ext cx="14766000" cy="325200"/>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079" name="Google Shape;1079;p1"/>
          <p:cNvPicPr preferRelativeResize="0"/>
          <p:nvPr/>
        </p:nvPicPr>
        <p:blipFill rotWithShape="1">
          <a:blip r:embed="rId4">
            <a:alphaModFix/>
          </a:blip>
          <a:srcRect/>
          <a:stretch/>
        </p:blipFill>
        <p:spPr>
          <a:xfrm>
            <a:off x="389557" y="5235856"/>
            <a:ext cx="716160" cy="476246"/>
          </a:xfrm>
          <a:prstGeom prst="rect">
            <a:avLst/>
          </a:prstGeom>
          <a:noFill/>
          <a:ln>
            <a:noFill/>
          </a:ln>
        </p:spPr>
      </p:pic>
      <p:sp>
        <p:nvSpPr>
          <p:cNvPr id="1080" name="Google Shape;1080;p1"/>
          <p:cNvSpPr txBox="1"/>
          <p:nvPr/>
        </p:nvSpPr>
        <p:spPr>
          <a:xfrm>
            <a:off x="1392664" y="1933649"/>
            <a:ext cx="16358700" cy="2954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Considerando um município IVS 4 + Porte populacional 2 (25 mil hab) =  estrato 3</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Valor por equipe Saúde da Família</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1081" name="Google Shape;1081;p1"/>
          <p:cNvSpPr txBox="1"/>
          <p:nvPr/>
        </p:nvSpPr>
        <p:spPr>
          <a:xfrm>
            <a:off x="1630017" y="2821304"/>
            <a:ext cx="1290000" cy="1322100"/>
          </a:xfrm>
          <a:prstGeom prst="rect">
            <a:avLst/>
          </a:prstGeom>
          <a:noFill/>
          <a:ln>
            <a:noFill/>
          </a:ln>
        </p:spPr>
        <p:txBody>
          <a:bodyPr spcFirstLastPara="1" wrap="square" lIns="0" tIns="0" rIns="0" bIns="0" anchor="t" anchorCtr="0">
            <a:spAutoFit/>
          </a:bodyPr>
          <a:lstStyle/>
          <a:p>
            <a:pPr marL="0" marR="0" lvl="0" indent="0" algn="ctr" rtl="0">
              <a:lnSpc>
                <a:spcPct val="151666"/>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ctr" rtl="0">
              <a:lnSpc>
                <a:spcPct val="151666"/>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ctr" rtl="0">
              <a:lnSpc>
                <a:spcPct val="130000"/>
              </a:lnSpc>
              <a:spcBef>
                <a:spcPts val="0"/>
              </a:spcBef>
              <a:spcAft>
                <a:spcPts val="0"/>
              </a:spcAft>
              <a:buClr>
                <a:srgbClr val="000000"/>
              </a:buClr>
              <a:buSzPts val="2400"/>
              <a:buFont typeface="Arial"/>
              <a:buNone/>
            </a:pPr>
            <a:r>
              <a:rPr lang="en-US" sz="2400" b="1" i="0" u="none" strike="noStrike" cap="none">
                <a:solidFill>
                  <a:srgbClr val="C00000"/>
                </a:solidFill>
                <a:latin typeface="Arial"/>
                <a:ea typeface="Arial"/>
                <a:cs typeface="Arial"/>
                <a:sym typeface="Arial"/>
              </a:rPr>
              <a:t>FIXO</a:t>
            </a:r>
            <a:endParaRPr sz="1400" b="1" i="0" u="none" strike="noStrike" cap="none">
              <a:solidFill>
                <a:srgbClr val="C00000"/>
              </a:solidFill>
              <a:latin typeface="Arial"/>
              <a:ea typeface="Arial"/>
              <a:cs typeface="Arial"/>
              <a:sym typeface="Arial"/>
            </a:endParaRPr>
          </a:p>
        </p:txBody>
      </p:sp>
      <p:sp>
        <p:nvSpPr>
          <p:cNvPr id="1082" name="Google Shape;1082;p1"/>
          <p:cNvSpPr txBox="1"/>
          <p:nvPr/>
        </p:nvSpPr>
        <p:spPr>
          <a:xfrm>
            <a:off x="1473026" y="879751"/>
            <a:ext cx="15495600" cy="573600"/>
          </a:xfrm>
          <a:prstGeom prst="rect">
            <a:avLst/>
          </a:prstGeom>
          <a:noFill/>
          <a:ln>
            <a:noFill/>
          </a:ln>
        </p:spPr>
        <p:txBody>
          <a:bodyPr spcFirstLastPara="1" wrap="square" lIns="0" tIns="0" rIns="0" bIns="0" anchor="t" anchorCtr="0">
            <a:spAutoFit/>
          </a:bodyPr>
          <a:lstStyle/>
          <a:p>
            <a:pPr marL="0" marR="0" lvl="0" indent="0" algn="l"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EXEMPLO DE UMA </a:t>
            </a:r>
            <a:r>
              <a:rPr lang="en-US" sz="2867" b="1" i="0" u="none" strike="noStrike" cap="none">
                <a:solidFill>
                  <a:srgbClr val="C00000"/>
                </a:solidFill>
                <a:latin typeface="Poppins"/>
                <a:ea typeface="Poppins"/>
                <a:cs typeface="Poppins"/>
                <a:sym typeface="Poppins"/>
              </a:rPr>
              <a:t>eSF MUNICÍPIO ESTRATO 3</a:t>
            </a:r>
            <a:endParaRPr sz="1400" b="0" i="0" u="none" strike="noStrike" cap="none">
              <a:solidFill>
                <a:srgbClr val="C00000"/>
              </a:solidFill>
              <a:latin typeface="Arial"/>
              <a:ea typeface="Arial"/>
              <a:cs typeface="Arial"/>
              <a:sym typeface="Arial"/>
            </a:endParaRPr>
          </a:p>
        </p:txBody>
      </p:sp>
      <p:sp>
        <p:nvSpPr>
          <p:cNvPr id="1083" name="Google Shape;1083;p1"/>
          <p:cNvSpPr txBox="1"/>
          <p:nvPr/>
        </p:nvSpPr>
        <p:spPr>
          <a:xfrm>
            <a:off x="1511126" y="5212377"/>
            <a:ext cx="2448900" cy="501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755"/>
              <a:buFont typeface="Arial"/>
              <a:buNone/>
            </a:pPr>
            <a:r>
              <a:rPr lang="en-US" sz="2755" b="1" i="0" u="none" strike="noStrike" cap="none">
                <a:solidFill>
                  <a:srgbClr val="000000"/>
                </a:solidFill>
                <a:latin typeface="Poppins"/>
                <a:ea typeface="Poppins"/>
                <a:cs typeface="Poppins"/>
                <a:sym typeface="Poppins"/>
              </a:rPr>
              <a:t>14.000,00</a:t>
            </a:r>
            <a:endParaRPr sz="1400" b="0" i="0" u="none" strike="noStrike" cap="none">
              <a:solidFill>
                <a:srgbClr val="000000"/>
              </a:solidFill>
              <a:latin typeface="Arial"/>
              <a:ea typeface="Arial"/>
              <a:cs typeface="Arial"/>
              <a:sym typeface="Arial"/>
            </a:endParaRPr>
          </a:p>
        </p:txBody>
      </p:sp>
      <p:sp>
        <p:nvSpPr>
          <p:cNvPr id="1084" name="Google Shape;1084;p1"/>
          <p:cNvSpPr/>
          <p:nvPr/>
        </p:nvSpPr>
        <p:spPr>
          <a:xfrm>
            <a:off x="4378612" y="4284114"/>
            <a:ext cx="2973833" cy="550638"/>
          </a:xfrm>
          <a:custGeom>
            <a:avLst/>
            <a:gdLst/>
            <a:ahLst/>
            <a:cxnLst/>
            <a:rect l="l" t="t" r="r" b="b"/>
            <a:pathLst>
              <a:path w="5637599" h="1043864" extrusionOk="0">
                <a:moveTo>
                  <a:pt x="5513138" y="1043864"/>
                </a:moveTo>
                <a:lnTo>
                  <a:pt x="124460" y="1043864"/>
                </a:lnTo>
                <a:cubicBezTo>
                  <a:pt x="55880" y="1043864"/>
                  <a:pt x="0" y="987984"/>
                  <a:pt x="0" y="919404"/>
                </a:cubicBezTo>
                <a:lnTo>
                  <a:pt x="0" y="124460"/>
                </a:lnTo>
                <a:cubicBezTo>
                  <a:pt x="0" y="55880"/>
                  <a:pt x="55880" y="0"/>
                  <a:pt x="124460" y="0"/>
                </a:cubicBezTo>
                <a:lnTo>
                  <a:pt x="5513139" y="0"/>
                </a:lnTo>
                <a:cubicBezTo>
                  <a:pt x="5581719" y="0"/>
                  <a:pt x="5637599" y="55880"/>
                  <a:pt x="5637599" y="124460"/>
                </a:cubicBezTo>
                <a:lnTo>
                  <a:pt x="5637599" y="919404"/>
                </a:lnTo>
                <a:cubicBezTo>
                  <a:pt x="5637599" y="987984"/>
                  <a:pt x="5581719" y="1043864"/>
                  <a:pt x="5513139" y="104386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1"/>
          <p:cNvSpPr/>
          <p:nvPr/>
        </p:nvSpPr>
        <p:spPr>
          <a:xfrm>
            <a:off x="4363308" y="4954181"/>
            <a:ext cx="2998409" cy="550638"/>
          </a:xfrm>
          <a:custGeom>
            <a:avLst/>
            <a:gdLst/>
            <a:ahLst/>
            <a:cxnLst/>
            <a:rect l="l" t="t" r="r" b="b"/>
            <a:pathLst>
              <a:path w="5684188" h="1043864" extrusionOk="0">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FAB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1"/>
          <p:cNvSpPr/>
          <p:nvPr/>
        </p:nvSpPr>
        <p:spPr>
          <a:xfrm>
            <a:off x="4378612" y="5610775"/>
            <a:ext cx="2998409" cy="550638"/>
          </a:xfrm>
          <a:custGeom>
            <a:avLst/>
            <a:gdLst/>
            <a:ahLst/>
            <a:cxnLst/>
            <a:rect l="l" t="t" r="r" b="b"/>
            <a:pathLst>
              <a:path w="5684188" h="1043864" extrusionOk="0">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1"/>
          <p:cNvSpPr/>
          <p:nvPr/>
        </p:nvSpPr>
        <p:spPr>
          <a:xfrm>
            <a:off x="4378612" y="6248318"/>
            <a:ext cx="2998409" cy="550638"/>
          </a:xfrm>
          <a:custGeom>
            <a:avLst/>
            <a:gdLst/>
            <a:ahLst/>
            <a:cxnLst/>
            <a:rect l="l" t="t" r="r" b="b"/>
            <a:pathLst>
              <a:path w="5684188" h="1043864" extrusionOk="0">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1"/>
          <p:cNvSpPr txBox="1"/>
          <p:nvPr/>
        </p:nvSpPr>
        <p:spPr>
          <a:xfrm>
            <a:off x="4713526" y="4327478"/>
            <a:ext cx="2448900" cy="442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55"/>
              <a:buFont typeface="Arial"/>
              <a:buNone/>
            </a:pPr>
            <a:r>
              <a:rPr lang="en-US" sz="2455" b="0" i="0" u="none" strike="noStrike" cap="none">
                <a:solidFill>
                  <a:srgbClr val="000000"/>
                </a:solidFill>
                <a:latin typeface="Poppins"/>
                <a:ea typeface="Poppins"/>
                <a:cs typeface="Poppins"/>
                <a:sym typeface="Poppins"/>
              </a:rPr>
              <a:t>8.000,00</a:t>
            </a:r>
            <a:endParaRPr sz="1400" b="0" i="0" u="none" strike="noStrike" cap="none">
              <a:solidFill>
                <a:srgbClr val="000000"/>
              </a:solidFill>
              <a:latin typeface="Arial"/>
              <a:ea typeface="Arial"/>
              <a:cs typeface="Arial"/>
              <a:sym typeface="Arial"/>
            </a:endParaRPr>
          </a:p>
        </p:txBody>
      </p:sp>
      <p:sp>
        <p:nvSpPr>
          <p:cNvPr id="1089" name="Google Shape;1089;p1"/>
          <p:cNvSpPr txBox="1"/>
          <p:nvPr/>
        </p:nvSpPr>
        <p:spPr>
          <a:xfrm>
            <a:off x="4713526" y="4970757"/>
            <a:ext cx="2448900" cy="442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55"/>
              <a:buFont typeface="Arial"/>
              <a:buNone/>
            </a:pPr>
            <a:r>
              <a:rPr lang="en-US" sz="2455" b="0" i="0" u="none" strike="noStrike" cap="none">
                <a:solidFill>
                  <a:srgbClr val="000000"/>
                </a:solidFill>
                <a:latin typeface="Poppins"/>
                <a:ea typeface="Poppins"/>
                <a:cs typeface="Poppins"/>
                <a:sym typeface="Poppins"/>
              </a:rPr>
              <a:t>6.000,00</a:t>
            </a:r>
            <a:endParaRPr sz="1400" b="0" i="0" u="none" strike="noStrike" cap="none">
              <a:solidFill>
                <a:srgbClr val="000000"/>
              </a:solidFill>
              <a:latin typeface="Arial"/>
              <a:ea typeface="Arial"/>
              <a:cs typeface="Arial"/>
              <a:sym typeface="Arial"/>
            </a:endParaRPr>
          </a:p>
        </p:txBody>
      </p:sp>
      <p:sp>
        <p:nvSpPr>
          <p:cNvPr id="1090" name="Google Shape;1090;p1"/>
          <p:cNvSpPr txBox="1"/>
          <p:nvPr/>
        </p:nvSpPr>
        <p:spPr>
          <a:xfrm>
            <a:off x="4713526" y="5661887"/>
            <a:ext cx="2448900" cy="442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55"/>
              <a:buFont typeface="Arial"/>
              <a:buNone/>
            </a:pPr>
            <a:r>
              <a:rPr lang="en-US" sz="2455" b="0" i="0" u="none" strike="noStrike" cap="none">
                <a:solidFill>
                  <a:srgbClr val="000000"/>
                </a:solidFill>
                <a:latin typeface="Poppins"/>
                <a:ea typeface="Poppins"/>
                <a:cs typeface="Poppins"/>
                <a:sym typeface="Poppins"/>
              </a:rPr>
              <a:t>4.000,00</a:t>
            </a:r>
            <a:endParaRPr sz="1400" b="0" i="0" u="none" strike="noStrike" cap="none">
              <a:solidFill>
                <a:srgbClr val="000000"/>
              </a:solidFill>
              <a:latin typeface="Arial"/>
              <a:ea typeface="Arial"/>
              <a:cs typeface="Arial"/>
              <a:sym typeface="Arial"/>
            </a:endParaRPr>
          </a:p>
        </p:txBody>
      </p:sp>
      <p:sp>
        <p:nvSpPr>
          <p:cNvPr id="1091" name="Google Shape;1091;p1"/>
          <p:cNvSpPr txBox="1"/>
          <p:nvPr/>
        </p:nvSpPr>
        <p:spPr>
          <a:xfrm>
            <a:off x="4713526" y="6264894"/>
            <a:ext cx="2448900" cy="442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55"/>
              <a:buFont typeface="Arial"/>
              <a:buNone/>
            </a:pPr>
            <a:r>
              <a:rPr lang="en-US" sz="2455" b="0" i="0" u="none" strike="noStrike" cap="none">
                <a:solidFill>
                  <a:srgbClr val="000000"/>
                </a:solidFill>
                <a:latin typeface="Poppins"/>
                <a:ea typeface="Poppins"/>
                <a:cs typeface="Poppins"/>
                <a:sym typeface="Poppins"/>
              </a:rPr>
              <a:t>2.000,00</a:t>
            </a:r>
            <a:endParaRPr sz="1400" b="0" i="0" u="none" strike="noStrike" cap="none">
              <a:solidFill>
                <a:srgbClr val="000000"/>
              </a:solidFill>
              <a:latin typeface="Arial"/>
              <a:ea typeface="Arial"/>
              <a:cs typeface="Arial"/>
              <a:sym typeface="Arial"/>
            </a:endParaRPr>
          </a:p>
        </p:txBody>
      </p:sp>
      <p:sp>
        <p:nvSpPr>
          <p:cNvPr id="1092" name="Google Shape;1092;p1"/>
          <p:cNvSpPr/>
          <p:nvPr/>
        </p:nvSpPr>
        <p:spPr>
          <a:xfrm>
            <a:off x="8484335" y="4286324"/>
            <a:ext cx="2998409" cy="550638"/>
          </a:xfrm>
          <a:custGeom>
            <a:avLst/>
            <a:gdLst/>
            <a:ahLst/>
            <a:cxnLst/>
            <a:rect l="l" t="t" r="r" b="b"/>
            <a:pathLst>
              <a:path w="5684188" h="1043864" extrusionOk="0">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1"/>
          <p:cNvSpPr/>
          <p:nvPr/>
        </p:nvSpPr>
        <p:spPr>
          <a:xfrm>
            <a:off x="8484335" y="4933393"/>
            <a:ext cx="2998409" cy="550638"/>
          </a:xfrm>
          <a:custGeom>
            <a:avLst/>
            <a:gdLst/>
            <a:ahLst/>
            <a:cxnLst/>
            <a:rect l="l" t="t" r="r" b="b"/>
            <a:pathLst>
              <a:path w="5684188" h="1043864" extrusionOk="0">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FAB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1"/>
          <p:cNvSpPr/>
          <p:nvPr/>
        </p:nvSpPr>
        <p:spPr>
          <a:xfrm>
            <a:off x="8483182" y="5571119"/>
            <a:ext cx="2998409" cy="550638"/>
          </a:xfrm>
          <a:custGeom>
            <a:avLst/>
            <a:gdLst/>
            <a:ahLst/>
            <a:cxnLst/>
            <a:rect l="l" t="t" r="r" b="b"/>
            <a:pathLst>
              <a:path w="5684188" h="1043864" extrusionOk="0">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1"/>
          <p:cNvSpPr/>
          <p:nvPr/>
        </p:nvSpPr>
        <p:spPr>
          <a:xfrm>
            <a:off x="8484335" y="6173857"/>
            <a:ext cx="2998409" cy="550638"/>
          </a:xfrm>
          <a:custGeom>
            <a:avLst/>
            <a:gdLst/>
            <a:ahLst/>
            <a:cxnLst/>
            <a:rect l="l" t="t" r="r" b="b"/>
            <a:pathLst>
              <a:path w="5684188" h="1043864" extrusionOk="0">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1"/>
          <p:cNvSpPr txBox="1"/>
          <p:nvPr/>
        </p:nvSpPr>
        <p:spPr>
          <a:xfrm>
            <a:off x="8834553" y="4306689"/>
            <a:ext cx="2448900" cy="442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55"/>
              <a:buFont typeface="Arial"/>
              <a:buNone/>
            </a:pPr>
            <a:r>
              <a:rPr lang="en-US" sz="2455" b="0" i="0" u="none" strike="noStrike" cap="none">
                <a:solidFill>
                  <a:srgbClr val="000000"/>
                </a:solidFill>
                <a:latin typeface="Poppins"/>
                <a:ea typeface="Poppins"/>
                <a:cs typeface="Poppins"/>
                <a:sym typeface="Poppins"/>
              </a:rPr>
              <a:t>8.000,00</a:t>
            </a:r>
            <a:endParaRPr sz="1400" b="0" i="0" u="none" strike="noStrike" cap="none">
              <a:solidFill>
                <a:srgbClr val="000000"/>
              </a:solidFill>
              <a:latin typeface="Arial"/>
              <a:ea typeface="Arial"/>
              <a:cs typeface="Arial"/>
              <a:sym typeface="Arial"/>
            </a:endParaRPr>
          </a:p>
        </p:txBody>
      </p:sp>
      <p:sp>
        <p:nvSpPr>
          <p:cNvPr id="1097" name="Google Shape;1097;p1"/>
          <p:cNvSpPr txBox="1"/>
          <p:nvPr/>
        </p:nvSpPr>
        <p:spPr>
          <a:xfrm>
            <a:off x="8834553" y="4949969"/>
            <a:ext cx="2448900" cy="442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55"/>
              <a:buFont typeface="Arial"/>
              <a:buNone/>
            </a:pPr>
            <a:r>
              <a:rPr lang="en-US" sz="2455" b="0" i="0" u="none" strike="noStrike" cap="none">
                <a:solidFill>
                  <a:srgbClr val="000000"/>
                </a:solidFill>
                <a:latin typeface="Poppins"/>
                <a:ea typeface="Poppins"/>
                <a:cs typeface="Poppins"/>
                <a:sym typeface="Poppins"/>
              </a:rPr>
              <a:t>6.000,00</a:t>
            </a:r>
            <a:endParaRPr sz="1400" b="0" i="0" u="none" strike="noStrike" cap="none">
              <a:solidFill>
                <a:srgbClr val="000000"/>
              </a:solidFill>
              <a:latin typeface="Arial"/>
              <a:ea typeface="Arial"/>
              <a:cs typeface="Arial"/>
              <a:sym typeface="Arial"/>
            </a:endParaRPr>
          </a:p>
        </p:txBody>
      </p:sp>
      <p:sp>
        <p:nvSpPr>
          <p:cNvPr id="1098" name="Google Shape;1098;p1"/>
          <p:cNvSpPr txBox="1"/>
          <p:nvPr/>
        </p:nvSpPr>
        <p:spPr>
          <a:xfrm>
            <a:off x="8834553" y="5589986"/>
            <a:ext cx="2448900" cy="442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55"/>
              <a:buFont typeface="Arial"/>
              <a:buNone/>
            </a:pPr>
            <a:r>
              <a:rPr lang="en-US" sz="2455" b="0" i="0" u="none" strike="noStrike" cap="none">
                <a:solidFill>
                  <a:srgbClr val="000000"/>
                </a:solidFill>
                <a:latin typeface="Poppins"/>
                <a:ea typeface="Poppins"/>
                <a:cs typeface="Poppins"/>
                <a:sym typeface="Poppins"/>
              </a:rPr>
              <a:t>4.000,00</a:t>
            </a:r>
            <a:endParaRPr sz="1400" b="0" i="0" u="none" strike="noStrike" cap="none">
              <a:solidFill>
                <a:srgbClr val="000000"/>
              </a:solidFill>
              <a:latin typeface="Arial"/>
              <a:ea typeface="Arial"/>
              <a:cs typeface="Arial"/>
              <a:sym typeface="Arial"/>
            </a:endParaRPr>
          </a:p>
        </p:txBody>
      </p:sp>
      <p:sp>
        <p:nvSpPr>
          <p:cNvPr id="1099" name="Google Shape;1099;p1"/>
          <p:cNvSpPr txBox="1"/>
          <p:nvPr/>
        </p:nvSpPr>
        <p:spPr>
          <a:xfrm>
            <a:off x="8834553" y="6244106"/>
            <a:ext cx="2448900" cy="442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55"/>
              <a:buFont typeface="Arial"/>
              <a:buNone/>
            </a:pPr>
            <a:r>
              <a:rPr lang="en-US" sz="2455" b="0" i="0" u="none" strike="noStrike" cap="none">
                <a:solidFill>
                  <a:srgbClr val="000000"/>
                </a:solidFill>
                <a:latin typeface="Poppins"/>
                <a:ea typeface="Poppins"/>
                <a:cs typeface="Poppins"/>
                <a:sym typeface="Poppins"/>
              </a:rPr>
              <a:t>2.000,00</a:t>
            </a:r>
            <a:endParaRPr sz="1400" b="0" i="0" u="none" strike="noStrike" cap="none">
              <a:solidFill>
                <a:srgbClr val="000000"/>
              </a:solidFill>
              <a:latin typeface="Arial"/>
              <a:ea typeface="Arial"/>
              <a:cs typeface="Arial"/>
              <a:sym typeface="Arial"/>
            </a:endParaRPr>
          </a:p>
        </p:txBody>
      </p:sp>
      <p:cxnSp>
        <p:nvCxnSpPr>
          <p:cNvPr id="1100" name="Google Shape;1100;p1"/>
          <p:cNvCxnSpPr/>
          <p:nvPr/>
        </p:nvCxnSpPr>
        <p:spPr>
          <a:xfrm rot="10800000" flipH="1">
            <a:off x="3490826" y="4555632"/>
            <a:ext cx="706200" cy="979500"/>
          </a:xfrm>
          <a:prstGeom prst="straightConnector1">
            <a:avLst/>
          </a:prstGeom>
          <a:noFill/>
          <a:ln w="38100" cap="flat" cmpd="sng">
            <a:solidFill>
              <a:srgbClr val="004E95"/>
            </a:solidFill>
            <a:prstDash val="solid"/>
            <a:round/>
            <a:headEnd type="none" w="sm" len="sm"/>
            <a:tailEnd type="stealth" w="med" len="med"/>
          </a:ln>
        </p:spPr>
      </p:cxnSp>
      <p:cxnSp>
        <p:nvCxnSpPr>
          <p:cNvPr id="1101" name="Google Shape;1101;p1"/>
          <p:cNvCxnSpPr/>
          <p:nvPr/>
        </p:nvCxnSpPr>
        <p:spPr>
          <a:xfrm>
            <a:off x="3490826" y="5535132"/>
            <a:ext cx="700500" cy="944400"/>
          </a:xfrm>
          <a:prstGeom prst="straightConnector1">
            <a:avLst/>
          </a:prstGeom>
          <a:noFill/>
          <a:ln w="38100" cap="flat" cmpd="sng">
            <a:solidFill>
              <a:srgbClr val="004E95"/>
            </a:solidFill>
            <a:prstDash val="solid"/>
            <a:round/>
            <a:headEnd type="none" w="sm" len="sm"/>
            <a:tailEnd type="stealth" w="med" len="med"/>
          </a:ln>
        </p:spPr>
      </p:cxnSp>
      <p:cxnSp>
        <p:nvCxnSpPr>
          <p:cNvPr id="1102" name="Google Shape;1102;p1"/>
          <p:cNvCxnSpPr/>
          <p:nvPr/>
        </p:nvCxnSpPr>
        <p:spPr>
          <a:xfrm rot="10800000" flipH="1">
            <a:off x="3490826" y="5246832"/>
            <a:ext cx="722400" cy="288300"/>
          </a:xfrm>
          <a:prstGeom prst="straightConnector1">
            <a:avLst/>
          </a:prstGeom>
          <a:noFill/>
          <a:ln w="38100" cap="flat" cmpd="sng">
            <a:solidFill>
              <a:srgbClr val="004E95"/>
            </a:solidFill>
            <a:prstDash val="solid"/>
            <a:round/>
            <a:headEnd type="none" w="sm" len="sm"/>
            <a:tailEnd type="stealth" w="med" len="med"/>
          </a:ln>
        </p:spPr>
      </p:cxnSp>
      <p:cxnSp>
        <p:nvCxnSpPr>
          <p:cNvPr id="1103" name="Google Shape;1103;p1"/>
          <p:cNvCxnSpPr/>
          <p:nvPr/>
        </p:nvCxnSpPr>
        <p:spPr>
          <a:xfrm>
            <a:off x="3490826" y="5535132"/>
            <a:ext cx="694500" cy="423900"/>
          </a:xfrm>
          <a:prstGeom prst="straightConnector1">
            <a:avLst/>
          </a:prstGeom>
          <a:noFill/>
          <a:ln w="38100" cap="flat" cmpd="sng">
            <a:solidFill>
              <a:srgbClr val="004E95"/>
            </a:solidFill>
            <a:prstDash val="solid"/>
            <a:round/>
            <a:headEnd type="none" w="sm" len="sm"/>
            <a:tailEnd type="stealth" w="med" len="med"/>
          </a:ln>
        </p:spPr>
      </p:cxnSp>
      <p:cxnSp>
        <p:nvCxnSpPr>
          <p:cNvPr id="1104" name="Google Shape;1104;p1"/>
          <p:cNvCxnSpPr/>
          <p:nvPr/>
        </p:nvCxnSpPr>
        <p:spPr>
          <a:xfrm rot="10800000" flipH="1">
            <a:off x="3490826" y="4555632"/>
            <a:ext cx="706200" cy="979500"/>
          </a:xfrm>
          <a:prstGeom prst="straightConnector1">
            <a:avLst/>
          </a:prstGeom>
          <a:noFill/>
          <a:ln w="38100" cap="flat" cmpd="sng">
            <a:solidFill>
              <a:srgbClr val="004E95"/>
            </a:solidFill>
            <a:prstDash val="solid"/>
            <a:round/>
            <a:headEnd type="none" w="sm" len="sm"/>
            <a:tailEnd type="stealth" w="med" len="med"/>
          </a:ln>
        </p:spPr>
      </p:cxnSp>
      <p:cxnSp>
        <p:nvCxnSpPr>
          <p:cNvPr id="1105" name="Google Shape;1105;p1"/>
          <p:cNvCxnSpPr/>
          <p:nvPr/>
        </p:nvCxnSpPr>
        <p:spPr>
          <a:xfrm>
            <a:off x="3490826" y="5535132"/>
            <a:ext cx="700500" cy="944400"/>
          </a:xfrm>
          <a:prstGeom prst="straightConnector1">
            <a:avLst/>
          </a:prstGeom>
          <a:noFill/>
          <a:ln w="38100" cap="flat" cmpd="sng">
            <a:solidFill>
              <a:srgbClr val="004E95"/>
            </a:solidFill>
            <a:prstDash val="solid"/>
            <a:round/>
            <a:headEnd type="none" w="sm" len="sm"/>
            <a:tailEnd type="stealth" w="med" len="med"/>
          </a:ln>
        </p:spPr>
      </p:cxnSp>
      <p:cxnSp>
        <p:nvCxnSpPr>
          <p:cNvPr id="1106" name="Google Shape;1106;p1"/>
          <p:cNvCxnSpPr/>
          <p:nvPr/>
        </p:nvCxnSpPr>
        <p:spPr>
          <a:xfrm rot="10800000" flipH="1">
            <a:off x="3490826" y="5246832"/>
            <a:ext cx="722400" cy="288300"/>
          </a:xfrm>
          <a:prstGeom prst="straightConnector1">
            <a:avLst/>
          </a:prstGeom>
          <a:noFill/>
          <a:ln w="38100" cap="flat" cmpd="sng">
            <a:solidFill>
              <a:srgbClr val="004E95"/>
            </a:solidFill>
            <a:prstDash val="solid"/>
            <a:round/>
            <a:headEnd type="none" w="sm" len="sm"/>
            <a:tailEnd type="stealth" w="med" len="med"/>
          </a:ln>
        </p:spPr>
      </p:cxnSp>
      <p:cxnSp>
        <p:nvCxnSpPr>
          <p:cNvPr id="1107" name="Google Shape;1107;p1"/>
          <p:cNvCxnSpPr/>
          <p:nvPr/>
        </p:nvCxnSpPr>
        <p:spPr>
          <a:xfrm>
            <a:off x="3490826" y="5535132"/>
            <a:ext cx="694500" cy="423900"/>
          </a:xfrm>
          <a:prstGeom prst="straightConnector1">
            <a:avLst/>
          </a:prstGeom>
          <a:noFill/>
          <a:ln w="38100" cap="flat" cmpd="sng">
            <a:solidFill>
              <a:srgbClr val="004E95"/>
            </a:solidFill>
            <a:prstDash val="solid"/>
            <a:round/>
            <a:headEnd type="none" w="sm" len="sm"/>
            <a:tailEnd type="stealth" w="med" len="med"/>
          </a:ln>
        </p:spPr>
      </p:cxnSp>
      <p:cxnSp>
        <p:nvCxnSpPr>
          <p:cNvPr id="1108" name="Google Shape;1108;p1"/>
          <p:cNvCxnSpPr/>
          <p:nvPr/>
        </p:nvCxnSpPr>
        <p:spPr>
          <a:xfrm rot="10800000" flipH="1">
            <a:off x="7332232" y="5246830"/>
            <a:ext cx="1168500" cy="12600"/>
          </a:xfrm>
          <a:prstGeom prst="straightConnector1">
            <a:avLst/>
          </a:prstGeom>
          <a:noFill/>
          <a:ln w="38100" cap="flat" cmpd="sng">
            <a:solidFill>
              <a:srgbClr val="004E95"/>
            </a:solidFill>
            <a:prstDash val="solid"/>
            <a:round/>
            <a:headEnd type="none" w="sm" len="sm"/>
            <a:tailEnd type="stealth" w="med" len="med"/>
          </a:ln>
        </p:spPr>
      </p:cxnSp>
      <p:sp>
        <p:nvSpPr>
          <p:cNvPr id="1109" name="Google Shape;1109;p1"/>
          <p:cNvSpPr txBox="1"/>
          <p:nvPr/>
        </p:nvSpPr>
        <p:spPr>
          <a:xfrm>
            <a:off x="4185205" y="2943713"/>
            <a:ext cx="3384300" cy="1322100"/>
          </a:xfrm>
          <a:prstGeom prst="rect">
            <a:avLst/>
          </a:prstGeom>
          <a:noFill/>
          <a:ln>
            <a:noFill/>
          </a:ln>
        </p:spPr>
        <p:txBody>
          <a:bodyPr spcFirstLastPara="1" wrap="square" lIns="0" tIns="0" rIns="0" bIns="0" anchor="t" anchorCtr="0">
            <a:spAutoFit/>
          </a:bodyPr>
          <a:lstStyle/>
          <a:p>
            <a:pPr marL="0" marR="0" lvl="0" indent="0" algn="l" rtl="0">
              <a:lnSpc>
                <a:spcPct val="151666"/>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l" rtl="0">
              <a:lnSpc>
                <a:spcPct val="151666"/>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2400"/>
              <a:buFont typeface="Arial"/>
              <a:buNone/>
            </a:pPr>
            <a:r>
              <a:rPr lang="en-US" sz="2400" b="1" i="0" u="none" strike="noStrike" cap="none">
                <a:solidFill>
                  <a:srgbClr val="C00000"/>
                </a:solidFill>
                <a:latin typeface="Arial"/>
                <a:ea typeface="Arial"/>
                <a:cs typeface="Arial"/>
                <a:sym typeface="Arial"/>
              </a:rPr>
              <a:t>ACOMPANHAMENTO</a:t>
            </a:r>
            <a:endParaRPr sz="1400" b="1" i="0" u="none" strike="noStrike" cap="none">
              <a:solidFill>
                <a:srgbClr val="C00000"/>
              </a:solidFill>
              <a:latin typeface="Arial"/>
              <a:ea typeface="Arial"/>
              <a:cs typeface="Arial"/>
              <a:sym typeface="Arial"/>
            </a:endParaRPr>
          </a:p>
        </p:txBody>
      </p:sp>
      <p:sp>
        <p:nvSpPr>
          <p:cNvPr id="1110" name="Google Shape;1110;p1"/>
          <p:cNvSpPr txBox="1"/>
          <p:nvPr/>
        </p:nvSpPr>
        <p:spPr>
          <a:xfrm>
            <a:off x="8834553" y="2924249"/>
            <a:ext cx="2473500" cy="1322100"/>
          </a:xfrm>
          <a:prstGeom prst="rect">
            <a:avLst/>
          </a:prstGeom>
          <a:noFill/>
          <a:ln>
            <a:noFill/>
          </a:ln>
        </p:spPr>
        <p:txBody>
          <a:bodyPr spcFirstLastPara="1" wrap="square" lIns="0" tIns="0" rIns="0" bIns="0" anchor="t" anchorCtr="0">
            <a:spAutoFit/>
          </a:bodyPr>
          <a:lstStyle/>
          <a:p>
            <a:pPr marL="0" marR="0" lvl="0" indent="0" algn="ctr" rtl="0">
              <a:lnSpc>
                <a:spcPct val="151666"/>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ctr" rtl="0">
              <a:lnSpc>
                <a:spcPct val="151666"/>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ctr" rtl="0">
              <a:lnSpc>
                <a:spcPct val="130000"/>
              </a:lnSpc>
              <a:spcBef>
                <a:spcPts val="0"/>
              </a:spcBef>
              <a:spcAft>
                <a:spcPts val="0"/>
              </a:spcAft>
              <a:buClr>
                <a:srgbClr val="000000"/>
              </a:buClr>
              <a:buSzPts val="2400"/>
              <a:buFont typeface="Arial"/>
              <a:buNone/>
            </a:pPr>
            <a:r>
              <a:rPr lang="en-US" sz="2400" b="1" i="0" u="none" strike="noStrike" cap="none">
                <a:solidFill>
                  <a:srgbClr val="C00000"/>
                </a:solidFill>
                <a:latin typeface="Arial"/>
                <a:ea typeface="Arial"/>
                <a:cs typeface="Arial"/>
                <a:sym typeface="Arial"/>
              </a:rPr>
              <a:t>QUALIDADE</a:t>
            </a:r>
            <a:endParaRPr sz="1400" b="1" i="0" u="none" strike="noStrike" cap="none">
              <a:solidFill>
                <a:srgbClr val="C00000"/>
              </a:solidFill>
              <a:latin typeface="Arial"/>
              <a:ea typeface="Arial"/>
              <a:cs typeface="Arial"/>
              <a:sym typeface="Arial"/>
            </a:endParaRPr>
          </a:p>
        </p:txBody>
      </p:sp>
      <p:sp>
        <p:nvSpPr>
          <p:cNvPr id="1111" name="Google Shape;1111;p1"/>
          <p:cNvSpPr txBox="1"/>
          <p:nvPr/>
        </p:nvSpPr>
        <p:spPr>
          <a:xfrm>
            <a:off x="11816392" y="4623269"/>
            <a:ext cx="345300" cy="1308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8000"/>
              <a:buFont typeface="Arial"/>
              <a:buNone/>
            </a:pPr>
            <a:r>
              <a:rPr lang="en-US" sz="8000" b="0" i="0" u="none" strike="noStrike" cap="none">
                <a:solidFill>
                  <a:srgbClr val="7D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112" name="Google Shape;1112;p1"/>
          <p:cNvSpPr/>
          <p:nvPr/>
        </p:nvSpPr>
        <p:spPr>
          <a:xfrm>
            <a:off x="6094684" y="8332930"/>
            <a:ext cx="2133694" cy="1364235"/>
          </a:xfrm>
          <a:custGeom>
            <a:avLst/>
            <a:gdLst/>
            <a:ahLst/>
            <a:cxnLst/>
            <a:rect l="l" t="t" r="r" b="b"/>
            <a:pathLst>
              <a:path w="2459590" h="2812855" extrusionOk="0">
                <a:moveTo>
                  <a:pt x="2335130" y="2812855"/>
                </a:moveTo>
                <a:lnTo>
                  <a:pt x="124460" y="2812855"/>
                </a:lnTo>
                <a:cubicBezTo>
                  <a:pt x="55880" y="2812855"/>
                  <a:pt x="0" y="2756975"/>
                  <a:pt x="0" y="2688395"/>
                </a:cubicBezTo>
                <a:lnTo>
                  <a:pt x="0" y="124460"/>
                </a:lnTo>
                <a:cubicBezTo>
                  <a:pt x="0" y="55880"/>
                  <a:pt x="55880" y="0"/>
                  <a:pt x="124460" y="0"/>
                </a:cubicBezTo>
                <a:lnTo>
                  <a:pt x="2335130" y="0"/>
                </a:lnTo>
                <a:cubicBezTo>
                  <a:pt x="2403710" y="0"/>
                  <a:pt x="2459590" y="55880"/>
                  <a:pt x="2459590" y="124460"/>
                </a:cubicBezTo>
                <a:lnTo>
                  <a:pt x="2459590" y="2688395"/>
                </a:lnTo>
                <a:cubicBezTo>
                  <a:pt x="2459590" y="2756975"/>
                  <a:pt x="2403710" y="2812855"/>
                  <a:pt x="2335130" y="2812855"/>
                </a:cubicBezTo>
                <a:close/>
              </a:path>
            </a:pathLst>
          </a:custGeom>
          <a:solidFill>
            <a:srgbClr val="FAB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1"/>
          <p:cNvSpPr txBox="1"/>
          <p:nvPr/>
        </p:nvSpPr>
        <p:spPr>
          <a:xfrm>
            <a:off x="6082266" y="8765866"/>
            <a:ext cx="2292000" cy="501300"/>
          </a:xfrm>
          <a:prstGeom prst="rect">
            <a:avLst/>
          </a:prstGeom>
          <a:noFill/>
          <a:ln>
            <a:noFill/>
          </a:ln>
        </p:spPr>
        <p:txBody>
          <a:bodyPr spcFirstLastPara="1" wrap="square" lIns="0" tIns="0" rIns="0" bIns="0" anchor="t" anchorCtr="0">
            <a:spAutoFit/>
          </a:bodyPr>
          <a:lstStyle/>
          <a:p>
            <a:pPr marL="0" marR="0" lvl="0" indent="0" algn="ctr" rtl="0">
              <a:lnSpc>
                <a:spcPct val="139963"/>
              </a:lnSpc>
              <a:spcBef>
                <a:spcPts val="0"/>
              </a:spcBef>
              <a:spcAft>
                <a:spcPts val="0"/>
              </a:spcAft>
              <a:buClr>
                <a:srgbClr val="000000"/>
              </a:buClr>
              <a:buSzPts val="2760"/>
              <a:buFont typeface="Arial"/>
              <a:buNone/>
            </a:pPr>
            <a:r>
              <a:rPr lang="en-US" sz="2760" b="1" i="0" u="none" strike="noStrike" cap="none">
                <a:solidFill>
                  <a:srgbClr val="000000"/>
                </a:solidFill>
                <a:latin typeface="Poppins"/>
                <a:ea typeface="Poppins"/>
                <a:cs typeface="Poppins"/>
                <a:sym typeface="Poppins"/>
              </a:rPr>
              <a:t>12.503,92</a:t>
            </a:r>
            <a:endParaRPr sz="1400" b="0" i="0" u="none" strike="noStrike" cap="none">
              <a:solidFill>
                <a:srgbClr val="000000"/>
              </a:solidFill>
              <a:latin typeface="Arial"/>
              <a:ea typeface="Arial"/>
              <a:cs typeface="Arial"/>
              <a:sym typeface="Arial"/>
            </a:endParaRPr>
          </a:p>
        </p:txBody>
      </p:sp>
      <p:sp>
        <p:nvSpPr>
          <p:cNvPr id="1114" name="Google Shape;1114;p1"/>
          <p:cNvSpPr/>
          <p:nvPr/>
        </p:nvSpPr>
        <p:spPr>
          <a:xfrm>
            <a:off x="12688117" y="4277422"/>
            <a:ext cx="2293568" cy="2622987"/>
          </a:xfrm>
          <a:custGeom>
            <a:avLst/>
            <a:gdLst/>
            <a:ahLst/>
            <a:cxnLst/>
            <a:rect l="l" t="t" r="r" b="b"/>
            <a:pathLst>
              <a:path w="2459590" h="2812855" extrusionOk="0">
                <a:moveTo>
                  <a:pt x="2335130" y="2812855"/>
                </a:moveTo>
                <a:lnTo>
                  <a:pt x="124460" y="2812855"/>
                </a:lnTo>
                <a:cubicBezTo>
                  <a:pt x="55880" y="2812855"/>
                  <a:pt x="0" y="2756975"/>
                  <a:pt x="0" y="2688395"/>
                </a:cubicBezTo>
                <a:lnTo>
                  <a:pt x="0" y="124460"/>
                </a:lnTo>
                <a:cubicBezTo>
                  <a:pt x="0" y="55880"/>
                  <a:pt x="55880" y="0"/>
                  <a:pt x="124460" y="0"/>
                </a:cubicBezTo>
                <a:lnTo>
                  <a:pt x="2335130" y="0"/>
                </a:lnTo>
                <a:cubicBezTo>
                  <a:pt x="2403710" y="0"/>
                  <a:pt x="2459590" y="55880"/>
                  <a:pt x="2459590" y="124460"/>
                </a:cubicBezTo>
                <a:lnTo>
                  <a:pt x="2459590" y="2688395"/>
                </a:lnTo>
                <a:cubicBezTo>
                  <a:pt x="2459590" y="2756975"/>
                  <a:pt x="2403710" y="2812855"/>
                  <a:pt x="2335130" y="2812855"/>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1"/>
          <p:cNvSpPr txBox="1"/>
          <p:nvPr/>
        </p:nvSpPr>
        <p:spPr>
          <a:xfrm>
            <a:off x="12688117" y="4569902"/>
            <a:ext cx="2292000" cy="1789500"/>
          </a:xfrm>
          <a:prstGeom prst="rect">
            <a:avLst/>
          </a:prstGeom>
          <a:noFill/>
          <a:ln>
            <a:noFill/>
          </a:ln>
        </p:spPr>
        <p:txBody>
          <a:bodyPr spcFirstLastPara="1" wrap="square" lIns="0" tIns="0" rIns="0" bIns="0" anchor="t" anchorCtr="0">
            <a:spAutoFit/>
          </a:bodyPr>
          <a:lstStyle/>
          <a:p>
            <a:pPr marL="0" marR="0" lvl="0" indent="0" algn="ctr" rtl="0">
              <a:lnSpc>
                <a:spcPct val="139963"/>
              </a:lnSpc>
              <a:spcBef>
                <a:spcPts val="0"/>
              </a:spcBef>
              <a:spcAft>
                <a:spcPts val="0"/>
              </a:spcAft>
              <a:buClr>
                <a:srgbClr val="000000"/>
              </a:buClr>
              <a:buSzPts val="2760"/>
              <a:buFont typeface="Arial"/>
              <a:buNone/>
            </a:pPr>
            <a:r>
              <a:rPr lang="en-US" sz="2760" b="1" i="0" u="none" strike="noStrike" cap="none">
                <a:solidFill>
                  <a:srgbClr val="000000"/>
                </a:solidFill>
                <a:latin typeface="Poppins"/>
                <a:ea typeface="Poppins"/>
                <a:cs typeface="Poppins"/>
                <a:sym typeface="Poppins"/>
              </a:rPr>
              <a:t>30.000,00</a:t>
            </a:r>
            <a:endParaRPr sz="1400" b="0" i="0" u="none" strike="noStrike" cap="none">
              <a:solidFill>
                <a:srgbClr val="000000"/>
              </a:solidFill>
              <a:latin typeface="Arial"/>
              <a:ea typeface="Arial"/>
              <a:cs typeface="Arial"/>
              <a:sym typeface="Arial"/>
            </a:endParaRPr>
          </a:p>
          <a:p>
            <a:pPr marL="0" marR="0" lvl="0" indent="0" algn="ctr" rtl="0">
              <a:lnSpc>
                <a:spcPct val="139963"/>
              </a:lnSpc>
              <a:spcBef>
                <a:spcPts val="0"/>
              </a:spcBef>
              <a:spcAft>
                <a:spcPts val="0"/>
              </a:spcAft>
              <a:buClr>
                <a:srgbClr val="000000"/>
              </a:buClr>
              <a:buSzPts val="2760"/>
              <a:buFont typeface="Arial"/>
              <a:buNone/>
            </a:pPr>
            <a:r>
              <a:rPr lang="en-US" sz="2760" b="1" i="0" u="none" strike="noStrike" cap="none">
                <a:solidFill>
                  <a:srgbClr val="C00000"/>
                </a:solidFill>
                <a:latin typeface="Poppins"/>
                <a:ea typeface="Poppins"/>
                <a:cs typeface="Poppins"/>
                <a:sym typeface="Poppins"/>
              </a:rPr>
              <a:t>2</a:t>
            </a:r>
            <a:r>
              <a:rPr lang="en-US" sz="2760" b="1">
                <a:solidFill>
                  <a:srgbClr val="C00000"/>
                </a:solidFill>
                <a:latin typeface="Poppins"/>
                <a:ea typeface="Poppins"/>
                <a:cs typeface="Poppins"/>
                <a:sym typeface="Poppins"/>
              </a:rPr>
              <a:t>6</a:t>
            </a:r>
            <a:r>
              <a:rPr lang="en-US" sz="2760" b="1" i="0" u="none" strike="noStrike" cap="none">
                <a:solidFill>
                  <a:srgbClr val="C00000"/>
                </a:solidFill>
                <a:latin typeface="Poppins"/>
                <a:ea typeface="Poppins"/>
                <a:cs typeface="Poppins"/>
                <a:sym typeface="Poppins"/>
              </a:rPr>
              <a:t>.000,00</a:t>
            </a:r>
            <a:endParaRPr sz="1400" b="0" i="0" u="none" strike="noStrike" cap="none">
              <a:solidFill>
                <a:srgbClr val="C00000"/>
              </a:solidFill>
              <a:latin typeface="Arial"/>
              <a:ea typeface="Arial"/>
              <a:cs typeface="Arial"/>
              <a:sym typeface="Arial"/>
            </a:endParaRPr>
          </a:p>
          <a:p>
            <a:pPr marL="0" marR="0" lvl="0" indent="0" algn="ctr" rtl="0">
              <a:lnSpc>
                <a:spcPct val="139963"/>
              </a:lnSpc>
              <a:spcBef>
                <a:spcPts val="0"/>
              </a:spcBef>
              <a:spcAft>
                <a:spcPts val="0"/>
              </a:spcAft>
              <a:buClr>
                <a:srgbClr val="000000"/>
              </a:buClr>
              <a:buSzPts val="2760"/>
              <a:buFont typeface="Arial"/>
              <a:buNone/>
            </a:pPr>
            <a:r>
              <a:rPr lang="en-US" sz="2760" b="1" i="0" u="none" strike="noStrike" cap="none">
                <a:solidFill>
                  <a:srgbClr val="000000"/>
                </a:solidFill>
                <a:latin typeface="Poppins"/>
                <a:ea typeface="Poppins"/>
                <a:cs typeface="Poppins"/>
                <a:sym typeface="Poppins"/>
              </a:rPr>
              <a:t>18.000,00</a:t>
            </a:r>
            <a:endParaRPr sz="2760" b="1" i="0" u="none" strike="noStrike" cap="none">
              <a:solidFill>
                <a:srgbClr val="000000"/>
              </a:solidFill>
              <a:latin typeface="Poppins"/>
              <a:ea typeface="Poppins"/>
              <a:cs typeface="Poppins"/>
              <a:sym typeface="Poppins"/>
            </a:endParaRPr>
          </a:p>
        </p:txBody>
      </p:sp>
      <p:sp>
        <p:nvSpPr>
          <p:cNvPr id="1116" name="Google Shape;1116;p1"/>
          <p:cNvSpPr txBox="1"/>
          <p:nvPr/>
        </p:nvSpPr>
        <p:spPr>
          <a:xfrm>
            <a:off x="4614360" y="6560498"/>
            <a:ext cx="5613900" cy="1802400"/>
          </a:xfrm>
          <a:prstGeom prst="rect">
            <a:avLst/>
          </a:prstGeom>
          <a:noFill/>
          <a:ln>
            <a:noFill/>
          </a:ln>
        </p:spPr>
        <p:txBody>
          <a:bodyPr spcFirstLastPara="1" wrap="square" lIns="0" tIns="0" rIns="0" bIns="0" anchor="t" anchorCtr="0">
            <a:spAutoFit/>
          </a:bodyPr>
          <a:lstStyle/>
          <a:p>
            <a:pPr marL="0" marR="0" lvl="0" indent="0" algn="ctr" rtl="0">
              <a:lnSpc>
                <a:spcPct val="151666"/>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ctr" rtl="0">
              <a:lnSpc>
                <a:spcPct val="151666"/>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ctr" rtl="0">
              <a:lnSpc>
                <a:spcPct val="130000"/>
              </a:lnSpc>
              <a:spcBef>
                <a:spcPts val="0"/>
              </a:spcBef>
              <a:spcAft>
                <a:spcPts val="0"/>
              </a:spcAft>
              <a:buClr>
                <a:srgbClr val="000000"/>
              </a:buClr>
              <a:buSzPts val="2400"/>
              <a:buFont typeface="Arial"/>
              <a:buNone/>
            </a:pPr>
            <a:r>
              <a:rPr lang="en-US" sz="2400" b="1" i="0" u="none" strike="noStrike" cap="none">
                <a:solidFill>
                  <a:srgbClr val="C00000"/>
                </a:solidFill>
                <a:latin typeface="Arial"/>
                <a:ea typeface="Arial"/>
                <a:cs typeface="Arial"/>
                <a:sym typeface="Arial"/>
              </a:rPr>
              <a:t>PER CAPITA MENSAL DO MUNICÍPIO</a:t>
            </a:r>
            <a:endParaRPr sz="1400" b="0" i="0" u="none" strike="noStrike" cap="none">
              <a:solidFill>
                <a:srgbClr val="000000"/>
              </a:solidFill>
              <a:latin typeface="Arial"/>
              <a:ea typeface="Arial"/>
              <a:cs typeface="Arial"/>
              <a:sym typeface="Arial"/>
            </a:endParaRPr>
          </a:p>
          <a:p>
            <a:pPr marL="0" marR="0" lvl="0" indent="0" algn="ctr" rtl="0">
              <a:lnSpc>
                <a:spcPct val="130000"/>
              </a:lnSpc>
              <a:spcBef>
                <a:spcPts val="0"/>
              </a:spcBef>
              <a:spcAft>
                <a:spcPts val="0"/>
              </a:spcAft>
              <a:buClr>
                <a:srgbClr val="000000"/>
              </a:buClr>
              <a:buSzPts val="2400"/>
              <a:buFont typeface="Arial"/>
              <a:buNone/>
            </a:pPr>
            <a:r>
              <a:rPr lang="en-US" sz="2400" b="1" i="0" u="none" strike="noStrike" cap="none">
                <a:solidFill>
                  <a:srgbClr val="C00000"/>
                </a:solidFill>
                <a:latin typeface="Arial"/>
                <a:ea typeface="Arial"/>
                <a:cs typeface="Arial"/>
                <a:sym typeface="Arial"/>
              </a:rPr>
              <a:t>25.000 x 5,95 = 148.750,00 / 12 meses</a:t>
            </a:r>
            <a:endParaRPr sz="1400" b="1" i="0" u="none" strike="noStrike" cap="none">
              <a:solidFill>
                <a:srgbClr val="C00000"/>
              </a:solidFill>
              <a:latin typeface="Arial"/>
              <a:ea typeface="Arial"/>
              <a:cs typeface="Arial"/>
              <a:sym typeface="Arial"/>
            </a:endParaRPr>
          </a:p>
        </p:txBody>
      </p:sp>
      <p:cxnSp>
        <p:nvCxnSpPr>
          <p:cNvPr id="1117" name="Google Shape;1117;p1"/>
          <p:cNvCxnSpPr/>
          <p:nvPr/>
        </p:nvCxnSpPr>
        <p:spPr>
          <a:xfrm rot="10800000" flipH="1">
            <a:off x="7344291" y="4535626"/>
            <a:ext cx="1168500" cy="12600"/>
          </a:xfrm>
          <a:prstGeom prst="straightConnector1">
            <a:avLst/>
          </a:prstGeom>
          <a:noFill/>
          <a:ln w="38100" cap="flat" cmpd="sng">
            <a:solidFill>
              <a:srgbClr val="004E95"/>
            </a:solidFill>
            <a:prstDash val="solid"/>
            <a:round/>
            <a:headEnd type="none" w="sm" len="sm"/>
            <a:tailEnd type="stealth" w="med" len="med"/>
          </a:ln>
        </p:spPr>
      </p:cxnSp>
      <p:cxnSp>
        <p:nvCxnSpPr>
          <p:cNvPr id="1118" name="Google Shape;1118;p1"/>
          <p:cNvCxnSpPr/>
          <p:nvPr/>
        </p:nvCxnSpPr>
        <p:spPr>
          <a:xfrm rot="10800000" flipH="1">
            <a:off x="7368144" y="6474358"/>
            <a:ext cx="1168500" cy="12600"/>
          </a:xfrm>
          <a:prstGeom prst="straightConnector1">
            <a:avLst/>
          </a:prstGeom>
          <a:noFill/>
          <a:ln w="38100" cap="flat" cmpd="sng">
            <a:solidFill>
              <a:srgbClr val="004E95"/>
            </a:solidFill>
            <a:prstDash val="solid"/>
            <a:round/>
            <a:headEnd type="none" w="sm" len="sm"/>
            <a:tailEnd type="stealth" w="med" len="med"/>
          </a:ln>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20"/>
          <p:cNvSpPr/>
          <p:nvPr/>
        </p:nvSpPr>
        <p:spPr>
          <a:xfrm>
            <a:off x="13224327" y="7190931"/>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sp>
        <p:nvSpPr>
          <p:cNvPr id="973" name="Google Shape;973;p20"/>
          <p:cNvSpPr/>
          <p:nvPr/>
        </p:nvSpPr>
        <p:spPr>
          <a:xfrm>
            <a:off x="2657285" y="2568848"/>
            <a:ext cx="2291855" cy="2621029"/>
          </a:xfrm>
          <a:custGeom>
            <a:avLst/>
            <a:gdLst/>
            <a:ahLst/>
            <a:cxnLst/>
            <a:rect l="l" t="t" r="r" b="b"/>
            <a:pathLst>
              <a:path w="2459590" h="2812855" extrusionOk="0">
                <a:moveTo>
                  <a:pt x="2335130" y="2812855"/>
                </a:moveTo>
                <a:lnTo>
                  <a:pt x="124460" y="2812855"/>
                </a:lnTo>
                <a:cubicBezTo>
                  <a:pt x="55880" y="2812855"/>
                  <a:pt x="0" y="2756975"/>
                  <a:pt x="0" y="2688395"/>
                </a:cubicBezTo>
                <a:lnTo>
                  <a:pt x="0" y="124460"/>
                </a:lnTo>
                <a:cubicBezTo>
                  <a:pt x="0" y="55880"/>
                  <a:pt x="55880" y="0"/>
                  <a:pt x="124460" y="0"/>
                </a:cubicBezTo>
                <a:lnTo>
                  <a:pt x="2335130" y="0"/>
                </a:lnTo>
                <a:cubicBezTo>
                  <a:pt x="2403710" y="0"/>
                  <a:pt x="2459590" y="55880"/>
                  <a:pt x="2459590" y="124460"/>
                </a:cubicBezTo>
                <a:lnTo>
                  <a:pt x="2459590" y="2688395"/>
                </a:lnTo>
                <a:cubicBezTo>
                  <a:pt x="2459590" y="2756975"/>
                  <a:pt x="2403710" y="2812855"/>
                  <a:pt x="2335130" y="2812855"/>
                </a:cubicBezTo>
                <a:close/>
              </a:path>
            </a:pathLst>
          </a:custGeom>
          <a:solidFill>
            <a:srgbClr val="FAB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74" name="Google Shape;974;p20"/>
          <p:cNvGrpSpPr/>
          <p:nvPr/>
        </p:nvGrpSpPr>
        <p:grpSpPr>
          <a:xfrm>
            <a:off x="969567" y="1051469"/>
            <a:ext cx="16281137" cy="205737"/>
            <a:chOff x="0" y="334222"/>
            <a:chExt cx="21435952" cy="325331"/>
          </a:xfrm>
        </p:grpSpPr>
        <p:cxnSp>
          <p:nvCxnSpPr>
            <p:cNvPr id="975" name="Google Shape;975;p20"/>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976" name="Google Shape;976;p20"/>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977" name="Google Shape;977;p20"/>
          <p:cNvPicPr preferRelativeResize="0"/>
          <p:nvPr/>
        </p:nvPicPr>
        <p:blipFill rotWithShape="1">
          <a:blip r:embed="rId4">
            <a:alphaModFix/>
          </a:blip>
          <a:srcRect/>
          <a:stretch/>
        </p:blipFill>
        <p:spPr>
          <a:xfrm>
            <a:off x="886913" y="3482486"/>
            <a:ext cx="1476409" cy="476246"/>
          </a:xfrm>
          <a:prstGeom prst="rect">
            <a:avLst/>
          </a:prstGeom>
          <a:noFill/>
          <a:ln>
            <a:noFill/>
          </a:ln>
        </p:spPr>
      </p:pic>
      <p:sp>
        <p:nvSpPr>
          <p:cNvPr id="978" name="Google Shape;978;p20"/>
          <p:cNvSpPr txBox="1"/>
          <p:nvPr/>
        </p:nvSpPr>
        <p:spPr>
          <a:xfrm>
            <a:off x="3027523" y="1181919"/>
            <a:ext cx="1290117" cy="1322157"/>
          </a:xfrm>
          <a:prstGeom prst="rect">
            <a:avLst/>
          </a:prstGeom>
          <a:noFill/>
          <a:ln>
            <a:noFill/>
          </a:ln>
        </p:spPr>
        <p:txBody>
          <a:bodyPr spcFirstLastPara="1" wrap="square" lIns="0" tIns="0" rIns="0" bIns="0" anchor="t" anchorCtr="0">
            <a:spAutoFit/>
          </a:bodyPr>
          <a:lstStyle/>
          <a:p>
            <a:pPr marL="0" marR="0" lvl="0" indent="0" algn="ctr" rtl="0">
              <a:lnSpc>
                <a:spcPct val="151666"/>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ctr" rtl="0">
              <a:lnSpc>
                <a:spcPct val="151666"/>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ctr" rtl="0">
              <a:lnSpc>
                <a:spcPct val="130000"/>
              </a:lnSpc>
              <a:spcBef>
                <a:spcPts val="0"/>
              </a:spcBef>
              <a:spcAft>
                <a:spcPts val="0"/>
              </a:spcAft>
              <a:buClr>
                <a:srgbClr val="000000"/>
              </a:buClr>
              <a:buSzPts val="2400"/>
              <a:buFont typeface="Arial"/>
              <a:buNone/>
            </a:pPr>
            <a:r>
              <a:rPr lang="en-US" sz="2400" b="1" i="0" u="none" strike="noStrike" cap="none">
                <a:solidFill>
                  <a:srgbClr val="C00000"/>
                </a:solidFill>
                <a:latin typeface="Arial"/>
                <a:ea typeface="Arial"/>
                <a:cs typeface="Arial"/>
                <a:sym typeface="Arial"/>
              </a:rPr>
              <a:t>FIXO</a:t>
            </a:r>
            <a:endParaRPr sz="1400" b="1" i="0" u="none" strike="noStrike" cap="none">
              <a:solidFill>
                <a:srgbClr val="C00000"/>
              </a:solidFill>
              <a:latin typeface="Arial"/>
              <a:ea typeface="Arial"/>
              <a:cs typeface="Arial"/>
              <a:sym typeface="Arial"/>
            </a:endParaRPr>
          </a:p>
        </p:txBody>
      </p:sp>
      <p:sp>
        <p:nvSpPr>
          <p:cNvPr id="979" name="Google Shape;979;p20"/>
          <p:cNvSpPr txBox="1"/>
          <p:nvPr/>
        </p:nvSpPr>
        <p:spPr>
          <a:xfrm>
            <a:off x="1473026" y="879751"/>
            <a:ext cx="15495585" cy="573555"/>
          </a:xfrm>
          <a:prstGeom prst="rect">
            <a:avLst/>
          </a:prstGeom>
          <a:noFill/>
          <a:ln>
            <a:noFill/>
          </a:ln>
        </p:spPr>
        <p:txBody>
          <a:bodyPr spcFirstLastPara="1" wrap="square" lIns="0" tIns="0" rIns="0" bIns="0" anchor="t" anchorCtr="0">
            <a:spAutoFit/>
          </a:bodyPr>
          <a:lstStyle/>
          <a:p>
            <a:pPr marL="0" marR="0" lvl="0" indent="0" algn="l"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EXEMPLO DE UMA </a:t>
            </a:r>
            <a:r>
              <a:rPr lang="en-US" sz="2867" b="1" i="0" u="none" strike="noStrike" cap="none">
                <a:solidFill>
                  <a:srgbClr val="C00000"/>
                </a:solidFill>
                <a:latin typeface="Poppins"/>
                <a:ea typeface="Poppins"/>
                <a:cs typeface="Poppins"/>
                <a:sym typeface="Poppins"/>
              </a:rPr>
              <a:t>eSB 40h Mod I - MUNICÍPIO ESTRATO 3</a:t>
            </a:r>
            <a:endParaRPr sz="1400" b="0" i="0" u="none" strike="noStrike" cap="none">
              <a:solidFill>
                <a:srgbClr val="C00000"/>
              </a:solidFill>
              <a:latin typeface="Arial"/>
              <a:ea typeface="Arial"/>
              <a:cs typeface="Arial"/>
              <a:sym typeface="Arial"/>
            </a:endParaRPr>
          </a:p>
        </p:txBody>
      </p:sp>
      <p:sp>
        <p:nvSpPr>
          <p:cNvPr id="980" name="Google Shape;980;p20"/>
          <p:cNvSpPr txBox="1"/>
          <p:nvPr/>
        </p:nvSpPr>
        <p:spPr>
          <a:xfrm>
            <a:off x="3105574" y="3285803"/>
            <a:ext cx="2448974" cy="59356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755"/>
              <a:buFont typeface="Arial"/>
              <a:buNone/>
            </a:pPr>
            <a:r>
              <a:rPr lang="en-US" sz="2755" b="1" i="0" u="none" strike="noStrike" cap="none">
                <a:solidFill>
                  <a:srgbClr val="000000"/>
                </a:solidFill>
                <a:latin typeface="Poppins"/>
                <a:ea typeface="Poppins"/>
                <a:cs typeface="Poppins"/>
                <a:sym typeface="Poppins"/>
              </a:rPr>
              <a:t>4.014,00</a:t>
            </a:r>
            <a:endParaRPr sz="1400" b="0" i="0" u="none" strike="noStrike" cap="none">
              <a:solidFill>
                <a:srgbClr val="000000"/>
              </a:solidFill>
              <a:latin typeface="Arial"/>
              <a:ea typeface="Arial"/>
              <a:cs typeface="Arial"/>
              <a:sym typeface="Arial"/>
            </a:endParaRPr>
          </a:p>
        </p:txBody>
      </p:sp>
      <p:sp>
        <p:nvSpPr>
          <p:cNvPr id="981" name="Google Shape;981;p20"/>
          <p:cNvSpPr/>
          <p:nvPr/>
        </p:nvSpPr>
        <p:spPr>
          <a:xfrm>
            <a:off x="6159956" y="2614498"/>
            <a:ext cx="3004836" cy="551819"/>
          </a:xfrm>
          <a:custGeom>
            <a:avLst/>
            <a:gdLst/>
            <a:ahLst/>
            <a:cxnLst/>
            <a:rect l="l" t="t" r="r" b="b"/>
            <a:pathLst>
              <a:path w="5684188" h="1043864" extrusionOk="0">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20"/>
          <p:cNvSpPr/>
          <p:nvPr/>
        </p:nvSpPr>
        <p:spPr>
          <a:xfrm>
            <a:off x="6159956" y="3261567"/>
            <a:ext cx="3004836" cy="551819"/>
          </a:xfrm>
          <a:custGeom>
            <a:avLst/>
            <a:gdLst/>
            <a:ahLst/>
            <a:cxnLst/>
            <a:rect l="l" t="t" r="r" b="b"/>
            <a:pathLst>
              <a:path w="5684188" h="1043864" extrusionOk="0">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FAB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20"/>
          <p:cNvSpPr/>
          <p:nvPr/>
        </p:nvSpPr>
        <p:spPr>
          <a:xfrm>
            <a:off x="6158803" y="3899293"/>
            <a:ext cx="3004836" cy="551819"/>
          </a:xfrm>
          <a:custGeom>
            <a:avLst/>
            <a:gdLst/>
            <a:ahLst/>
            <a:cxnLst/>
            <a:rect l="l" t="t" r="r" b="b"/>
            <a:pathLst>
              <a:path w="5684188" h="1043864" extrusionOk="0">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20"/>
          <p:cNvSpPr/>
          <p:nvPr/>
        </p:nvSpPr>
        <p:spPr>
          <a:xfrm>
            <a:off x="6159956" y="4502031"/>
            <a:ext cx="3004836" cy="551819"/>
          </a:xfrm>
          <a:custGeom>
            <a:avLst/>
            <a:gdLst/>
            <a:ahLst/>
            <a:cxnLst/>
            <a:rect l="l" t="t" r="r" b="b"/>
            <a:pathLst>
              <a:path w="5684188" h="1043864" extrusionOk="0">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20"/>
          <p:cNvSpPr txBox="1"/>
          <p:nvPr/>
        </p:nvSpPr>
        <p:spPr>
          <a:xfrm>
            <a:off x="6497753" y="2693142"/>
            <a:ext cx="2448974" cy="5289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55"/>
              <a:buFont typeface="Arial"/>
              <a:buNone/>
            </a:pPr>
            <a:r>
              <a:rPr lang="en-US" sz="2455" b="0" i="0" u="none" strike="noStrike" cap="none">
                <a:solidFill>
                  <a:srgbClr val="000000"/>
                </a:solidFill>
                <a:latin typeface="Poppins"/>
                <a:ea typeface="Poppins"/>
                <a:cs typeface="Poppins"/>
                <a:sym typeface="Poppins"/>
              </a:rPr>
              <a:t>2.449,00</a:t>
            </a:r>
            <a:endParaRPr sz="1400" b="0" i="0" u="none" strike="noStrike" cap="none">
              <a:solidFill>
                <a:srgbClr val="000000"/>
              </a:solidFill>
              <a:latin typeface="Arial"/>
              <a:ea typeface="Arial"/>
              <a:cs typeface="Arial"/>
              <a:sym typeface="Arial"/>
            </a:endParaRPr>
          </a:p>
        </p:txBody>
      </p:sp>
      <p:sp>
        <p:nvSpPr>
          <p:cNvPr id="986" name="Google Shape;986;p20"/>
          <p:cNvSpPr txBox="1"/>
          <p:nvPr/>
        </p:nvSpPr>
        <p:spPr>
          <a:xfrm>
            <a:off x="6510174" y="3278143"/>
            <a:ext cx="2448974" cy="603242"/>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None/>
            </a:pPr>
            <a:r>
              <a:rPr lang="en-US" sz="2800" b="0" i="0" u="none" strike="noStrike" cap="none">
                <a:solidFill>
                  <a:srgbClr val="000000"/>
                </a:solidFill>
                <a:latin typeface="Poppins"/>
                <a:ea typeface="Poppins"/>
                <a:cs typeface="Poppins"/>
                <a:sym typeface="Poppins"/>
              </a:rPr>
              <a:t>1.836,75</a:t>
            </a:r>
            <a:endParaRPr sz="2000" b="0" i="0" u="none" strike="noStrike" cap="none">
              <a:solidFill>
                <a:srgbClr val="000000"/>
              </a:solidFill>
              <a:latin typeface="Arial"/>
              <a:ea typeface="Arial"/>
              <a:cs typeface="Arial"/>
              <a:sym typeface="Arial"/>
            </a:endParaRPr>
          </a:p>
        </p:txBody>
      </p:sp>
      <p:sp>
        <p:nvSpPr>
          <p:cNvPr id="987" name="Google Shape;987;p20"/>
          <p:cNvSpPr txBox="1"/>
          <p:nvPr/>
        </p:nvSpPr>
        <p:spPr>
          <a:xfrm>
            <a:off x="6510174" y="3918160"/>
            <a:ext cx="2448974" cy="5289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55"/>
              <a:buFont typeface="Arial"/>
              <a:buNone/>
            </a:pPr>
            <a:r>
              <a:rPr lang="en-US" sz="2455" b="0" i="0" u="none" strike="noStrike" cap="none">
                <a:solidFill>
                  <a:srgbClr val="000000"/>
                </a:solidFill>
                <a:latin typeface="Poppins"/>
                <a:ea typeface="Poppins"/>
                <a:cs typeface="Poppins"/>
                <a:sym typeface="Poppins"/>
              </a:rPr>
              <a:t>1.224,50</a:t>
            </a:r>
            <a:endParaRPr sz="1400" b="0" i="0" u="none" strike="noStrike" cap="none">
              <a:solidFill>
                <a:srgbClr val="000000"/>
              </a:solidFill>
              <a:latin typeface="Arial"/>
              <a:ea typeface="Arial"/>
              <a:cs typeface="Arial"/>
              <a:sym typeface="Arial"/>
            </a:endParaRPr>
          </a:p>
        </p:txBody>
      </p:sp>
      <p:sp>
        <p:nvSpPr>
          <p:cNvPr id="988" name="Google Shape;988;p20"/>
          <p:cNvSpPr txBox="1"/>
          <p:nvPr/>
        </p:nvSpPr>
        <p:spPr>
          <a:xfrm>
            <a:off x="6510174" y="4572280"/>
            <a:ext cx="2448974" cy="5289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55"/>
              <a:buFont typeface="Arial"/>
              <a:buNone/>
            </a:pPr>
            <a:r>
              <a:rPr lang="en-US" sz="2455" b="0" i="0" u="none" strike="noStrike" cap="none">
                <a:solidFill>
                  <a:srgbClr val="000000"/>
                </a:solidFill>
                <a:latin typeface="Poppins"/>
                <a:ea typeface="Poppins"/>
                <a:cs typeface="Poppins"/>
                <a:sym typeface="Poppins"/>
              </a:rPr>
              <a:t>612,25</a:t>
            </a:r>
            <a:endParaRPr sz="1400" b="0" i="0" u="none" strike="noStrike" cap="none">
              <a:solidFill>
                <a:srgbClr val="000000"/>
              </a:solidFill>
              <a:latin typeface="Arial"/>
              <a:ea typeface="Arial"/>
              <a:cs typeface="Arial"/>
              <a:sym typeface="Arial"/>
            </a:endParaRPr>
          </a:p>
        </p:txBody>
      </p:sp>
      <p:cxnSp>
        <p:nvCxnSpPr>
          <p:cNvPr id="989" name="Google Shape;989;p20"/>
          <p:cNvCxnSpPr/>
          <p:nvPr/>
        </p:nvCxnSpPr>
        <p:spPr>
          <a:xfrm rot="10800000" flipH="1">
            <a:off x="5020666" y="3538136"/>
            <a:ext cx="1099734" cy="39656"/>
          </a:xfrm>
          <a:prstGeom prst="straightConnector1">
            <a:avLst/>
          </a:prstGeom>
          <a:noFill/>
          <a:ln w="38100" cap="flat" cmpd="sng">
            <a:solidFill>
              <a:srgbClr val="004E95"/>
            </a:solidFill>
            <a:prstDash val="solid"/>
            <a:round/>
            <a:headEnd type="none" w="sm" len="sm"/>
            <a:tailEnd type="stealth" w="med" len="med"/>
          </a:ln>
        </p:spPr>
      </p:cxnSp>
      <p:cxnSp>
        <p:nvCxnSpPr>
          <p:cNvPr id="990" name="Google Shape;990;p20"/>
          <p:cNvCxnSpPr/>
          <p:nvPr/>
        </p:nvCxnSpPr>
        <p:spPr>
          <a:xfrm rot="10800000" flipH="1">
            <a:off x="5020505" y="2951443"/>
            <a:ext cx="1060338" cy="579439"/>
          </a:xfrm>
          <a:prstGeom prst="straightConnector1">
            <a:avLst/>
          </a:prstGeom>
          <a:noFill/>
          <a:ln w="38100" cap="flat" cmpd="sng">
            <a:solidFill>
              <a:srgbClr val="004E95"/>
            </a:solidFill>
            <a:prstDash val="solid"/>
            <a:round/>
            <a:headEnd type="none" w="sm" len="sm"/>
            <a:tailEnd type="stealth" w="med" len="med"/>
          </a:ln>
        </p:spPr>
      </p:cxnSp>
      <p:cxnSp>
        <p:nvCxnSpPr>
          <p:cNvPr id="991" name="Google Shape;991;p20"/>
          <p:cNvCxnSpPr/>
          <p:nvPr/>
        </p:nvCxnSpPr>
        <p:spPr>
          <a:xfrm>
            <a:off x="4991764" y="3663700"/>
            <a:ext cx="1168192" cy="1114241"/>
          </a:xfrm>
          <a:prstGeom prst="straightConnector1">
            <a:avLst/>
          </a:prstGeom>
          <a:noFill/>
          <a:ln w="38100" cap="flat" cmpd="sng">
            <a:solidFill>
              <a:srgbClr val="004E95"/>
            </a:solidFill>
            <a:prstDash val="solid"/>
            <a:round/>
            <a:headEnd type="none" w="sm" len="sm"/>
            <a:tailEnd type="stealth" w="med" len="med"/>
          </a:ln>
        </p:spPr>
      </p:cxnSp>
      <p:sp>
        <p:nvSpPr>
          <p:cNvPr id="992" name="Google Shape;992;p20"/>
          <p:cNvSpPr txBox="1"/>
          <p:nvPr/>
        </p:nvSpPr>
        <p:spPr>
          <a:xfrm>
            <a:off x="6473238" y="1152085"/>
            <a:ext cx="2473489" cy="1322157"/>
          </a:xfrm>
          <a:prstGeom prst="rect">
            <a:avLst/>
          </a:prstGeom>
          <a:noFill/>
          <a:ln>
            <a:noFill/>
          </a:ln>
        </p:spPr>
        <p:txBody>
          <a:bodyPr spcFirstLastPara="1" wrap="square" lIns="0" tIns="0" rIns="0" bIns="0" anchor="t" anchorCtr="0">
            <a:spAutoFit/>
          </a:bodyPr>
          <a:lstStyle/>
          <a:p>
            <a:pPr marL="0" marR="0" lvl="0" indent="0" algn="ctr" rtl="0">
              <a:lnSpc>
                <a:spcPct val="151666"/>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ctr" rtl="0">
              <a:lnSpc>
                <a:spcPct val="151666"/>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ctr" rtl="0">
              <a:lnSpc>
                <a:spcPct val="130000"/>
              </a:lnSpc>
              <a:spcBef>
                <a:spcPts val="0"/>
              </a:spcBef>
              <a:spcAft>
                <a:spcPts val="0"/>
              </a:spcAft>
              <a:buClr>
                <a:srgbClr val="000000"/>
              </a:buClr>
              <a:buSzPts val="2400"/>
              <a:buFont typeface="Arial"/>
              <a:buNone/>
            </a:pPr>
            <a:r>
              <a:rPr lang="en-US" sz="2400" b="1" i="0" u="none" strike="noStrike" cap="none">
                <a:solidFill>
                  <a:srgbClr val="C00000"/>
                </a:solidFill>
                <a:latin typeface="Arial"/>
                <a:ea typeface="Arial"/>
                <a:cs typeface="Arial"/>
                <a:sym typeface="Arial"/>
              </a:rPr>
              <a:t>QUALIDADE</a:t>
            </a:r>
            <a:endParaRPr sz="1400" b="1" i="0" u="none" strike="noStrike" cap="none">
              <a:solidFill>
                <a:srgbClr val="C00000"/>
              </a:solidFill>
              <a:latin typeface="Arial"/>
              <a:ea typeface="Arial"/>
              <a:cs typeface="Arial"/>
              <a:sym typeface="Arial"/>
            </a:endParaRPr>
          </a:p>
        </p:txBody>
      </p:sp>
      <p:sp>
        <p:nvSpPr>
          <p:cNvPr id="993" name="Google Shape;993;p20"/>
          <p:cNvSpPr txBox="1"/>
          <p:nvPr/>
        </p:nvSpPr>
        <p:spPr>
          <a:xfrm>
            <a:off x="9492013" y="2951443"/>
            <a:ext cx="345430" cy="13081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8000"/>
              <a:buFont typeface="Arial"/>
              <a:buNone/>
            </a:pPr>
            <a:r>
              <a:rPr lang="en-US" sz="8000" b="0" i="0" u="none" strike="noStrike" cap="none">
                <a:solidFill>
                  <a:srgbClr val="7D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94" name="Google Shape;994;p20"/>
          <p:cNvSpPr/>
          <p:nvPr/>
        </p:nvSpPr>
        <p:spPr>
          <a:xfrm>
            <a:off x="10363738" y="2605596"/>
            <a:ext cx="2291855" cy="2621029"/>
          </a:xfrm>
          <a:custGeom>
            <a:avLst/>
            <a:gdLst/>
            <a:ahLst/>
            <a:cxnLst/>
            <a:rect l="l" t="t" r="r" b="b"/>
            <a:pathLst>
              <a:path w="2459590" h="2812855" extrusionOk="0">
                <a:moveTo>
                  <a:pt x="2335130" y="2812855"/>
                </a:moveTo>
                <a:lnTo>
                  <a:pt x="124460" y="2812855"/>
                </a:lnTo>
                <a:cubicBezTo>
                  <a:pt x="55880" y="2812855"/>
                  <a:pt x="0" y="2756975"/>
                  <a:pt x="0" y="2688395"/>
                </a:cubicBezTo>
                <a:lnTo>
                  <a:pt x="0" y="124460"/>
                </a:lnTo>
                <a:cubicBezTo>
                  <a:pt x="0" y="55880"/>
                  <a:pt x="55880" y="0"/>
                  <a:pt x="124460" y="0"/>
                </a:cubicBezTo>
                <a:lnTo>
                  <a:pt x="2335130" y="0"/>
                </a:lnTo>
                <a:cubicBezTo>
                  <a:pt x="2403710" y="0"/>
                  <a:pt x="2459590" y="55880"/>
                  <a:pt x="2459590" y="124460"/>
                </a:cubicBezTo>
                <a:lnTo>
                  <a:pt x="2459590" y="2688395"/>
                </a:lnTo>
                <a:cubicBezTo>
                  <a:pt x="2459590" y="2756975"/>
                  <a:pt x="2403710" y="2812855"/>
                  <a:pt x="2335130" y="2812855"/>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20"/>
          <p:cNvSpPr txBox="1"/>
          <p:nvPr/>
        </p:nvSpPr>
        <p:spPr>
          <a:xfrm>
            <a:off x="10363738" y="2898076"/>
            <a:ext cx="2291855" cy="1783950"/>
          </a:xfrm>
          <a:prstGeom prst="rect">
            <a:avLst/>
          </a:prstGeom>
          <a:noFill/>
          <a:ln>
            <a:noFill/>
          </a:ln>
        </p:spPr>
        <p:txBody>
          <a:bodyPr spcFirstLastPara="1" wrap="square" lIns="0" tIns="0" rIns="0" bIns="0" anchor="t" anchorCtr="0">
            <a:spAutoFit/>
          </a:bodyPr>
          <a:lstStyle/>
          <a:p>
            <a:pPr marL="0" marR="0" lvl="0" indent="0" algn="ctr" rtl="0">
              <a:lnSpc>
                <a:spcPct val="139963"/>
              </a:lnSpc>
              <a:spcBef>
                <a:spcPts val="0"/>
              </a:spcBef>
              <a:spcAft>
                <a:spcPts val="0"/>
              </a:spcAft>
              <a:buClr>
                <a:srgbClr val="000000"/>
              </a:buClr>
              <a:buSzPts val="2760"/>
              <a:buFont typeface="Arial"/>
              <a:buNone/>
            </a:pPr>
            <a:r>
              <a:rPr lang="en-US" sz="2760" b="1" i="0" u="none" strike="noStrike" cap="none">
                <a:solidFill>
                  <a:srgbClr val="000000"/>
                </a:solidFill>
                <a:latin typeface="Poppins"/>
                <a:ea typeface="Poppins"/>
                <a:cs typeface="Poppins"/>
                <a:sym typeface="Poppins"/>
              </a:rPr>
              <a:t>6.463,00</a:t>
            </a:r>
            <a:endParaRPr sz="1400" b="0" i="0" u="none" strike="noStrike" cap="none">
              <a:solidFill>
                <a:srgbClr val="000000"/>
              </a:solidFill>
              <a:latin typeface="Arial"/>
              <a:ea typeface="Arial"/>
              <a:cs typeface="Arial"/>
              <a:sym typeface="Arial"/>
            </a:endParaRPr>
          </a:p>
          <a:p>
            <a:pPr marL="0" marR="0" lvl="0" indent="0" algn="ctr" rtl="0">
              <a:lnSpc>
                <a:spcPct val="139963"/>
              </a:lnSpc>
              <a:spcBef>
                <a:spcPts val="0"/>
              </a:spcBef>
              <a:spcAft>
                <a:spcPts val="0"/>
              </a:spcAft>
              <a:buClr>
                <a:srgbClr val="000000"/>
              </a:buClr>
              <a:buSzPts val="2760"/>
              <a:buFont typeface="Arial"/>
              <a:buNone/>
            </a:pPr>
            <a:r>
              <a:rPr lang="en-US" sz="2760" b="1" i="0" u="none" strike="noStrike" cap="none">
                <a:solidFill>
                  <a:srgbClr val="C00000"/>
                </a:solidFill>
                <a:latin typeface="Poppins"/>
                <a:ea typeface="Poppins"/>
                <a:cs typeface="Poppins"/>
                <a:sym typeface="Poppins"/>
              </a:rPr>
              <a:t>5.850,75</a:t>
            </a:r>
            <a:endParaRPr sz="1400" b="0" i="0" u="none" strike="noStrike" cap="none">
              <a:solidFill>
                <a:srgbClr val="000000"/>
              </a:solidFill>
              <a:latin typeface="Arial"/>
              <a:ea typeface="Arial"/>
              <a:cs typeface="Arial"/>
              <a:sym typeface="Arial"/>
            </a:endParaRPr>
          </a:p>
          <a:p>
            <a:pPr marL="0" marR="0" lvl="0" indent="0" algn="ctr" rtl="0">
              <a:lnSpc>
                <a:spcPct val="139963"/>
              </a:lnSpc>
              <a:spcBef>
                <a:spcPts val="0"/>
              </a:spcBef>
              <a:spcAft>
                <a:spcPts val="0"/>
              </a:spcAft>
              <a:buClr>
                <a:srgbClr val="000000"/>
              </a:buClr>
              <a:buSzPts val="2760"/>
              <a:buFont typeface="Arial"/>
              <a:buNone/>
            </a:pPr>
            <a:r>
              <a:rPr lang="en-US" sz="2760" b="1" i="0" u="none" strike="noStrike" cap="none">
                <a:solidFill>
                  <a:schemeClr val="dk1"/>
                </a:solidFill>
                <a:latin typeface="Poppins"/>
                <a:ea typeface="Poppins"/>
                <a:cs typeface="Poppins"/>
                <a:sym typeface="Poppins"/>
              </a:rPr>
              <a:t>4.626,25</a:t>
            </a:r>
            <a:endParaRPr sz="1400" b="0" i="0" u="none" strike="noStrike" cap="none">
              <a:solidFill>
                <a:schemeClr val="dk1"/>
              </a:solidFill>
              <a:latin typeface="Arial"/>
              <a:ea typeface="Arial"/>
              <a:cs typeface="Arial"/>
              <a:sym typeface="Arial"/>
            </a:endParaRPr>
          </a:p>
        </p:txBody>
      </p:sp>
      <p:grpSp>
        <p:nvGrpSpPr>
          <p:cNvPr id="996" name="Google Shape;996;p20"/>
          <p:cNvGrpSpPr/>
          <p:nvPr/>
        </p:nvGrpSpPr>
        <p:grpSpPr>
          <a:xfrm>
            <a:off x="908245" y="6112051"/>
            <a:ext cx="16076964" cy="243998"/>
            <a:chOff x="0" y="334222"/>
            <a:chExt cx="21435952" cy="325331"/>
          </a:xfrm>
        </p:grpSpPr>
        <p:cxnSp>
          <p:nvCxnSpPr>
            <p:cNvPr id="997" name="Google Shape;997;p20"/>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998" name="Google Shape;998;p20"/>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99" name="Google Shape;999;p20"/>
          <p:cNvSpPr txBox="1"/>
          <p:nvPr/>
        </p:nvSpPr>
        <p:spPr>
          <a:xfrm>
            <a:off x="1623951" y="5960904"/>
            <a:ext cx="15495585" cy="573555"/>
          </a:xfrm>
          <a:prstGeom prst="rect">
            <a:avLst/>
          </a:prstGeom>
          <a:noFill/>
          <a:ln>
            <a:noFill/>
          </a:ln>
        </p:spPr>
        <p:txBody>
          <a:bodyPr spcFirstLastPara="1" wrap="square" lIns="0" tIns="0" rIns="0" bIns="0" anchor="t" anchorCtr="0">
            <a:spAutoFit/>
          </a:bodyPr>
          <a:lstStyle/>
          <a:p>
            <a:pPr marL="0" marR="0" lvl="0" indent="0" algn="l"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EXEMPLO DE UMA Emulti Complementar </a:t>
            </a:r>
            <a:r>
              <a:rPr lang="en-US" sz="2867" b="1" i="0" u="none" strike="noStrike" cap="none">
                <a:solidFill>
                  <a:srgbClr val="C00000"/>
                </a:solidFill>
                <a:latin typeface="Poppins"/>
                <a:ea typeface="Poppins"/>
                <a:cs typeface="Poppins"/>
                <a:sym typeface="Poppins"/>
              </a:rPr>
              <a:t>- MUNICÍPIO ESTRATO 3</a:t>
            </a:r>
            <a:endParaRPr sz="1400" b="0" i="0" u="none" strike="noStrike" cap="none">
              <a:solidFill>
                <a:srgbClr val="C00000"/>
              </a:solidFill>
              <a:latin typeface="Arial"/>
              <a:ea typeface="Arial"/>
              <a:cs typeface="Arial"/>
              <a:sym typeface="Arial"/>
            </a:endParaRPr>
          </a:p>
        </p:txBody>
      </p:sp>
      <p:sp>
        <p:nvSpPr>
          <p:cNvPr id="1000" name="Google Shape;1000;p20"/>
          <p:cNvSpPr/>
          <p:nvPr/>
        </p:nvSpPr>
        <p:spPr>
          <a:xfrm>
            <a:off x="2739939" y="7611447"/>
            <a:ext cx="2291855" cy="2621029"/>
          </a:xfrm>
          <a:custGeom>
            <a:avLst/>
            <a:gdLst/>
            <a:ahLst/>
            <a:cxnLst/>
            <a:rect l="l" t="t" r="r" b="b"/>
            <a:pathLst>
              <a:path w="2459590" h="2812855" extrusionOk="0">
                <a:moveTo>
                  <a:pt x="2335130" y="2812855"/>
                </a:moveTo>
                <a:lnTo>
                  <a:pt x="124460" y="2812855"/>
                </a:lnTo>
                <a:cubicBezTo>
                  <a:pt x="55880" y="2812855"/>
                  <a:pt x="0" y="2756975"/>
                  <a:pt x="0" y="2688395"/>
                </a:cubicBezTo>
                <a:lnTo>
                  <a:pt x="0" y="124460"/>
                </a:lnTo>
                <a:cubicBezTo>
                  <a:pt x="0" y="55880"/>
                  <a:pt x="55880" y="0"/>
                  <a:pt x="124460" y="0"/>
                </a:cubicBezTo>
                <a:lnTo>
                  <a:pt x="2335130" y="0"/>
                </a:lnTo>
                <a:cubicBezTo>
                  <a:pt x="2403710" y="0"/>
                  <a:pt x="2459590" y="55880"/>
                  <a:pt x="2459590" y="124460"/>
                </a:cubicBezTo>
                <a:lnTo>
                  <a:pt x="2459590" y="2688395"/>
                </a:lnTo>
                <a:cubicBezTo>
                  <a:pt x="2459590" y="2756975"/>
                  <a:pt x="2403710" y="2812855"/>
                  <a:pt x="2335130" y="2812855"/>
                </a:cubicBezTo>
                <a:close/>
              </a:path>
            </a:pathLst>
          </a:custGeom>
          <a:solidFill>
            <a:srgbClr val="FAB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01" name="Google Shape;1001;p20"/>
          <p:cNvPicPr preferRelativeResize="0"/>
          <p:nvPr/>
        </p:nvPicPr>
        <p:blipFill rotWithShape="1">
          <a:blip r:embed="rId4">
            <a:alphaModFix/>
          </a:blip>
          <a:srcRect/>
          <a:stretch/>
        </p:blipFill>
        <p:spPr>
          <a:xfrm>
            <a:off x="969567" y="8525085"/>
            <a:ext cx="1476409" cy="476246"/>
          </a:xfrm>
          <a:prstGeom prst="rect">
            <a:avLst/>
          </a:prstGeom>
          <a:noFill/>
          <a:ln>
            <a:noFill/>
          </a:ln>
        </p:spPr>
      </p:pic>
      <p:sp>
        <p:nvSpPr>
          <p:cNvPr id="1002" name="Google Shape;1002;p20"/>
          <p:cNvSpPr txBox="1"/>
          <p:nvPr/>
        </p:nvSpPr>
        <p:spPr>
          <a:xfrm>
            <a:off x="2932056" y="8328402"/>
            <a:ext cx="2017084" cy="60324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755"/>
              <a:buFont typeface="Arial"/>
              <a:buNone/>
            </a:pPr>
            <a:r>
              <a:rPr lang="en-US" sz="2800" b="1" i="0" u="none" strike="noStrike" cap="none">
                <a:solidFill>
                  <a:srgbClr val="000000"/>
                </a:solidFill>
                <a:latin typeface="Poppins"/>
                <a:ea typeface="Poppins"/>
                <a:cs typeface="Poppins"/>
                <a:sym typeface="Poppins"/>
              </a:rPr>
              <a:t>24.000,00</a:t>
            </a:r>
            <a:endParaRPr sz="2800" b="1" i="0" u="none" strike="noStrike" cap="none">
              <a:solidFill>
                <a:srgbClr val="000000"/>
              </a:solidFill>
              <a:latin typeface="Poppins"/>
              <a:ea typeface="Poppins"/>
              <a:cs typeface="Poppins"/>
              <a:sym typeface="Poppins"/>
            </a:endParaRPr>
          </a:p>
        </p:txBody>
      </p:sp>
      <p:sp>
        <p:nvSpPr>
          <p:cNvPr id="1003" name="Google Shape;1003;p20"/>
          <p:cNvSpPr/>
          <p:nvPr/>
        </p:nvSpPr>
        <p:spPr>
          <a:xfrm>
            <a:off x="6242610" y="7657097"/>
            <a:ext cx="3004836" cy="551819"/>
          </a:xfrm>
          <a:custGeom>
            <a:avLst/>
            <a:gdLst/>
            <a:ahLst/>
            <a:cxnLst/>
            <a:rect l="l" t="t" r="r" b="b"/>
            <a:pathLst>
              <a:path w="5684188" h="1043864" extrusionOk="0">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20"/>
          <p:cNvSpPr/>
          <p:nvPr/>
        </p:nvSpPr>
        <p:spPr>
          <a:xfrm>
            <a:off x="6242610" y="8304166"/>
            <a:ext cx="3004836" cy="551819"/>
          </a:xfrm>
          <a:custGeom>
            <a:avLst/>
            <a:gdLst/>
            <a:ahLst/>
            <a:cxnLst/>
            <a:rect l="l" t="t" r="r" b="b"/>
            <a:pathLst>
              <a:path w="5684188" h="1043864" extrusionOk="0">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FAB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20"/>
          <p:cNvSpPr/>
          <p:nvPr/>
        </p:nvSpPr>
        <p:spPr>
          <a:xfrm>
            <a:off x="6241457" y="8941892"/>
            <a:ext cx="3004836" cy="551819"/>
          </a:xfrm>
          <a:custGeom>
            <a:avLst/>
            <a:gdLst/>
            <a:ahLst/>
            <a:cxnLst/>
            <a:rect l="l" t="t" r="r" b="b"/>
            <a:pathLst>
              <a:path w="5684188" h="1043864" extrusionOk="0">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20"/>
          <p:cNvSpPr/>
          <p:nvPr/>
        </p:nvSpPr>
        <p:spPr>
          <a:xfrm>
            <a:off x="6242610" y="9544630"/>
            <a:ext cx="3004836" cy="551819"/>
          </a:xfrm>
          <a:custGeom>
            <a:avLst/>
            <a:gdLst/>
            <a:ahLst/>
            <a:cxnLst/>
            <a:rect l="l" t="t" r="r" b="b"/>
            <a:pathLst>
              <a:path w="5684188" h="1043864" extrusionOk="0">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20"/>
          <p:cNvSpPr txBox="1"/>
          <p:nvPr/>
        </p:nvSpPr>
        <p:spPr>
          <a:xfrm>
            <a:off x="6592828" y="7677462"/>
            <a:ext cx="2448974" cy="5289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55"/>
              <a:buFont typeface="Arial"/>
              <a:buNone/>
            </a:pPr>
            <a:r>
              <a:rPr lang="en-US" sz="2455" b="0" i="0" u="none" strike="noStrike" cap="none">
                <a:solidFill>
                  <a:srgbClr val="000000"/>
                </a:solidFill>
                <a:latin typeface="Poppins"/>
                <a:ea typeface="Poppins"/>
                <a:cs typeface="Poppins"/>
                <a:sym typeface="Poppins"/>
              </a:rPr>
              <a:t>6.000,00</a:t>
            </a:r>
            <a:endParaRPr sz="1400" b="0" i="0" u="none" strike="noStrike" cap="none">
              <a:solidFill>
                <a:srgbClr val="000000"/>
              </a:solidFill>
              <a:latin typeface="Arial"/>
              <a:ea typeface="Arial"/>
              <a:cs typeface="Arial"/>
              <a:sym typeface="Arial"/>
            </a:endParaRPr>
          </a:p>
        </p:txBody>
      </p:sp>
      <p:sp>
        <p:nvSpPr>
          <p:cNvPr id="1008" name="Google Shape;1008;p20"/>
          <p:cNvSpPr txBox="1"/>
          <p:nvPr/>
        </p:nvSpPr>
        <p:spPr>
          <a:xfrm>
            <a:off x="6592828" y="8320742"/>
            <a:ext cx="2448974" cy="5289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55"/>
              <a:buFont typeface="Arial"/>
              <a:buNone/>
            </a:pPr>
            <a:r>
              <a:rPr lang="en-US" sz="2455" b="0" i="0" u="none" strike="noStrike" cap="none">
                <a:solidFill>
                  <a:srgbClr val="000000"/>
                </a:solidFill>
                <a:latin typeface="Poppins"/>
                <a:ea typeface="Poppins"/>
                <a:cs typeface="Poppins"/>
                <a:sym typeface="Poppins"/>
              </a:rPr>
              <a:t>4.500,00</a:t>
            </a:r>
            <a:endParaRPr sz="1400" b="0" i="0" u="none" strike="noStrike" cap="none">
              <a:solidFill>
                <a:srgbClr val="000000"/>
              </a:solidFill>
              <a:latin typeface="Arial"/>
              <a:ea typeface="Arial"/>
              <a:cs typeface="Arial"/>
              <a:sym typeface="Arial"/>
            </a:endParaRPr>
          </a:p>
        </p:txBody>
      </p:sp>
      <p:sp>
        <p:nvSpPr>
          <p:cNvPr id="1009" name="Google Shape;1009;p20"/>
          <p:cNvSpPr txBox="1"/>
          <p:nvPr/>
        </p:nvSpPr>
        <p:spPr>
          <a:xfrm>
            <a:off x="6592828" y="8960759"/>
            <a:ext cx="2448974" cy="5289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55"/>
              <a:buFont typeface="Arial"/>
              <a:buNone/>
            </a:pPr>
            <a:r>
              <a:rPr lang="en-US" sz="2455" b="0" i="0" u="none" strike="noStrike" cap="none">
                <a:solidFill>
                  <a:srgbClr val="000000"/>
                </a:solidFill>
                <a:latin typeface="Poppins"/>
                <a:ea typeface="Poppins"/>
                <a:cs typeface="Poppins"/>
                <a:sym typeface="Poppins"/>
              </a:rPr>
              <a:t>3.000,00</a:t>
            </a:r>
            <a:endParaRPr sz="1400" b="0" i="0" u="none" strike="noStrike" cap="none">
              <a:solidFill>
                <a:srgbClr val="000000"/>
              </a:solidFill>
              <a:latin typeface="Arial"/>
              <a:ea typeface="Arial"/>
              <a:cs typeface="Arial"/>
              <a:sym typeface="Arial"/>
            </a:endParaRPr>
          </a:p>
        </p:txBody>
      </p:sp>
      <p:sp>
        <p:nvSpPr>
          <p:cNvPr id="1010" name="Google Shape;1010;p20"/>
          <p:cNvSpPr txBox="1"/>
          <p:nvPr/>
        </p:nvSpPr>
        <p:spPr>
          <a:xfrm>
            <a:off x="6592828" y="9614879"/>
            <a:ext cx="2448974" cy="5289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55"/>
              <a:buFont typeface="Arial"/>
              <a:buNone/>
            </a:pPr>
            <a:r>
              <a:rPr lang="en-US" sz="2455" b="0" i="0" u="none" strike="noStrike" cap="none">
                <a:solidFill>
                  <a:srgbClr val="000000"/>
                </a:solidFill>
                <a:latin typeface="Poppins"/>
                <a:ea typeface="Poppins"/>
                <a:cs typeface="Poppins"/>
                <a:sym typeface="Poppins"/>
              </a:rPr>
              <a:t>1.500,00</a:t>
            </a:r>
            <a:endParaRPr sz="1400" b="0" i="0" u="none" strike="noStrike" cap="none">
              <a:solidFill>
                <a:srgbClr val="000000"/>
              </a:solidFill>
              <a:latin typeface="Arial"/>
              <a:ea typeface="Arial"/>
              <a:cs typeface="Arial"/>
              <a:sym typeface="Arial"/>
            </a:endParaRPr>
          </a:p>
        </p:txBody>
      </p:sp>
      <p:cxnSp>
        <p:nvCxnSpPr>
          <p:cNvPr id="1011" name="Google Shape;1011;p20"/>
          <p:cNvCxnSpPr/>
          <p:nvPr/>
        </p:nvCxnSpPr>
        <p:spPr>
          <a:xfrm rot="10800000" flipH="1">
            <a:off x="5103320" y="8580735"/>
            <a:ext cx="1099734" cy="39656"/>
          </a:xfrm>
          <a:prstGeom prst="straightConnector1">
            <a:avLst/>
          </a:prstGeom>
          <a:noFill/>
          <a:ln w="38100" cap="flat" cmpd="sng">
            <a:solidFill>
              <a:srgbClr val="004E95"/>
            </a:solidFill>
            <a:prstDash val="solid"/>
            <a:round/>
            <a:headEnd type="none" w="sm" len="sm"/>
            <a:tailEnd type="stealth" w="med" len="med"/>
          </a:ln>
        </p:spPr>
      </p:cxnSp>
      <p:cxnSp>
        <p:nvCxnSpPr>
          <p:cNvPr id="1012" name="Google Shape;1012;p20"/>
          <p:cNvCxnSpPr/>
          <p:nvPr/>
        </p:nvCxnSpPr>
        <p:spPr>
          <a:xfrm rot="10800000" flipH="1">
            <a:off x="5103159" y="7994042"/>
            <a:ext cx="1060338" cy="579439"/>
          </a:xfrm>
          <a:prstGeom prst="straightConnector1">
            <a:avLst/>
          </a:prstGeom>
          <a:noFill/>
          <a:ln w="38100" cap="flat" cmpd="sng">
            <a:solidFill>
              <a:srgbClr val="004E95"/>
            </a:solidFill>
            <a:prstDash val="solid"/>
            <a:round/>
            <a:headEnd type="none" w="sm" len="sm"/>
            <a:tailEnd type="stealth" w="med" len="med"/>
          </a:ln>
        </p:spPr>
      </p:cxnSp>
      <p:cxnSp>
        <p:nvCxnSpPr>
          <p:cNvPr id="1013" name="Google Shape;1013;p20"/>
          <p:cNvCxnSpPr/>
          <p:nvPr/>
        </p:nvCxnSpPr>
        <p:spPr>
          <a:xfrm>
            <a:off x="5074418" y="8706299"/>
            <a:ext cx="1168192" cy="1114241"/>
          </a:xfrm>
          <a:prstGeom prst="straightConnector1">
            <a:avLst/>
          </a:prstGeom>
          <a:noFill/>
          <a:ln w="38100" cap="flat" cmpd="sng">
            <a:solidFill>
              <a:srgbClr val="004E95"/>
            </a:solidFill>
            <a:prstDash val="solid"/>
            <a:round/>
            <a:headEnd type="none" w="sm" len="sm"/>
            <a:tailEnd type="stealth" w="med" len="med"/>
          </a:ln>
        </p:spPr>
      </p:cxnSp>
      <p:sp>
        <p:nvSpPr>
          <p:cNvPr id="1014" name="Google Shape;1014;p20"/>
          <p:cNvSpPr txBox="1"/>
          <p:nvPr/>
        </p:nvSpPr>
        <p:spPr>
          <a:xfrm>
            <a:off x="9574667" y="7994042"/>
            <a:ext cx="345430" cy="13081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8000"/>
              <a:buFont typeface="Arial"/>
              <a:buNone/>
            </a:pPr>
            <a:r>
              <a:rPr lang="en-US" sz="8000" b="0" i="0" u="none" strike="noStrike" cap="none">
                <a:solidFill>
                  <a:srgbClr val="7D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15" name="Google Shape;1015;p20"/>
          <p:cNvSpPr/>
          <p:nvPr/>
        </p:nvSpPr>
        <p:spPr>
          <a:xfrm>
            <a:off x="10446392" y="7648195"/>
            <a:ext cx="2291855" cy="2621029"/>
          </a:xfrm>
          <a:custGeom>
            <a:avLst/>
            <a:gdLst/>
            <a:ahLst/>
            <a:cxnLst/>
            <a:rect l="l" t="t" r="r" b="b"/>
            <a:pathLst>
              <a:path w="2459590" h="2812855" extrusionOk="0">
                <a:moveTo>
                  <a:pt x="2335130" y="2812855"/>
                </a:moveTo>
                <a:lnTo>
                  <a:pt x="124460" y="2812855"/>
                </a:lnTo>
                <a:cubicBezTo>
                  <a:pt x="55880" y="2812855"/>
                  <a:pt x="0" y="2756975"/>
                  <a:pt x="0" y="2688395"/>
                </a:cubicBezTo>
                <a:lnTo>
                  <a:pt x="0" y="124460"/>
                </a:lnTo>
                <a:cubicBezTo>
                  <a:pt x="0" y="55880"/>
                  <a:pt x="55880" y="0"/>
                  <a:pt x="124460" y="0"/>
                </a:cubicBezTo>
                <a:lnTo>
                  <a:pt x="2335130" y="0"/>
                </a:lnTo>
                <a:cubicBezTo>
                  <a:pt x="2403710" y="0"/>
                  <a:pt x="2459590" y="55880"/>
                  <a:pt x="2459590" y="124460"/>
                </a:cubicBezTo>
                <a:lnTo>
                  <a:pt x="2459590" y="2688395"/>
                </a:lnTo>
                <a:cubicBezTo>
                  <a:pt x="2459590" y="2756975"/>
                  <a:pt x="2403710" y="2812855"/>
                  <a:pt x="2335130" y="2812855"/>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20"/>
          <p:cNvSpPr txBox="1"/>
          <p:nvPr/>
        </p:nvSpPr>
        <p:spPr>
          <a:xfrm>
            <a:off x="10446392" y="7940675"/>
            <a:ext cx="2291855" cy="1783950"/>
          </a:xfrm>
          <a:prstGeom prst="rect">
            <a:avLst/>
          </a:prstGeom>
          <a:noFill/>
          <a:ln>
            <a:noFill/>
          </a:ln>
        </p:spPr>
        <p:txBody>
          <a:bodyPr spcFirstLastPara="1" wrap="square" lIns="0" tIns="0" rIns="0" bIns="0" anchor="t" anchorCtr="0">
            <a:spAutoFit/>
          </a:bodyPr>
          <a:lstStyle/>
          <a:p>
            <a:pPr marL="0" marR="0" lvl="0" indent="0" algn="ctr" rtl="0">
              <a:lnSpc>
                <a:spcPct val="139963"/>
              </a:lnSpc>
              <a:spcBef>
                <a:spcPts val="0"/>
              </a:spcBef>
              <a:spcAft>
                <a:spcPts val="0"/>
              </a:spcAft>
              <a:buClr>
                <a:srgbClr val="000000"/>
              </a:buClr>
              <a:buSzPts val="2760"/>
              <a:buFont typeface="Arial"/>
              <a:buNone/>
            </a:pPr>
            <a:r>
              <a:rPr lang="en-US" sz="2760" b="1" i="0" u="none" strike="noStrike" cap="none">
                <a:solidFill>
                  <a:srgbClr val="000000"/>
                </a:solidFill>
                <a:latin typeface="Poppins"/>
                <a:ea typeface="Poppins"/>
                <a:cs typeface="Poppins"/>
                <a:sym typeface="Poppins"/>
              </a:rPr>
              <a:t>30.000,00</a:t>
            </a:r>
            <a:endParaRPr sz="1400" b="0" i="0" u="none" strike="noStrike" cap="none">
              <a:solidFill>
                <a:srgbClr val="000000"/>
              </a:solidFill>
              <a:latin typeface="Arial"/>
              <a:ea typeface="Arial"/>
              <a:cs typeface="Arial"/>
              <a:sym typeface="Arial"/>
            </a:endParaRPr>
          </a:p>
          <a:p>
            <a:pPr marL="0" marR="0" lvl="0" indent="0" algn="ctr" rtl="0">
              <a:lnSpc>
                <a:spcPct val="139963"/>
              </a:lnSpc>
              <a:spcBef>
                <a:spcPts val="0"/>
              </a:spcBef>
              <a:spcAft>
                <a:spcPts val="0"/>
              </a:spcAft>
              <a:buClr>
                <a:srgbClr val="000000"/>
              </a:buClr>
              <a:buSzPts val="2760"/>
              <a:buFont typeface="Arial"/>
              <a:buNone/>
            </a:pPr>
            <a:r>
              <a:rPr lang="en-US" sz="2760" b="1" i="0" u="none" strike="noStrike" cap="none">
                <a:solidFill>
                  <a:srgbClr val="C00000"/>
                </a:solidFill>
                <a:latin typeface="Poppins"/>
                <a:ea typeface="Poppins"/>
                <a:cs typeface="Poppins"/>
                <a:sym typeface="Poppins"/>
              </a:rPr>
              <a:t>28.500,00</a:t>
            </a:r>
            <a:endParaRPr sz="1400" b="0" i="0" u="none" strike="noStrike" cap="none">
              <a:solidFill>
                <a:srgbClr val="000000"/>
              </a:solidFill>
              <a:latin typeface="Arial"/>
              <a:ea typeface="Arial"/>
              <a:cs typeface="Arial"/>
              <a:sym typeface="Arial"/>
            </a:endParaRPr>
          </a:p>
          <a:p>
            <a:pPr marL="0" marR="0" lvl="0" indent="0" algn="ctr" rtl="0">
              <a:lnSpc>
                <a:spcPct val="139963"/>
              </a:lnSpc>
              <a:spcBef>
                <a:spcPts val="0"/>
              </a:spcBef>
              <a:spcAft>
                <a:spcPts val="0"/>
              </a:spcAft>
              <a:buClr>
                <a:srgbClr val="000000"/>
              </a:buClr>
              <a:buSzPts val="2760"/>
              <a:buFont typeface="Arial"/>
              <a:buNone/>
            </a:pPr>
            <a:r>
              <a:rPr lang="en-US" sz="2760" b="1" i="0" u="none" strike="noStrike" cap="none">
                <a:solidFill>
                  <a:schemeClr val="dk1"/>
                </a:solidFill>
                <a:latin typeface="Poppins"/>
                <a:ea typeface="Poppins"/>
                <a:cs typeface="Poppins"/>
                <a:sym typeface="Poppins"/>
              </a:rPr>
              <a:t>25.500,00</a:t>
            </a:r>
            <a:endParaRPr sz="1400" b="0" i="0" u="none" strike="noStrike" cap="none">
              <a:solidFill>
                <a:schemeClr val="dk1"/>
              </a:solidFill>
              <a:latin typeface="Arial"/>
              <a:ea typeface="Arial"/>
              <a:cs typeface="Arial"/>
              <a:sym typeface="Arial"/>
            </a:endParaRPr>
          </a:p>
        </p:txBody>
      </p:sp>
      <p:sp>
        <p:nvSpPr>
          <p:cNvPr id="1017" name="Google Shape;1017;p20"/>
          <p:cNvSpPr txBox="1"/>
          <p:nvPr/>
        </p:nvSpPr>
        <p:spPr>
          <a:xfrm>
            <a:off x="3188228" y="6169374"/>
            <a:ext cx="1290117" cy="1322157"/>
          </a:xfrm>
          <a:prstGeom prst="rect">
            <a:avLst/>
          </a:prstGeom>
          <a:noFill/>
          <a:ln>
            <a:noFill/>
          </a:ln>
        </p:spPr>
        <p:txBody>
          <a:bodyPr spcFirstLastPara="1" wrap="square" lIns="0" tIns="0" rIns="0" bIns="0" anchor="t" anchorCtr="0">
            <a:spAutoFit/>
          </a:bodyPr>
          <a:lstStyle/>
          <a:p>
            <a:pPr marL="0" marR="0" lvl="0" indent="0" algn="ctr" rtl="0">
              <a:lnSpc>
                <a:spcPct val="151666"/>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ctr" rtl="0">
              <a:lnSpc>
                <a:spcPct val="151666"/>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ctr" rtl="0">
              <a:lnSpc>
                <a:spcPct val="130000"/>
              </a:lnSpc>
              <a:spcBef>
                <a:spcPts val="0"/>
              </a:spcBef>
              <a:spcAft>
                <a:spcPts val="0"/>
              </a:spcAft>
              <a:buClr>
                <a:srgbClr val="000000"/>
              </a:buClr>
              <a:buSzPts val="2400"/>
              <a:buFont typeface="Arial"/>
              <a:buNone/>
            </a:pPr>
            <a:r>
              <a:rPr lang="en-US" sz="2400" b="1" i="0" u="none" strike="noStrike" cap="none">
                <a:solidFill>
                  <a:srgbClr val="C00000"/>
                </a:solidFill>
                <a:latin typeface="Arial"/>
                <a:ea typeface="Arial"/>
                <a:cs typeface="Arial"/>
                <a:sym typeface="Arial"/>
              </a:rPr>
              <a:t>FIXO</a:t>
            </a:r>
            <a:endParaRPr sz="1400" b="1" i="0" u="none" strike="noStrike" cap="none">
              <a:solidFill>
                <a:srgbClr val="C00000"/>
              </a:solidFill>
              <a:latin typeface="Arial"/>
              <a:ea typeface="Arial"/>
              <a:cs typeface="Arial"/>
              <a:sym typeface="Arial"/>
            </a:endParaRPr>
          </a:p>
        </p:txBody>
      </p:sp>
      <p:sp>
        <p:nvSpPr>
          <p:cNvPr id="1018" name="Google Shape;1018;p20"/>
          <p:cNvSpPr txBox="1"/>
          <p:nvPr/>
        </p:nvSpPr>
        <p:spPr>
          <a:xfrm>
            <a:off x="6568313" y="6137384"/>
            <a:ext cx="2473489" cy="1322157"/>
          </a:xfrm>
          <a:prstGeom prst="rect">
            <a:avLst/>
          </a:prstGeom>
          <a:noFill/>
          <a:ln>
            <a:noFill/>
          </a:ln>
        </p:spPr>
        <p:txBody>
          <a:bodyPr spcFirstLastPara="1" wrap="square" lIns="0" tIns="0" rIns="0" bIns="0" anchor="t" anchorCtr="0">
            <a:spAutoFit/>
          </a:bodyPr>
          <a:lstStyle/>
          <a:p>
            <a:pPr marL="0" marR="0" lvl="0" indent="0" algn="ctr" rtl="0">
              <a:lnSpc>
                <a:spcPct val="151666"/>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ctr" rtl="0">
              <a:lnSpc>
                <a:spcPct val="151666"/>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ctr" rtl="0">
              <a:lnSpc>
                <a:spcPct val="130000"/>
              </a:lnSpc>
              <a:spcBef>
                <a:spcPts val="0"/>
              </a:spcBef>
              <a:spcAft>
                <a:spcPts val="0"/>
              </a:spcAft>
              <a:buClr>
                <a:srgbClr val="000000"/>
              </a:buClr>
              <a:buSzPts val="2400"/>
              <a:buFont typeface="Arial"/>
              <a:buNone/>
            </a:pPr>
            <a:r>
              <a:rPr lang="en-US" sz="2400" b="1" i="0" u="none" strike="noStrike" cap="none">
                <a:solidFill>
                  <a:srgbClr val="C00000"/>
                </a:solidFill>
                <a:latin typeface="Arial"/>
                <a:ea typeface="Arial"/>
                <a:cs typeface="Arial"/>
                <a:sym typeface="Arial"/>
              </a:rPr>
              <a:t>QUALIDADE</a:t>
            </a:r>
            <a:endParaRPr sz="1400" b="1" i="0" u="none" strike="noStrike" cap="none">
              <a:solidFill>
                <a:srgbClr val="C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5"/>
          <p:cNvSpPr/>
          <p:nvPr/>
        </p:nvSpPr>
        <p:spPr>
          <a:xfrm>
            <a:off x="16962025" y="6160250"/>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156" name="Google Shape;156;p5"/>
          <p:cNvGrpSpPr/>
          <p:nvPr/>
        </p:nvGrpSpPr>
        <p:grpSpPr>
          <a:xfrm>
            <a:off x="1066392" y="1018887"/>
            <a:ext cx="16076964" cy="243998"/>
            <a:chOff x="0" y="334222"/>
            <a:chExt cx="21435952" cy="325331"/>
          </a:xfrm>
        </p:grpSpPr>
        <p:cxnSp>
          <p:nvCxnSpPr>
            <p:cNvPr id="157" name="Google Shape;157;p5"/>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158" name="Google Shape;158;p5"/>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9" name="Google Shape;159;p5"/>
          <p:cNvSpPr/>
          <p:nvPr/>
        </p:nvSpPr>
        <p:spPr>
          <a:xfrm>
            <a:off x="1882655" y="686915"/>
            <a:ext cx="14628586" cy="9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300"/>
              <a:buFont typeface="Arial"/>
              <a:buNone/>
            </a:pPr>
            <a:r>
              <a:rPr lang="en-US" sz="5300" b="1" i="0" u="none" strike="noStrike" cap="none">
                <a:solidFill>
                  <a:schemeClr val="lt1"/>
                </a:solidFill>
                <a:latin typeface="Poppins"/>
                <a:ea typeface="Poppins"/>
                <a:cs typeface="Poppins"/>
                <a:sym typeface="Poppins"/>
              </a:rPr>
              <a:t>FUNDO NACIONAL DE SAÚDE</a:t>
            </a:r>
            <a:endParaRPr sz="5300" b="1" i="0" u="none" strike="noStrike" cap="none">
              <a:solidFill>
                <a:schemeClr val="lt1"/>
              </a:solidFill>
              <a:latin typeface="Poppins"/>
              <a:ea typeface="Poppins"/>
              <a:cs typeface="Poppins"/>
              <a:sym typeface="Poppins"/>
            </a:endParaRPr>
          </a:p>
        </p:txBody>
      </p:sp>
      <p:grpSp>
        <p:nvGrpSpPr>
          <p:cNvPr id="160" name="Google Shape;160;p5"/>
          <p:cNvGrpSpPr/>
          <p:nvPr/>
        </p:nvGrpSpPr>
        <p:grpSpPr>
          <a:xfrm>
            <a:off x="585128" y="2931010"/>
            <a:ext cx="15573282" cy="5411095"/>
            <a:chOff x="138562" y="974411"/>
            <a:chExt cx="11969736" cy="3927098"/>
          </a:xfrm>
        </p:grpSpPr>
        <p:sp>
          <p:nvSpPr>
            <p:cNvPr id="161" name="Google Shape;161;p5"/>
            <p:cNvSpPr/>
            <p:nvPr/>
          </p:nvSpPr>
          <p:spPr>
            <a:xfrm>
              <a:off x="138650" y="2344950"/>
              <a:ext cx="4798500" cy="589188"/>
            </a:xfrm>
            <a:prstGeom prst="roundRect">
              <a:avLst>
                <a:gd name="adj" fmla="val 2332"/>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 name="Google Shape;162;p5"/>
            <p:cNvSpPr/>
            <p:nvPr/>
          </p:nvSpPr>
          <p:spPr>
            <a:xfrm>
              <a:off x="7632014" y="974411"/>
              <a:ext cx="4476284" cy="710003"/>
            </a:xfrm>
            <a:prstGeom prst="roundRect">
              <a:avLst>
                <a:gd name="adj" fmla="val 16667"/>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Poppins"/>
                  <a:ea typeface="Poppins"/>
                  <a:cs typeface="Poppins"/>
                  <a:sym typeface="Poppins"/>
                </a:rPr>
                <a:t>INCENTIVO FINANCEIRO DA APS - EQUIPES DE SAÚDE DA FAMÍLIA/ESF E EQUIPES DE ATENÇÃO PRIMÁRIA/EAP</a:t>
              </a:r>
              <a:endParaRPr sz="1800" b="0" i="0" u="none" strike="noStrike" cap="none">
                <a:solidFill>
                  <a:srgbClr val="000000"/>
                </a:solidFill>
                <a:latin typeface="Poppins"/>
                <a:ea typeface="Poppins"/>
                <a:cs typeface="Poppins"/>
                <a:sym typeface="Poppins"/>
              </a:endParaRPr>
            </a:p>
          </p:txBody>
        </p:sp>
        <p:sp>
          <p:nvSpPr>
            <p:cNvPr id="163" name="Google Shape;163;p5"/>
            <p:cNvSpPr/>
            <p:nvPr/>
          </p:nvSpPr>
          <p:spPr>
            <a:xfrm>
              <a:off x="7632013" y="2588090"/>
              <a:ext cx="4389834" cy="500120"/>
            </a:xfrm>
            <a:prstGeom prst="roundRect">
              <a:avLst>
                <a:gd name="adj" fmla="val 8300"/>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Poppins"/>
                  <a:ea typeface="Poppins"/>
                  <a:cs typeface="Poppins"/>
                  <a:sym typeface="Poppins"/>
                </a:rPr>
                <a:t>INCENTIVO FINANCEIRO PARA ATENÇÃO À SAÚDE BUCAL</a:t>
              </a:r>
              <a:endParaRPr sz="1800" b="0" i="0" u="none" strike="noStrike" cap="none">
                <a:solidFill>
                  <a:srgbClr val="000000"/>
                </a:solidFill>
                <a:latin typeface="Poppins"/>
                <a:ea typeface="Poppins"/>
                <a:cs typeface="Poppins"/>
                <a:sym typeface="Poppins"/>
              </a:endParaRPr>
            </a:p>
          </p:txBody>
        </p:sp>
        <p:sp>
          <p:nvSpPr>
            <p:cNvPr id="164" name="Google Shape;164;p5"/>
            <p:cNvSpPr/>
            <p:nvPr/>
          </p:nvSpPr>
          <p:spPr>
            <a:xfrm>
              <a:off x="7669825" y="4435298"/>
              <a:ext cx="4352021" cy="466211"/>
            </a:xfrm>
            <a:prstGeom prst="roundRect">
              <a:avLst>
                <a:gd name="adj" fmla="val 16667"/>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Poppins"/>
                  <a:ea typeface="Poppins"/>
                  <a:cs typeface="Poppins"/>
                  <a:sym typeface="Poppins"/>
                </a:rPr>
                <a:t>INCENTIVO FINANCEIRO DA APS - COMPONENTE PER CAPITA DE BASE POPULACIONAL</a:t>
              </a:r>
              <a:endParaRPr sz="1800" b="0" i="0" u="none" strike="noStrike" cap="none">
                <a:solidFill>
                  <a:srgbClr val="000000"/>
                </a:solidFill>
                <a:latin typeface="Poppins"/>
                <a:ea typeface="Poppins"/>
                <a:cs typeface="Poppins"/>
                <a:sym typeface="Poppins"/>
              </a:endParaRPr>
            </a:p>
          </p:txBody>
        </p:sp>
        <p:sp>
          <p:nvSpPr>
            <p:cNvPr id="165" name="Google Shape;165;p5"/>
            <p:cNvSpPr/>
            <p:nvPr/>
          </p:nvSpPr>
          <p:spPr>
            <a:xfrm>
              <a:off x="140275" y="1097412"/>
              <a:ext cx="4798500" cy="540000"/>
            </a:xfrm>
            <a:prstGeom prst="roundRect">
              <a:avLst>
                <a:gd name="adj" fmla="val 7476"/>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6" name="Google Shape;166;p5"/>
            <p:cNvSpPr/>
            <p:nvPr/>
          </p:nvSpPr>
          <p:spPr>
            <a:xfrm>
              <a:off x="160613" y="3697481"/>
              <a:ext cx="4798500" cy="539973"/>
            </a:xfrm>
            <a:prstGeom prst="roundRect">
              <a:avLst>
                <a:gd name="adj" fmla="val 7476"/>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7" name="Google Shape;167;p5"/>
            <p:cNvSpPr/>
            <p:nvPr/>
          </p:nvSpPr>
          <p:spPr>
            <a:xfrm>
              <a:off x="140288" y="1744687"/>
              <a:ext cx="4798500" cy="540000"/>
            </a:xfrm>
            <a:prstGeom prst="roundRect">
              <a:avLst>
                <a:gd name="adj" fmla="val 7476"/>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168" name="Google Shape;168;p5"/>
            <p:cNvGrpSpPr/>
            <p:nvPr/>
          </p:nvGrpSpPr>
          <p:grpSpPr>
            <a:xfrm>
              <a:off x="7609345" y="1795826"/>
              <a:ext cx="4418050" cy="2568308"/>
              <a:chOff x="7609345" y="1540063"/>
              <a:chExt cx="4418050" cy="2568308"/>
            </a:xfrm>
          </p:grpSpPr>
          <p:sp>
            <p:nvSpPr>
              <p:cNvPr id="169" name="Google Shape;169;p5"/>
              <p:cNvSpPr/>
              <p:nvPr/>
            </p:nvSpPr>
            <p:spPr>
              <a:xfrm>
                <a:off x="7609345" y="1540063"/>
                <a:ext cx="4418050" cy="727443"/>
              </a:xfrm>
              <a:prstGeom prst="roundRect">
                <a:avLst>
                  <a:gd name="adj" fmla="val 16667"/>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Poppins"/>
                    <a:ea typeface="Poppins"/>
                    <a:cs typeface="Poppins"/>
                    <a:sym typeface="Poppins"/>
                  </a:rPr>
                  <a:t>	INCENTIVO FINANCEIRO DA APS - DEMAIS PROGRAMAS, SERVIÇOS E EQUIPES DA ATENÇÃO PRIMÁRIA À SAÚDE</a:t>
                </a:r>
                <a:endParaRPr sz="1800" b="0" i="0" u="none" strike="noStrike" cap="none">
                  <a:solidFill>
                    <a:srgbClr val="000000"/>
                  </a:solidFill>
                  <a:latin typeface="Poppins"/>
                  <a:ea typeface="Poppins"/>
                  <a:cs typeface="Poppins"/>
                  <a:sym typeface="Poppins"/>
                </a:endParaRPr>
              </a:p>
            </p:txBody>
          </p:sp>
          <p:sp>
            <p:nvSpPr>
              <p:cNvPr id="170" name="Google Shape;170;p5"/>
              <p:cNvSpPr/>
              <p:nvPr/>
            </p:nvSpPr>
            <p:spPr>
              <a:xfrm>
                <a:off x="7660306" y="3401680"/>
                <a:ext cx="4361542" cy="706691"/>
              </a:xfrm>
              <a:prstGeom prst="roundRect">
                <a:avLst>
                  <a:gd name="adj" fmla="val 5717"/>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Poppins"/>
                    <a:ea typeface="Poppins"/>
                    <a:cs typeface="Poppins"/>
                    <a:sym typeface="Poppins"/>
                  </a:rPr>
                  <a:t>INCENTIVO FINANCEIRO DA APS - MANUTENÇÃO DE PAGAMENTO DE VALOR NOMINAL COM BASE EM EXERCÍCIO ANTERIOR</a:t>
                </a:r>
                <a:endParaRPr sz="1800" b="0" i="0" u="none" strike="noStrike" cap="none">
                  <a:solidFill>
                    <a:srgbClr val="000000"/>
                  </a:solidFill>
                  <a:latin typeface="Poppins"/>
                  <a:ea typeface="Poppins"/>
                  <a:cs typeface="Poppins"/>
                  <a:sym typeface="Poppins"/>
                </a:endParaRPr>
              </a:p>
            </p:txBody>
          </p:sp>
        </p:grpSp>
        <p:cxnSp>
          <p:nvCxnSpPr>
            <p:cNvPr id="171" name="Google Shape;171;p5"/>
            <p:cNvCxnSpPr/>
            <p:nvPr/>
          </p:nvCxnSpPr>
          <p:spPr>
            <a:xfrm rot="10800000" flipH="1">
              <a:off x="4937062" y="1365236"/>
              <a:ext cx="2694951" cy="2828"/>
            </a:xfrm>
            <a:prstGeom prst="straightConnector1">
              <a:avLst/>
            </a:prstGeom>
            <a:noFill/>
            <a:ln w="9525" cap="flat" cmpd="sng">
              <a:solidFill>
                <a:srgbClr val="44546A"/>
              </a:solidFill>
              <a:prstDash val="solid"/>
              <a:round/>
              <a:headEnd type="none" w="sm" len="sm"/>
              <a:tailEnd type="triangle" w="med" len="med"/>
            </a:ln>
          </p:spPr>
        </p:cxnSp>
        <p:cxnSp>
          <p:nvCxnSpPr>
            <p:cNvPr id="172" name="Google Shape;172;p5"/>
            <p:cNvCxnSpPr/>
            <p:nvPr/>
          </p:nvCxnSpPr>
          <p:spPr>
            <a:xfrm rot="10800000" flipH="1">
              <a:off x="4940091" y="2857439"/>
              <a:ext cx="2669254" cy="444574"/>
            </a:xfrm>
            <a:prstGeom prst="straightConnector1">
              <a:avLst/>
            </a:prstGeom>
            <a:noFill/>
            <a:ln w="9525" cap="flat" cmpd="sng">
              <a:solidFill>
                <a:srgbClr val="44546A"/>
              </a:solidFill>
              <a:prstDash val="solid"/>
              <a:round/>
              <a:headEnd type="none" w="sm" len="sm"/>
              <a:tailEnd type="triangle" w="med" len="med"/>
            </a:ln>
          </p:spPr>
        </p:cxnSp>
        <p:cxnSp>
          <p:nvCxnSpPr>
            <p:cNvPr id="173" name="Google Shape;173;p5"/>
            <p:cNvCxnSpPr/>
            <p:nvPr/>
          </p:nvCxnSpPr>
          <p:spPr>
            <a:xfrm rot="10800000" flipH="1">
              <a:off x="4959113" y="1420018"/>
              <a:ext cx="2672900" cy="626752"/>
            </a:xfrm>
            <a:prstGeom prst="straightConnector1">
              <a:avLst/>
            </a:prstGeom>
            <a:noFill/>
            <a:ln w="9525" cap="flat" cmpd="sng">
              <a:solidFill>
                <a:srgbClr val="44546A"/>
              </a:solidFill>
              <a:prstDash val="solid"/>
              <a:round/>
              <a:headEnd type="none" w="sm" len="sm"/>
              <a:tailEnd type="triangle" w="med" len="med"/>
            </a:ln>
          </p:spPr>
        </p:cxnSp>
        <p:sp>
          <p:nvSpPr>
            <p:cNvPr id="174" name="Google Shape;174;p5"/>
            <p:cNvSpPr/>
            <p:nvPr/>
          </p:nvSpPr>
          <p:spPr>
            <a:xfrm>
              <a:off x="138562" y="3048030"/>
              <a:ext cx="4798500" cy="540000"/>
            </a:xfrm>
            <a:prstGeom prst="roundRect">
              <a:avLst>
                <a:gd name="adj" fmla="val 7476"/>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5" name="Google Shape;175;p5"/>
            <p:cNvSpPr/>
            <p:nvPr/>
          </p:nvSpPr>
          <p:spPr>
            <a:xfrm>
              <a:off x="4459735" y="3760947"/>
              <a:ext cx="360000" cy="360000"/>
            </a:xfrm>
            <a:prstGeom prst="flowChartSummingJunction">
              <a:avLst/>
            </a:prstGeom>
            <a:solidFill>
              <a:srgbClr val="C5D8F1"/>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176" name="Google Shape;176;p5"/>
          <p:cNvSpPr/>
          <p:nvPr/>
        </p:nvSpPr>
        <p:spPr>
          <a:xfrm>
            <a:off x="729604" y="3249838"/>
            <a:ext cx="595638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Poppins"/>
                <a:ea typeface="Poppins"/>
                <a:cs typeface="Poppins"/>
                <a:sym typeface="Poppins"/>
              </a:rPr>
              <a:t>INCENTIVO FINANCEIRO DA APS - CAPITAÇÃO PONDERADA</a:t>
            </a:r>
            <a:endParaRPr/>
          </a:p>
        </p:txBody>
      </p:sp>
      <p:sp>
        <p:nvSpPr>
          <p:cNvPr id="177" name="Google Shape;177;p5"/>
          <p:cNvSpPr/>
          <p:nvPr/>
        </p:nvSpPr>
        <p:spPr>
          <a:xfrm>
            <a:off x="745495" y="4121881"/>
            <a:ext cx="53719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Poppins"/>
                <a:ea typeface="Poppins"/>
                <a:cs typeface="Poppins"/>
                <a:sym typeface="Poppins"/>
              </a:rPr>
              <a:t>INCENTIVO FINANCEIRO DA APS - DESEMPENHO</a:t>
            </a:r>
            <a:endParaRPr dirty="0"/>
          </a:p>
        </p:txBody>
      </p:sp>
      <p:sp>
        <p:nvSpPr>
          <p:cNvPr id="178" name="Google Shape;178;p5"/>
          <p:cNvSpPr/>
          <p:nvPr/>
        </p:nvSpPr>
        <p:spPr>
          <a:xfrm>
            <a:off x="740801" y="5094420"/>
            <a:ext cx="52850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Poppins"/>
                <a:ea typeface="Poppins"/>
                <a:cs typeface="Poppins"/>
                <a:sym typeface="Poppins"/>
              </a:rPr>
              <a:t>INCENTIVO PARA AÇÕES ESTRATÉGICAS</a:t>
            </a:r>
            <a:endParaRPr/>
          </a:p>
        </p:txBody>
      </p:sp>
      <p:sp>
        <p:nvSpPr>
          <p:cNvPr id="179" name="Google Shape;179;p5"/>
          <p:cNvSpPr/>
          <p:nvPr/>
        </p:nvSpPr>
        <p:spPr>
          <a:xfrm>
            <a:off x="748881" y="5928648"/>
            <a:ext cx="5700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Poppins"/>
                <a:ea typeface="Poppins"/>
                <a:cs typeface="Poppins"/>
                <a:sym typeface="Poppins"/>
              </a:rPr>
              <a:t>INCENTIVO FINANCEIRO ATENÇÃO À SAÚDE BUCAL</a:t>
            </a:r>
            <a:endParaRPr dirty="0"/>
          </a:p>
        </p:txBody>
      </p:sp>
      <p:sp>
        <p:nvSpPr>
          <p:cNvPr id="180" name="Google Shape;180;p5"/>
          <p:cNvSpPr/>
          <p:nvPr/>
        </p:nvSpPr>
        <p:spPr>
          <a:xfrm>
            <a:off x="748881" y="6755751"/>
            <a:ext cx="472757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Poppins"/>
                <a:ea typeface="Poppins"/>
                <a:cs typeface="Poppins"/>
                <a:sym typeface="Poppins"/>
              </a:rPr>
              <a:t>PROGRAMA DE INFORMATIZAÇÃO DA APS</a:t>
            </a:r>
            <a:endParaRPr dirty="0"/>
          </a:p>
        </p:txBody>
      </p:sp>
      <p:cxnSp>
        <p:nvCxnSpPr>
          <p:cNvPr id="181" name="Google Shape;181;p5"/>
          <p:cNvCxnSpPr/>
          <p:nvPr/>
        </p:nvCxnSpPr>
        <p:spPr>
          <a:xfrm rot="10800000" flipH="1">
            <a:off x="6871675" y="4535307"/>
            <a:ext cx="3404775" cy="759251"/>
          </a:xfrm>
          <a:prstGeom prst="straightConnector1">
            <a:avLst/>
          </a:prstGeom>
          <a:noFill/>
          <a:ln w="9525" cap="flat" cmpd="sng">
            <a:solidFill>
              <a:srgbClr val="44546A"/>
            </a:solidFill>
            <a:prstDash val="solid"/>
            <a:round/>
            <a:headEnd type="none" w="sm" len="sm"/>
            <a:tailEnd type="triangle" w="med" len="med"/>
          </a:ln>
        </p:spPr>
      </p:cxnSp>
      <p:sp>
        <p:nvSpPr>
          <p:cNvPr id="182" name="Google Shape;182;p5"/>
          <p:cNvSpPr/>
          <p:nvPr/>
        </p:nvSpPr>
        <p:spPr>
          <a:xfrm>
            <a:off x="10371329" y="8483781"/>
            <a:ext cx="5674603" cy="545239"/>
          </a:xfrm>
          <a:prstGeom prst="roundRect">
            <a:avLst>
              <a:gd name="adj" fmla="val 16667"/>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Poppins"/>
                <a:ea typeface="Poppins"/>
                <a:cs typeface="Poppins"/>
                <a:sym typeface="Poppins"/>
              </a:rPr>
              <a:t>INCENTIVO FINANCEIRO DA APS - EQUIPES MULTIPROFISSIONAIS - EMULTI</a:t>
            </a:r>
            <a:endParaRPr sz="1800" b="0" i="0" u="none" strike="noStrike" cap="none">
              <a:solidFill>
                <a:srgbClr val="000000"/>
              </a:solidFill>
              <a:latin typeface="Poppins"/>
              <a:ea typeface="Poppins"/>
              <a:cs typeface="Poppins"/>
              <a:sym typeface="Poppins"/>
            </a:endParaRPr>
          </a:p>
        </p:txBody>
      </p:sp>
      <p:sp>
        <p:nvSpPr>
          <p:cNvPr id="183" name="Google Shape;183;p5"/>
          <p:cNvSpPr/>
          <p:nvPr/>
        </p:nvSpPr>
        <p:spPr>
          <a:xfrm>
            <a:off x="10371329" y="9170696"/>
            <a:ext cx="5681822" cy="468172"/>
          </a:xfrm>
          <a:prstGeom prst="roundRect">
            <a:avLst>
              <a:gd name="adj" fmla="val 8300"/>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Poppins"/>
                <a:ea typeface="Poppins"/>
                <a:cs typeface="Poppins"/>
                <a:sym typeface="Poppins"/>
              </a:rPr>
              <a:t>INCENTIVO COMPENSATÓRIO DE TRANSIÇÃO</a:t>
            </a:r>
            <a:endParaRPr sz="1800" b="0" i="0" u="none" strike="noStrike" cap="none">
              <a:solidFill>
                <a:srgbClr val="000000"/>
              </a:solidFill>
              <a:latin typeface="Poppins"/>
              <a:ea typeface="Poppins"/>
              <a:cs typeface="Poppins"/>
              <a:sym typeface="Poppins"/>
            </a:endParaRPr>
          </a:p>
        </p:txBody>
      </p:sp>
      <p:sp>
        <p:nvSpPr>
          <p:cNvPr id="184" name="Google Shape;184;p5"/>
          <p:cNvSpPr txBox="1"/>
          <p:nvPr/>
        </p:nvSpPr>
        <p:spPr>
          <a:xfrm>
            <a:off x="212949" y="2177164"/>
            <a:ext cx="7318983" cy="800219"/>
          </a:xfrm>
          <a:prstGeom prst="rect">
            <a:avLst/>
          </a:prstGeom>
          <a:noFill/>
          <a:ln>
            <a:noFill/>
          </a:ln>
        </p:spPr>
        <p:txBody>
          <a:bodyPr spcFirstLastPara="1" wrap="square" lIns="0" tIns="0" rIns="0" bIns="0" anchor="t" anchorCtr="0">
            <a:spAutoFit/>
          </a:bodyPr>
          <a:lstStyle/>
          <a:p>
            <a:pPr marL="0" marR="0" lvl="0" indent="0" algn="ctr" rtl="0">
              <a:lnSpc>
                <a:spcPct val="130032"/>
              </a:lnSpc>
              <a:spcBef>
                <a:spcPts val="0"/>
              </a:spcBef>
              <a:spcAft>
                <a:spcPts val="0"/>
              </a:spcAft>
              <a:buClr>
                <a:srgbClr val="000000"/>
              </a:buClr>
              <a:buSzPts val="4000"/>
              <a:buFont typeface="Arial"/>
              <a:buNone/>
            </a:pPr>
            <a:r>
              <a:rPr lang="en-US" sz="4000" b="1" i="0" u="none" strike="noStrike" cap="none">
                <a:solidFill>
                  <a:srgbClr val="F5B335"/>
                </a:solidFill>
                <a:latin typeface="Poppins"/>
                <a:ea typeface="Poppins"/>
                <a:cs typeface="Poppins"/>
                <a:sym typeface="Poppins"/>
              </a:rPr>
              <a:t>COMO ERA ANTES:</a:t>
            </a:r>
            <a:endParaRPr sz="4000" b="0" i="0" u="none" strike="noStrike" cap="none">
              <a:solidFill>
                <a:srgbClr val="000000"/>
              </a:solidFill>
              <a:latin typeface="Arial"/>
              <a:ea typeface="Arial"/>
              <a:cs typeface="Arial"/>
              <a:sym typeface="Arial"/>
            </a:endParaRPr>
          </a:p>
        </p:txBody>
      </p:sp>
      <p:sp>
        <p:nvSpPr>
          <p:cNvPr id="185" name="Google Shape;185;p5"/>
          <p:cNvSpPr txBox="1"/>
          <p:nvPr/>
        </p:nvSpPr>
        <p:spPr>
          <a:xfrm>
            <a:off x="9388833" y="2156666"/>
            <a:ext cx="7318983" cy="620178"/>
          </a:xfrm>
          <a:prstGeom prst="rect">
            <a:avLst/>
          </a:prstGeom>
          <a:noFill/>
          <a:ln>
            <a:noFill/>
          </a:ln>
        </p:spPr>
        <p:txBody>
          <a:bodyPr spcFirstLastPara="1" wrap="square" lIns="0" tIns="0" rIns="0" bIns="0" anchor="t" anchorCtr="0">
            <a:spAutoFit/>
          </a:bodyPr>
          <a:lstStyle/>
          <a:p>
            <a:pPr marL="0" marR="0" lvl="0" indent="0" algn="ctr" rtl="0">
              <a:lnSpc>
                <a:spcPct val="130032"/>
              </a:lnSpc>
              <a:spcBef>
                <a:spcPts val="0"/>
              </a:spcBef>
              <a:spcAft>
                <a:spcPts val="0"/>
              </a:spcAft>
              <a:buClr>
                <a:srgbClr val="000000"/>
              </a:buClr>
              <a:buSzPts val="3666"/>
              <a:buFont typeface="Arial"/>
              <a:buNone/>
            </a:pPr>
            <a:r>
              <a:rPr lang="en-US" sz="3666" b="1" i="0" u="none" strike="noStrike" cap="none">
                <a:solidFill>
                  <a:srgbClr val="F5B335"/>
                </a:solidFill>
                <a:latin typeface="Poppins"/>
                <a:ea typeface="Poppins"/>
                <a:cs typeface="Poppins"/>
                <a:sym typeface="Poppins"/>
              </a:rPr>
              <a:t>COMO FICOU:</a:t>
            </a:r>
            <a:endParaRPr sz="1400" b="0" i="0" u="none" strike="noStrike" cap="none">
              <a:solidFill>
                <a:srgbClr val="000000"/>
              </a:solidFill>
              <a:latin typeface="Arial"/>
              <a:ea typeface="Arial"/>
              <a:cs typeface="Arial"/>
              <a:sym typeface="Arial"/>
            </a:endParaRPr>
          </a:p>
        </p:txBody>
      </p:sp>
      <p:sp>
        <p:nvSpPr>
          <p:cNvPr id="186" name="Google Shape;186;p5"/>
          <p:cNvSpPr/>
          <p:nvPr/>
        </p:nvSpPr>
        <p:spPr>
          <a:xfrm>
            <a:off x="9592007" y="6973206"/>
            <a:ext cx="7425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Poppins"/>
                <a:ea typeface="Poppins"/>
                <a:cs typeface="Poppins"/>
                <a:sym typeface="Poppins"/>
              </a:rPr>
              <a:t>NOVO</a:t>
            </a:r>
            <a:endParaRPr sz="1400" b="1" i="0" u="none" strike="noStrike" cap="none">
              <a:solidFill>
                <a:srgbClr val="FF0000"/>
              </a:solidFill>
              <a:latin typeface="Poppins"/>
              <a:ea typeface="Poppins"/>
              <a:cs typeface="Poppins"/>
              <a:sym typeface="Poppins"/>
            </a:endParaRPr>
          </a:p>
        </p:txBody>
      </p:sp>
      <p:sp>
        <p:nvSpPr>
          <p:cNvPr id="187" name="Google Shape;187;p5"/>
          <p:cNvSpPr/>
          <p:nvPr/>
        </p:nvSpPr>
        <p:spPr>
          <a:xfrm>
            <a:off x="9592007" y="7940868"/>
            <a:ext cx="7425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Poppins"/>
                <a:ea typeface="Poppins"/>
                <a:cs typeface="Poppins"/>
                <a:sym typeface="Poppins"/>
              </a:rPr>
              <a:t>NOVO</a:t>
            </a:r>
            <a:endParaRPr sz="1400" b="1" i="0" u="none" strike="noStrike" cap="none">
              <a:solidFill>
                <a:srgbClr val="FF0000"/>
              </a:solidFill>
              <a:latin typeface="Poppins"/>
              <a:ea typeface="Poppins"/>
              <a:cs typeface="Poppins"/>
              <a:sym typeface="Poppins"/>
            </a:endParaRPr>
          </a:p>
        </p:txBody>
      </p:sp>
      <p:sp>
        <p:nvSpPr>
          <p:cNvPr id="188" name="Google Shape;188;p5"/>
          <p:cNvSpPr/>
          <p:nvPr/>
        </p:nvSpPr>
        <p:spPr>
          <a:xfrm>
            <a:off x="9592006" y="8603342"/>
            <a:ext cx="7425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Poppins"/>
                <a:ea typeface="Poppins"/>
                <a:cs typeface="Poppins"/>
                <a:sym typeface="Poppins"/>
              </a:rPr>
              <a:t>NOVO</a:t>
            </a:r>
            <a:endParaRPr sz="1400" b="1" i="0" u="none" strike="noStrike" cap="none">
              <a:solidFill>
                <a:srgbClr val="FF0000"/>
              </a:solidFill>
              <a:latin typeface="Poppins"/>
              <a:ea typeface="Poppins"/>
              <a:cs typeface="Poppins"/>
              <a:sym typeface="Poppins"/>
            </a:endParaRPr>
          </a:p>
        </p:txBody>
      </p:sp>
      <p:sp>
        <p:nvSpPr>
          <p:cNvPr id="189" name="Google Shape;189;p5"/>
          <p:cNvSpPr/>
          <p:nvPr/>
        </p:nvSpPr>
        <p:spPr>
          <a:xfrm>
            <a:off x="9573840" y="9194859"/>
            <a:ext cx="7425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Poppins"/>
                <a:ea typeface="Poppins"/>
                <a:cs typeface="Poppins"/>
                <a:sym typeface="Poppins"/>
              </a:rPr>
              <a:t>NOVO</a:t>
            </a:r>
            <a:endParaRPr sz="1400" b="1" i="0" u="none" strike="noStrike" cap="none">
              <a:solidFill>
                <a:srgbClr val="FF0000"/>
              </a:solidFill>
              <a:latin typeface="Poppins"/>
              <a:ea typeface="Poppins"/>
              <a:cs typeface="Poppins"/>
              <a:sym typeface="Poppins"/>
            </a:endParaRPr>
          </a:p>
        </p:txBody>
      </p:sp>
      <p:sp>
        <p:nvSpPr>
          <p:cNvPr id="190" name="Google Shape;190;p5"/>
          <p:cNvSpPr/>
          <p:nvPr/>
        </p:nvSpPr>
        <p:spPr>
          <a:xfrm>
            <a:off x="6194702" y="5940108"/>
            <a:ext cx="468380" cy="496039"/>
          </a:xfrm>
          <a:prstGeom prst="flowChartSummingJunction">
            <a:avLst/>
          </a:prstGeom>
          <a:solidFill>
            <a:srgbClr val="C5D8F1"/>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1" name="Google Shape;191;p5"/>
          <p:cNvSpPr/>
          <p:nvPr/>
        </p:nvSpPr>
        <p:spPr>
          <a:xfrm>
            <a:off x="6207211" y="4995899"/>
            <a:ext cx="468380" cy="496039"/>
          </a:xfrm>
          <a:prstGeom prst="flowChartSummingJunction">
            <a:avLst/>
          </a:prstGeom>
          <a:solidFill>
            <a:srgbClr val="C5D8F1"/>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2" name="Google Shape;192;p5"/>
          <p:cNvSpPr/>
          <p:nvPr/>
        </p:nvSpPr>
        <p:spPr>
          <a:xfrm>
            <a:off x="6196031" y="4167092"/>
            <a:ext cx="468380" cy="496039"/>
          </a:xfrm>
          <a:prstGeom prst="flowChartSummingJunction">
            <a:avLst/>
          </a:prstGeom>
          <a:solidFill>
            <a:srgbClr val="C5D8F1"/>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3" name="Google Shape;193;p5"/>
          <p:cNvSpPr/>
          <p:nvPr/>
        </p:nvSpPr>
        <p:spPr>
          <a:xfrm>
            <a:off x="6196031" y="3227788"/>
            <a:ext cx="468380" cy="496039"/>
          </a:xfrm>
          <a:prstGeom prst="flowChartSummingJunction">
            <a:avLst/>
          </a:prstGeom>
          <a:solidFill>
            <a:srgbClr val="C5D8F1"/>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4" name="Google Shape;194;p5"/>
          <p:cNvSpPr/>
          <p:nvPr/>
        </p:nvSpPr>
        <p:spPr>
          <a:xfrm>
            <a:off x="10371328" y="5928648"/>
            <a:ext cx="5681823" cy="642386"/>
          </a:xfrm>
          <a:prstGeom prst="roundRect">
            <a:avLst>
              <a:gd name="adj" fmla="val 16667"/>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Poppins"/>
                <a:ea typeface="Poppins"/>
                <a:cs typeface="Poppins"/>
                <a:sym typeface="Poppins"/>
              </a:rPr>
              <a:t>AGENTES COMUNITÁRIOS DE SAÚDE</a:t>
            </a:r>
            <a:endParaRPr sz="1800" b="0" i="0" u="none" strike="noStrike" cap="none">
              <a:solidFill>
                <a:srgbClr val="000000"/>
              </a:solidFill>
              <a:latin typeface="Poppins"/>
              <a:ea typeface="Poppins"/>
              <a:cs typeface="Poppins"/>
              <a:sym typeface="Poppins"/>
            </a:endParaRPr>
          </a:p>
        </p:txBody>
      </p:sp>
      <p:sp>
        <p:nvSpPr>
          <p:cNvPr id="195" name="Google Shape;195;p5"/>
          <p:cNvSpPr/>
          <p:nvPr/>
        </p:nvSpPr>
        <p:spPr>
          <a:xfrm>
            <a:off x="620618" y="7619472"/>
            <a:ext cx="6243111" cy="744021"/>
          </a:xfrm>
          <a:prstGeom prst="roundRect">
            <a:avLst>
              <a:gd name="adj" fmla="val 7476"/>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None/>
            </a:pPr>
            <a:r>
              <a:rPr lang="en-US" sz="1800" b="0" i="0" u="none" strike="noStrike" cap="none" dirty="0">
                <a:solidFill>
                  <a:srgbClr val="000000"/>
                </a:solidFill>
                <a:latin typeface="Poppins"/>
                <a:ea typeface="Poppins"/>
                <a:cs typeface="Poppins"/>
                <a:sym typeface="Poppins"/>
              </a:rPr>
              <a:t>AGENTES COMUNITÁRIOS DE SAÚDE</a:t>
            </a:r>
            <a:endParaRPr sz="1800" b="0" i="0" u="none" strike="noStrike" cap="none" dirty="0">
              <a:solidFill>
                <a:srgbClr val="000000"/>
              </a:solidFill>
              <a:latin typeface="Poppins"/>
              <a:ea typeface="Poppins"/>
              <a:cs typeface="Poppins"/>
              <a:sym typeface="Poppins"/>
            </a:endParaRPr>
          </a:p>
        </p:txBody>
      </p:sp>
      <p:cxnSp>
        <p:nvCxnSpPr>
          <p:cNvPr id="196" name="Google Shape;196;p5"/>
          <p:cNvCxnSpPr/>
          <p:nvPr/>
        </p:nvCxnSpPr>
        <p:spPr>
          <a:xfrm rot="10800000" flipH="1">
            <a:off x="6843144" y="6322475"/>
            <a:ext cx="3433306" cy="1691398"/>
          </a:xfrm>
          <a:prstGeom prst="straightConnector1">
            <a:avLst/>
          </a:prstGeom>
          <a:noFill/>
          <a:ln w="9525" cap="flat" cmpd="sng">
            <a:solidFill>
              <a:srgbClr val="44546A"/>
            </a:solidFill>
            <a:prstDash val="solid"/>
            <a:round/>
            <a:headEnd type="none" w="sm" len="sm"/>
            <a:tailEnd type="triangle" w="med" len="med"/>
          </a:ln>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p:nvPr/>
        </p:nvSpPr>
        <p:spPr>
          <a:xfrm>
            <a:off x="0" y="8629780"/>
            <a:ext cx="18288000" cy="1594831"/>
          </a:xfrm>
          <a:prstGeom prst="rect">
            <a:avLst/>
          </a:prstGeom>
          <a:solidFill>
            <a:srgbClr val="004E95"/>
          </a:solidFill>
          <a:ln>
            <a:noFill/>
          </a:ln>
        </p:spPr>
        <p:txBody>
          <a:bodyPr spcFirstLastPara="1" wrap="square" lIns="91425" tIns="91425" rIns="91425" bIns="91425" anchor="ctr" anchorCtr="0">
            <a:noAutofit/>
          </a:bodyPr>
          <a:lstStyle/>
          <a:p>
            <a:pPr algn="ctr"/>
            <a:endParaRPr lang="pt-BR" sz="2400" b="1" dirty="0">
              <a:solidFill>
                <a:srgbClr val="FF0000"/>
              </a:solidFill>
              <a:latin typeface="Poppins" panose="020B0604020202020204" charset="0"/>
              <a:cs typeface="Poppins" panose="020B0604020202020204" charset="0"/>
            </a:endParaRPr>
          </a:p>
        </p:txBody>
      </p:sp>
      <p:sp>
        <p:nvSpPr>
          <p:cNvPr id="202" name="Google Shape;202;p29"/>
          <p:cNvSpPr txBox="1"/>
          <p:nvPr/>
        </p:nvSpPr>
        <p:spPr>
          <a:xfrm>
            <a:off x="2644467" y="1276985"/>
            <a:ext cx="5302012" cy="714042"/>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4000"/>
              <a:buFont typeface="Arial"/>
              <a:buNone/>
            </a:pPr>
            <a:endParaRPr sz="4000" b="0" i="0" u="none" strike="noStrike" cap="none">
              <a:solidFill>
                <a:schemeClr val="dk1"/>
              </a:solidFill>
              <a:latin typeface="Calibri"/>
              <a:ea typeface="Calibri"/>
              <a:cs typeface="Calibri"/>
              <a:sym typeface="Calibri"/>
            </a:endParaRPr>
          </a:p>
        </p:txBody>
      </p:sp>
      <p:sp>
        <p:nvSpPr>
          <p:cNvPr id="203" name="Google Shape;203;p29"/>
          <p:cNvSpPr txBox="1"/>
          <p:nvPr/>
        </p:nvSpPr>
        <p:spPr>
          <a:xfrm>
            <a:off x="10529756" y="1276985"/>
            <a:ext cx="5169724" cy="714042"/>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4000"/>
              <a:buFont typeface="Arial"/>
              <a:buNone/>
            </a:pPr>
            <a:endParaRPr sz="4000" b="0" i="0" u="none" strike="noStrike" cap="none">
              <a:solidFill>
                <a:schemeClr val="dk1"/>
              </a:solidFill>
              <a:latin typeface="Calibri"/>
              <a:ea typeface="Calibri"/>
              <a:cs typeface="Calibri"/>
              <a:sym typeface="Calibri"/>
            </a:endParaRPr>
          </a:p>
        </p:txBody>
      </p:sp>
      <p:grpSp>
        <p:nvGrpSpPr>
          <p:cNvPr id="208" name="Google Shape;208;p29"/>
          <p:cNvGrpSpPr/>
          <p:nvPr/>
        </p:nvGrpSpPr>
        <p:grpSpPr>
          <a:xfrm>
            <a:off x="1138581" y="510024"/>
            <a:ext cx="16076964" cy="714042"/>
            <a:chOff x="0" y="334222"/>
            <a:chExt cx="21435952" cy="952057"/>
          </a:xfrm>
        </p:grpSpPr>
        <p:cxnSp>
          <p:nvCxnSpPr>
            <p:cNvPr id="209" name="Google Shape;209;p29"/>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210" name="Google Shape;210;p29"/>
            <p:cNvSpPr txBox="1"/>
            <p:nvPr/>
          </p:nvSpPr>
          <p:spPr>
            <a:xfrm>
              <a:off x="3335043" y="334222"/>
              <a:ext cx="14765867" cy="952057"/>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4000" b="0" i="0" u="none" strike="noStrike" cap="none">
                <a:solidFill>
                  <a:schemeClr val="dk1"/>
                </a:solidFill>
                <a:latin typeface="Calibri"/>
                <a:ea typeface="Calibri"/>
                <a:cs typeface="Calibri"/>
                <a:sym typeface="Calibri"/>
              </a:endParaRPr>
            </a:p>
          </p:txBody>
        </p:sp>
      </p:grpSp>
      <p:sp>
        <p:nvSpPr>
          <p:cNvPr id="211" name="Google Shape;211;p29"/>
          <p:cNvSpPr/>
          <p:nvPr/>
        </p:nvSpPr>
        <p:spPr>
          <a:xfrm>
            <a:off x="1425455" y="263283"/>
            <a:ext cx="14628586"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300"/>
              <a:buFont typeface="Arial"/>
              <a:buNone/>
            </a:pPr>
            <a:r>
              <a:rPr lang="en-US" sz="4000" b="1" i="0" u="none" strike="noStrike" cap="none">
                <a:solidFill>
                  <a:schemeClr val="lt1"/>
                </a:solidFill>
                <a:latin typeface="Poppins"/>
                <a:ea typeface="Poppins"/>
                <a:cs typeface="Poppins"/>
                <a:sym typeface="Poppins"/>
              </a:rPr>
              <a:t>FUNDO NACIONAL DE SAÚDE</a:t>
            </a:r>
            <a:endParaRPr sz="4000" b="1" i="0" u="none" strike="noStrike" cap="none">
              <a:solidFill>
                <a:schemeClr val="lt1"/>
              </a:solidFill>
              <a:latin typeface="Poppins"/>
              <a:ea typeface="Poppins"/>
              <a:cs typeface="Poppins"/>
              <a:sym typeface="Poppins"/>
            </a:endParaRPr>
          </a:p>
        </p:txBody>
      </p:sp>
      <p:pic>
        <p:nvPicPr>
          <p:cNvPr id="3" name="Imagem 2"/>
          <p:cNvPicPr>
            <a:picLocks noChangeAspect="1"/>
          </p:cNvPicPr>
          <p:nvPr/>
        </p:nvPicPr>
        <p:blipFill>
          <a:blip r:embed="rId3"/>
          <a:stretch>
            <a:fillRect/>
          </a:stretch>
        </p:blipFill>
        <p:spPr>
          <a:xfrm>
            <a:off x="3639863" y="1217870"/>
            <a:ext cx="9971633" cy="7393468"/>
          </a:xfrm>
          <a:prstGeom prst="rect">
            <a:avLst/>
          </a:prstGeom>
        </p:spPr>
      </p:pic>
    </p:spTree>
    <p:extLst>
      <p:ext uri="{BB962C8B-B14F-4D97-AF65-F5344CB8AC3E}">
        <p14:creationId xmlns:p14="http://schemas.microsoft.com/office/powerpoint/2010/main" val="41728586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28"/>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1024" name="Google Shape;1024;p28"/>
          <p:cNvGrpSpPr/>
          <p:nvPr/>
        </p:nvGrpSpPr>
        <p:grpSpPr>
          <a:xfrm>
            <a:off x="1182336" y="801805"/>
            <a:ext cx="16076964" cy="243998"/>
            <a:chOff x="0" y="334222"/>
            <a:chExt cx="21435952" cy="325331"/>
          </a:xfrm>
        </p:grpSpPr>
        <p:cxnSp>
          <p:nvCxnSpPr>
            <p:cNvPr id="1025" name="Google Shape;1025;p28"/>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1026" name="Google Shape;1026;p28"/>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27" name="Google Shape;1027;p28"/>
          <p:cNvSpPr txBox="1"/>
          <p:nvPr/>
        </p:nvSpPr>
        <p:spPr>
          <a:xfrm>
            <a:off x="1018842" y="609644"/>
            <a:ext cx="14509326" cy="573555"/>
          </a:xfrm>
          <a:prstGeom prst="rect">
            <a:avLst/>
          </a:prstGeom>
          <a:noFill/>
          <a:ln>
            <a:noFill/>
          </a:ln>
        </p:spPr>
        <p:txBody>
          <a:bodyPr spcFirstLastPara="1" wrap="square" lIns="0" tIns="0" rIns="0" bIns="0" anchor="t" anchorCtr="0">
            <a:spAutoFit/>
          </a:bodyPr>
          <a:lstStyle/>
          <a:p>
            <a:pPr marL="0" marR="0" lvl="0" indent="0" algn="ctr" rtl="0">
              <a:lnSpc>
                <a:spcPct val="129996"/>
              </a:lnSpc>
              <a:spcBef>
                <a:spcPts val="0"/>
              </a:spcBef>
              <a:spcAft>
                <a:spcPts val="0"/>
              </a:spcAft>
              <a:buClr>
                <a:srgbClr val="000000"/>
              </a:buClr>
              <a:buSzPts val="2867"/>
              <a:buFont typeface="Arial"/>
              <a:buNone/>
            </a:pPr>
            <a:r>
              <a:rPr lang="en-US" sz="2867" b="1" i="0" u="none" strike="noStrike" cap="none" dirty="0" smtClean="0">
                <a:solidFill>
                  <a:srgbClr val="FFFFFF"/>
                </a:solidFill>
                <a:latin typeface="Poppins"/>
                <a:ea typeface="Poppins"/>
                <a:cs typeface="Poppins"/>
                <a:sym typeface="Poppins"/>
              </a:rPr>
              <a:t>GESTÃO DOS RECURSOS</a:t>
            </a:r>
            <a:endParaRPr sz="1400" b="0" i="0" u="none" strike="noStrike" cap="none" dirty="0">
              <a:solidFill>
                <a:srgbClr val="000000"/>
              </a:solidFill>
              <a:latin typeface="Arial"/>
              <a:ea typeface="Arial"/>
              <a:cs typeface="Arial"/>
              <a:sym typeface="Arial"/>
            </a:endParaRPr>
          </a:p>
        </p:txBody>
      </p:sp>
      <p:sp>
        <p:nvSpPr>
          <p:cNvPr id="2" name="Retângulo 1"/>
          <p:cNvSpPr/>
          <p:nvPr/>
        </p:nvSpPr>
        <p:spPr>
          <a:xfrm>
            <a:off x="698500" y="1765300"/>
            <a:ext cx="16560800" cy="7663636"/>
          </a:xfrm>
          <a:prstGeom prst="rect">
            <a:avLst/>
          </a:prstGeom>
        </p:spPr>
        <p:txBody>
          <a:bodyPr wrap="square">
            <a:spAutoFit/>
          </a:bodyPr>
          <a:lstStyle/>
          <a:p>
            <a:pPr algn="ctr"/>
            <a:r>
              <a:rPr lang="pt-BR" sz="2400" dirty="0">
                <a:latin typeface="Poppins" panose="020B0604020202020204"/>
              </a:rPr>
              <a:t>No caso do Financiamento da APS, os recursos transferidos oneram somente a Funcional Programática 10.301.5119.219A - Piso de Atenção Primária à Saúde e, desta forma, não há necessidade de alteração das respectivas leis orçamentarias municipais, uma vez que nada foi alterado na estrutura orçamentária do repasse. </a:t>
            </a:r>
            <a:endParaRPr lang="pt-BR" sz="2400" b="1" dirty="0" smtClean="0">
              <a:solidFill>
                <a:srgbClr val="FF0000"/>
              </a:solidFill>
              <a:latin typeface="Poppins" panose="020B0604020202020204"/>
              <a:cs typeface="Poppins" panose="020B0604020202020204" charset="0"/>
            </a:endParaRPr>
          </a:p>
          <a:p>
            <a:pPr algn="ctr"/>
            <a:endParaRPr lang="pt-BR" sz="2400" b="1" dirty="0">
              <a:solidFill>
                <a:srgbClr val="FF0000"/>
              </a:solidFill>
              <a:latin typeface="Poppins" panose="020B0604020202020204"/>
              <a:cs typeface="Poppins" panose="020B0604020202020204" charset="0"/>
            </a:endParaRPr>
          </a:p>
          <a:p>
            <a:pPr algn="ctr"/>
            <a:r>
              <a:rPr lang="pt-BR" sz="2400" b="1" dirty="0" smtClean="0">
                <a:solidFill>
                  <a:srgbClr val="FF0000"/>
                </a:solidFill>
                <a:latin typeface="Poppins" panose="020B0604020202020204"/>
                <a:cs typeface="Poppins" panose="020B0604020202020204" charset="0"/>
              </a:rPr>
              <a:t>Vale </a:t>
            </a:r>
            <a:r>
              <a:rPr lang="pt-BR" sz="2400" b="1" dirty="0">
                <a:solidFill>
                  <a:srgbClr val="FF0000"/>
                </a:solidFill>
                <a:latin typeface="Poppins" panose="020B0604020202020204"/>
                <a:cs typeface="Poppins" panose="020B0604020202020204" charset="0"/>
              </a:rPr>
              <a:t>esclarecer que os grupos, ação, ação detalhada não se confundem com as categorias de programação orçamentária.  Aqueles detalhamentos são rotulações estabelecidas para fins de memória de cálculo pelas áreas finalísticas do Ministério da Saúde e neste caso a Secretaria de Atenção Primária à Saúde</a:t>
            </a:r>
            <a:r>
              <a:rPr lang="pt-BR" sz="2400" b="1" dirty="0" smtClean="0">
                <a:solidFill>
                  <a:srgbClr val="FF0000"/>
                </a:solidFill>
                <a:latin typeface="Poppins" panose="020B0604020202020204"/>
                <a:cs typeface="Poppins" panose="020B0604020202020204" charset="0"/>
              </a:rPr>
              <a:t>.</a:t>
            </a:r>
          </a:p>
          <a:p>
            <a:pPr algn="ctr"/>
            <a:endParaRPr lang="pt-BR" sz="2400" b="1" dirty="0">
              <a:solidFill>
                <a:srgbClr val="FF0000"/>
              </a:solidFill>
              <a:latin typeface="Poppins" panose="020B0604020202020204"/>
              <a:cs typeface="Poppins" panose="020B0604020202020204" charset="0"/>
            </a:endParaRPr>
          </a:p>
          <a:p>
            <a:pPr algn="ctr"/>
            <a:r>
              <a:rPr lang="pt-BR" sz="2400" dirty="0">
                <a:latin typeface="Poppins" panose="020B0604020202020204"/>
              </a:rPr>
              <a:t>A norma é explícita quando esclarece que essa categorização “não ensejará, em hipótese alguma, necessidade de identificação [das citadas referências], nos orçamentos dos Municípios, Estados e Distrito Federal”. </a:t>
            </a:r>
            <a:endParaRPr lang="pt-BR" sz="2400" dirty="0" smtClean="0">
              <a:latin typeface="Poppins" panose="020B0604020202020204"/>
            </a:endParaRPr>
          </a:p>
          <a:p>
            <a:pPr algn="ctr"/>
            <a:endParaRPr lang="pt-BR" sz="2400" dirty="0" smtClean="0">
              <a:latin typeface="Poppins" panose="020B0604020202020204"/>
            </a:endParaRPr>
          </a:p>
          <a:p>
            <a:pPr algn="ctr"/>
            <a:r>
              <a:rPr lang="pt-BR" sz="2400" dirty="0"/>
              <a:t>As despesas executadas com os recursos destinados pelo Ministério da Saúde devem ser aplicadas em tudo aquilo que concorra para a consecução dos objetivos da Política Nacional da Atenção Básica,</a:t>
            </a:r>
            <a:endParaRPr lang="pt-BR" sz="2400" b="1" dirty="0" smtClean="0">
              <a:solidFill>
                <a:srgbClr val="FF0000"/>
              </a:solidFill>
              <a:latin typeface="Poppins" panose="020B0604020202020204"/>
              <a:cs typeface="Poppins" panose="020B0604020202020204" charset="0"/>
            </a:endParaRPr>
          </a:p>
          <a:p>
            <a:pPr algn="ctr"/>
            <a:endParaRPr lang="pt-BR" sz="2400" b="1" dirty="0">
              <a:solidFill>
                <a:srgbClr val="FF0000"/>
              </a:solidFill>
              <a:latin typeface="Poppins" panose="020B0604020202020204"/>
              <a:cs typeface="Poppins" panose="020B0604020202020204" charset="0"/>
            </a:endParaRPr>
          </a:p>
          <a:p>
            <a:pPr algn="ctr"/>
            <a:endParaRPr lang="pt-BR" sz="2400" b="1" dirty="0" smtClean="0">
              <a:solidFill>
                <a:srgbClr val="FF0000"/>
              </a:solidFill>
              <a:latin typeface="Poppins" panose="020B0604020202020204"/>
              <a:cs typeface="Poppins" panose="020B0604020202020204" charset="0"/>
            </a:endParaRPr>
          </a:p>
          <a:p>
            <a:pPr algn="ctr"/>
            <a:endParaRPr lang="pt-BR" sz="2400" b="1" dirty="0">
              <a:solidFill>
                <a:srgbClr val="FF0000"/>
              </a:solidFill>
              <a:latin typeface="Poppins" panose="020B0604020202020204"/>
              <a:cs typeface="Poppins" panose="020B0604020202020204" charset="0"/>
            </a:endParaRPr>
          </a:p>
          <a:p>
            <a:pPr algn="just"/>
            <a:endParaRPr lang="pt-BR" sz="1800" b="1" dirty="0" smtClean="0">
              <a:solidFill>
                <a:srgbClr val="FF0000"/>
              </a:solidFill>
              <a:latin typeface="Poppins" panose="020B0604020202020204"/>
              <a:cs typeface="Poppins" panose="020B0604020202020204" charset="0"/>
            </a:endParaRPr>
          </a:p>
          <a:p>
            <a:pPr algn="just"/>
            <a:endParaRPr lang="pt-BR" sz="1800" b="1" dirty="0">
              <a:solidFill>
                <a:srgbClr val="FF0000"/>
              </a:solidFill>
              <a:latin typeface="Poppins" panose="020B0604020202020204"/>
              <a:cs typeface="Poppins" panose="020B0604020202020204" charset="0"/>
            </a:endParaRPr>
          </a:p>
          <a:p>
            <a:pPr algn="just"/>
            <a:endParaRPr lang="pt-BR" sz="1800" b="1" dirty="0" smtClean="0">
              <a:solidFill>
                <a:schemeClr val="tx1"/>
              </a:solidFill>
              <a:latin typeface="Poppins" panose="020B0604020202020204"/>
              <a:cs typeface="Poppins" panose="020B0604020202020204" charset="0"/>
            </a:endParaRPr>
          </a:p>
          <a:p>
            <a:pPr algn="just"/>
            <a:r>
              <a:rPr lang="pt-BR" sz="1800" b="1" dirty="0" smtClean="0">
                <a:solidFill>
                  <a:schemeClr val="tx1"/>
                </a:solidFill>
                <a:latin typeface="Poppins" panose="020B0604020202020204"/>
                <a:cs typeface="Poppins" panose="020B0604020202020204" charset="0"/>
              </a:rPr>
              <a:t>Nota Técnica: </a:t>
            </a:r>
            <a:r>
              <a:rPr lang="pt-BR" sz="1800" b="1" dirty="0">
                <a:solidFill>
                  <a:schemeClr val="tx1"/>
                </a:solidFill>
                <a:latin typeface="Poppins" panose="020B0604020202020204"/>
                <a:cs typeface="Poppins" panose="020B0604020202020204" charset="0"/>
                <a:hlinkClick r:id="rId4"/>
              </a:rPr>
              <a:t>https://portal.conasems.org.br/orientacoes-tecnicas/noticias/6341_nota-tecnica-conjunta-tripartite-para-orientacao-de-aplicacao-dos-recursos-do-financiamento-da-atencao-primaria</a:t>
            </a:r>
            <a:endParaRPr lang="pt-BR" sz="1800" b="1" dirty="0">
              <a:solidFill>
                <a:schemeClr val="tx1"/>
              </a:solidFill>
              <a:latin typeface="Poppins" panose="020B0604020202020204"/>
              <a:cs typeface="Poppins" panose="020B060402020202020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31"/>
          <p:cNvSpPr/>
          <p:nvPr/>
        </p:nvSpPr>
        <p:spPr>
          <a:xfrm>
            <a:off x="2487135" y="-9936903"/>
            <a:ext cx="13313729" cy="13313729"/>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E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31"/>
          <p:cNvSpPr txBox="1"/>
          <p:nvPr/>
        </p:nvSpPr>
        <p:spPr>
          <a:xfrm>
            <a:off x="5357332" y="426113"/>
            <a:ext cx="7511429" cy="254317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4300"/>
              <a:buFont typeface="Arial"/>
              <a:buNone/>
            </a:pPr>
            <a:r>
              <a:rPr lang="en-US" sz="4300" b="1" i="0" u="none" strike="noStrike" cap="none">
                <a:solidFill>
                  <a:srgbClr val="FFFFFF"/>
                </a:solidFill>
                <a:latin typeface="Poppins"/>
                <a:ea typeface="Poppins"/>
                <a:cs typeface="Poppins"/>
                <a:sym typeface="Poppins"/>
              </a:rPr>
              <a:t>Os desafios que ainda temos para atenção básica que queremos</a:t>
            </a:r>
            <a:endParaRPr sz="1400" b="0" i="0" u="none" strike="noStrike" cap="none">
              <a:solidFill>
                <a:srgbClr val="000000"/>
              </a:solidFill>
              <a:latin typeface="Arial"/>
              <a:ea typeface="Arial"/>
              <a:cs typeface="Arial"/>
              <a:sym typeface="Arial"/>
            </a:endParaRPr>
          </a:p>
          <a:p>
            <a:pPr marL="0" marR="0" lvl="0" indent="0" algn="ctr" rtl="0">
              <a:lnSpc>
                <a:spcPct val="106046"/>
              </a:lnSpc>
              <a:spcBef>
                <a:spcPts val="0"/>
              </a:spcBef>
              <a:spcAft>
                <a:spcPts val="0"/>
              </a:spcAft>
              <a:buClr>
                <a:srgbClr val="000000"/>
              </a:buClr>
              <a:buSzPts val="4300"/>
              <a:buFont typeface="Arial"/>
              <a:buNone/>
            </a:pPr>
            <a:endParaRPr sz="4300" b="1" i="0" u="none" strike="noStrike" cap="none">
              <a:solidFill>
                <a:srgbClr val="FFFFFF"/>
              </a:solidFill>
              <a:latin typeface="Poppins"/>
              <a:ea typeface="Poppins"/>
              <a:cs typeface="Poppins"/>
              <a:sym typeface="Poppins"/>
            </a:endParaRPr>
          </a:p>
        </p:txBody>
      </p:sp>
      <p:sp>
        <p:nvSpPr>
          <p:cNvPr id="1036" name="Google Shape;1036;p31"/>
          <p:cNvSpPr txBox="1"/>
          <p:nvPr/>
        </p:nvSpPr>
        <p:spPr>
          <a:xfrm>
            <a:off x="10866847" y="3999150"/>
            <a:ext cx="4003828" cy="246380"/>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7" name="Google Shape;1037;p31"/>
          <p:cNvSpPr txBox="1"/>
          <p:nvPr/>
        </p:nvSpPr>
        <p:spPr>
          <a:xfrm>
            <a:off x="10784387" y="3722398"/>
            <a:ext cx="4846486" cy="246380"/>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8" name="Google Shape;1038;p31"/>
          <p:cNvSpPr/>
          <p:nvPr/>
        </p:nvSpPr>
        <p:spPr>
          <a:xfrm>
            <a:off x="2041569" y="4463035"/>
            <a:ext cx="7035756" cy="704942"/>
          </a:xfrm>
          <a:custGeom>
            <a:avLst/>
            <a:gdLst/>
            <a:ahLst/>
            <a:cxnLst/>
            <a:rect l="l" t="t" r="r" b="b"/>
            <a:pathLst>
              <a:path w="13309398" h="1333525" extrusionOk="0">
                <a:moveTo>
                  <a:pt x="13184938" y="1333525"/>
                </a:moveTo>
                <a:lnTo>
                  <a:pt x="124460" y="1333525"/>
                </a:lnTo>
                <a:cubicBezTo>
                  <a:pt x="55880" y="1333525"/>
                  <a:pt x="0" y="1277645"/>
                  <a:pt x="0" y="1209065"/>
                </a:cubicBezTo>
                <a:lnTo>
                  <a:pt x="0" y="124460"/>
                </a:lnTo>
                <a:cubicBezTo>
                  <a:pt x="0" y="55880"/>
                  <a:pt x="55880" y="0"/>
                  <a:pt x="124460" y="0"/>
                </a:cubicBezTo>
                <a:lnTo>
                  <a:pt x="13184938" y="0"/>
                </a:lnTo>
                <a:cubicBezTo>
                  <a:pt x="13253518" y="0"/>
                  <a:pt x="13309398" y="55880"/>
                  <a:pt x="13309398" y="124460"/>
                </a:cubicBezTo>
                <a:lnTo>
                  <a:pt x="13309398" y="1209065"/>
                </a:lnTo>
                <a:cubicBezTo>
                  <a:pt x="13309398" y="1277645"/>
                  <a:pt x="13253518" y="1333525"/>
                  <a:pt x="13184938" y="1333525"/>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31"/>
          <p:cNvSpPr txBox="1"/>
          <p:nvPr/>
        </p:nvSpPr>
        <p:spPr>
          <a:xfrm>
            <a:off x="4134286" y="4656349"/>
            <a:ext cx="2678294" cy="377924"/>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Financiamento</a:t>
            </a:r>
            <a:endParaRPr sz="1400" b="0" i="0" u="none" strike="noStrike" cap="none">
              <a:solidFill>
                <a:srgbClr val="000000"/>
              </a:solidFill>
              <a:latin typeface="Arial"/>
              <a:ea typeface="Arial"/>
              <a:cs typeface="Arial"/>
              <a:sym typeface="Arial"/>
            </a:endParaRPr>
          </a:p>
        </p:txBody>
      </p:sp>
      <p:sp>
        <p:nvSpPr>
          <p:cNvPr id="1040" name="Google Shape;1040;p31"/>
          <p:cNvSpPr/>
          <p:nvPr/>
        </p:nvSpPr>
        <p:spPr>
          <a:xfrm>
            <a:off x="2098719" y="5252849"/>
            <a:ext cx="7035756" cy="704942"/>
          </a:xfrm>
          <a:custGeom>
            <a:avLst/>
            <a:gdLst/>
            <a:ahLst/>
            <a:cxnLst/>
            <a:rect l="l" t="t" r="r" b="b"/>
            <a:pathLst>
              <a:path w="13309398" h="1333525" extrusionOk="0">
                <a:moveTo>
                  <a:pt x="13184938" y="1333525"/>
                </a:moveTo>
                <a:lnTo>
                  <a:pt x="124460" y="1333525"/>
                </a:lnTo>
                <a:cubicBezTo>
                  <a:pt x="55880" y="1333525"/>
                  <a:pt x="0" y="1277645"/>
                  <a:pt x="0" y="1209065"/>
                </a:cubicBezTo>
                <a:lnTo>
                  <a:pt x="0" y="124460"/>
                </a:lnTo>
                <a:cubicBezTo>
                  <a:pt x="0" y="55880"/>
                  <a:pt x="55880" y="0"/>
                  <a:pt x="124460" y="0"/>
                </a:cubicBezTo>
                <a:lnTo>
                  <a:pt x="13184938" y="0"/>
                </a:lnTo>
                <a:cubicBezTo>
                  <a:pt x="13253518" y="0"/>
                  <a:pt x="13309398" y="55880"/>
                  <a:pt x="13309398" y="124460"/>
                </a:cubicBezTo>
                <a:lnTo>
                  <a:pt x="13309398" y="1209065"/>
                </a:lnTo>
                <a:cubicBezTo>
                  <a:pt x="13309398" y="1277645"/>
                  <a:pt x="13253518" y="1333525"/>
                  <a:pt x="13184938" y="1333525"/>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31"/>
          <p:cNvSpPr txBox="1"/>
          <p:nvPr/>
        </p:nvSpPr>
        <p:spPr>
          <a:xfrm>
            <a:off x="3366655" y="5427585"/>
            <a:ext cx="4544290" cy="377924"/>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Desafios tecnológicos </a:t>
            </a:r>
            <a:endParaRPr sz="1400" b="0" i="0" u="none" strike="noStrike" cap="none">
              <a:solidFill>
                <a:srgbClr val="000000"/>
              </a:solidFill>
              <a:latin typeface="Arial"/>
              <a:ea typeface="Arial"/>
              <a:cs typeface="Arial"/>
              <a:sym typeface="Arial"/>
            </a:endParaRPr>
          </a:p>
        </p:txBody>
      </p:sp>
      <p:sp>
        <p:nvSpPr>
          <p:cNvPr id="1042" name="Google Shape;1042;p31"/>
          <p:cNvSpPr/>
          <p:nvPr/>
        </p:nvSpPr>
        <p:spPr>
          <a:xfrm>
            <a:off x="2108244" y="6193786"/>
            <a:ext cx="7035756" cy="704942"/>
          </a:xfrm>
          <a:custGeom>
            <a:avLst/>
            <a:gdLst/>
            <a:ahLst/>
            <a:cxnLst/>
            <a:rect l="l" t="t" r="r" b="b"/>
            <a:pathLst>
              <a:path w="13309398" h="1333525" extrusionOk="0">
                <a:moveTo>
                  <a:pt x="13184938" y="1333525"/>
                </a:moveTo>
                <a:lnTo>
                  <a:pt x="124460" y="1333525"/>
                </a:lnTo>
                <a:cubicBezTo>
                  <a:pt x="55880" y="1333525"/>
                  <a:pt x="0" y="1277645"/>
                  <a:pt x="0" y="1209065"/>
                </a:cubicBezTo>
                <a:lnTo>
                  <a:pt x="0" y="124460"/>
                </a:lnTo>
                <a:cubicBezTo>
                  <a:pt x="0" y="55880"/>
                  <a:pt x="55880" y="0"/>
                  <a:pt x="124460" y="0"/>
                </a:cubicBezTo>
                <a:lnTo>
                  <a:pt x="13184938" y="0"/>
                </a:lnTo>
                <a:cubicBezTo>
                  <a:pt x="13253518" y="0"/>
                  <a:pt x="13309398" y="55880"/>
                  <a:pt x="13309398" y="124460"/>
                </a:cubicBezTo>
                <a:lnTo>
                  <a:pt x="13309398" y="1209065"/>
                </a:lnTo>
                <a:cubicBezTo>
                  <a:pt x="13309398" y="1277645"/>
                  <a:pt x="13253518" y="1333525"/>
                  <a:pt x="13184938" y="1333525"/>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31"/>
          <p:cNvSpPr txBox="1"/>
          <p:nvPr/>
        </p:nvSpPr>
        <p:spPr>
          <a:xfrm>
            <a:off x="2937165" y="6368522"/>
            <a:ext cx="5666508" cy="377924"/>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Desigualdades regionais e sociais</a:t>
            </a:r>
            <a:endParaRPr sz="1400" b="0" i="0" u="none" strike="noStrike" cap="none">
              <a:solidFill>
                <a:srgbClr val="000000"/>
              </a:solidFill>
              <a:latin typeface="Arial"/>
              <a:ea typeface="Arial"/>
              <a:cs typeface="Arial"/>
              <a:sym typeface="Arial"/>
            </a:endParaRPr>
          </a:p>
        </p:txBody>
      </p:sp>
      <p:sp>
        <p:nvSpPr>
          <p:cNvPr id="1044" name="Google Shape;1044;p31"/>
          <p:cNvSpPr/>
          <p:nvPr/>
        </p:nvSpPr>
        <p:spPr>
          <a:xfrm>
            <a:off x="2139263" y="7136853"/>
            <a:ext cx="7035756" cy="704942"/>
          </a:xfrm>
          <a:custGeom>
            <a:avLst/>
            <a:gdLst/>
            <a:ahLst/>
            <a:cxnLst/>
            <a:rect l="l" t="t" r="r" b="b"/>
            <a:pathLst>
              <a:path w="13309398" h="1333525" extrusionOk="0">
                <a:moveTo>
                  <a:pt x="13184938" y="1333525"/>
                </a:moveTo>
                <a:lnTo>
                  <a:pt x="124460" y="1333525"/>
                </a:lnTo>
                <a:cubicBezTo>
                  <a:pt x="55880" y="1333525"/>
                  <a:pt x="0" y="1277645"/>
                  <a:pt x="0" y="1209065"/>
                </a:cubicBezTo>
                <a:lnTo>
                  <a:pt x="0" y="124460"/>
                </a:lnTo>
                <a:cubicBezTo>
                  <a:pt x="0" y="55880"/>
                  <a:pt x="55880" y="0"/>
                  <a:pt x="124460" y="0"/>
                </a:cubicBezTo>
                <a:lnTo>
                  <a:pt x="13184938" y="0"/>
                </a:lnTo>
                <a:cubicBezTo>
                  <a:pt x="13253518" y="0"/>
                  <a:pt x="13309398" y="55880"/>
                  <a:pt x="13309398" y="124460"/>
                </a:cubicBezTo>
                <a:lnTo>
                  <a:pt x="13309398" y="1209065"/>
                </a:lnTo>
                <a:cubicBezTo>
                  <a:pt x="13309398" y="1277645"/>
                  <a:pt x="13253518" y="1333525"/>
                  <a:pt x="13184938" y="1333525"/>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31"/>
          <p:cNvSpPr txBox="1"/>
          <p:nvPr/>
        </p:nvSpPr>
        <p:spPr>
          <a:xfrm>
            <a:off x="2812473" y="7311589"/>
            <a:ext cx="5791199" cy="377924"/>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Sistemas de informação integrados</a:t>
            </a:r>
            <a:endParaRPr sz="1400" b="0" i="0" u="none" strike="noStrike" cap="none">
              <a:solidFill>
                <a:srgbClr val="000000"/>
              </a:solidFill>
              <a:latin typeface="Arial"/>
              <a:ea typeface="Arial"/>
              <a:cs typeface="Arial"/>
              <a:sym typeface="Arial"/>
            </a:endParaRPr>
          </a:p>
        </p:txBody>
      </p:sp>
      <p:sp>
        <p:nvSpPr>
          <p:cNvPr id="1046" name="Google Shape;1046;p31"/>
          <p:cNvSpPr/>
          <p:nvPr/>
        </p:nvSpPr>
        <p:spPr>
          <a:xfrm>
            <a:off x="9360408" y="4462182"/>
            <a:ext cx="7035756" cy="704942"/>
          </a:xfrm>
          <a:custGeom>
            <a:avLst/>
            <a:gdLst/>
            <a:ahLst/>
            <a:cxnLst/>
            <a:rect l="l" t="t" r="r" b="b"/>
            <a:pathLst>
              <a:path w="13309398" h="1333525" extrusionOk="0">
                <a:moveTo>
                  <a:pt x="13184938" y="1333525"/>
                </a:moveTo>
                <a:lnTo>
                  <a:pt x="124460" y="1333525"/>
                </a:lnTo>
                <a:cubicBezTo>
                  <a:pt x="55880" y="1333525"/>
                  <a:pt x="0" y="1277645"/>
                  <a:pt x="0" y="1209065"/>
                </a:cubicBezTo>
                <a:lnTo>
                  <a:pt x="0" y="124460"/>
                </a:lnTo>
                <a:cubicBezTo>
                  <a:pt x="0" y="55880"/>
                  <a:pt x="55880" y="0"/>
                  <a:pt x="124460" y="0"/>
                </a:cubicBezTo>
                <a:lnTo>
                  <a:pt x="13184938" y="0"/>
                </a:lnTo>
                <a:cubicBezTo>
                  <a:pt x="13253518" y="0"/>
                  <a:pt x="13309398" y="55880"/>
                  <a:pt x="13309398" y="124460"/>
                </a:cubicBezTo>
                <a:lnTo>
                  <a:pt x="13309398" y="1209065"/>
                </a:lnTo>
                <a:cubicBezTo>
                  <a:pt x="13309398" y="1277645"/>
                  <a:pt x="13253518" y="1333525"/>
                  <a:pt x="13184938" y="1333525"/>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31"/>
          <p:cNvSpPr/>
          <p:nvPr/>
        </p:nvSpPr>
        <p:spPr>
          <a:xfrm>
            <a:off x="9341358" y="5252849"/>
            <a:ext cx="7035756" cy="704942"/>
          </a:xfrm>
          <a:custGeom>
            <a:avLst/>
            <a:gdLst/>
            <a:ahLst/>
            <a:cxnLst/>
            <a:rect l="l" t="t" r="r" b="b"/>
            <a:pathLst>
              <a:path w="13309398" h="1333525" extrusionOk="0">
                <a:moveTo>
                  <a:pt x="13184938" y="1333525"/>
                </a:moveTo>
                <a:lnTo>
                  <a:pt x="124460" y="1333525"/>
                </a:lnTo>
                <a:cubicBezTo>
                  <a:pt x="55880" y="1333525"/>
                  <a:pt x="0" y="1277645"/>
                  <a:pt x="0" y="1209065"/>
                </a:cubicBezTo>
                <a:lnTo>
                  <a:pt x="0" y="124460"/>
                </a:lnTo>
                <a:cubicBezTo>
                  <a:pt x="0" y="55880"/>
                  <a:pt x="55880" y="0"/>
                  <a:pt x="124460" y="0"/>
                </a:cubicBezTo>
                <a:lnTo>
                  <a:pt x="13184938" y="0"/>
                </a:lnTo>
                <a:cubicBezTo>
                  <a:pt x="13253518" y="0"/>
                  <a:pt x="13309398" y="55880"/>
                  <a:pt x="13309398" y="124460"/>
                </a:cubicBezTo>
                <a:lnTo>
                  <a:pt x="13309398" y="1209065"/>
                </a:lnTo>
                <a:cubicBezTo>
                  <a:pt x="13309398" y="1277645"/>
                  <a:pt x="13253518" y="1333525"/>
                  <a:pt x="13184938" y="1333525"/>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31"/>
          <p:cNvSpPr/>
          <p:nvPr/>
        </p:nvSpPr>
        <p:spPr>
          <a:xfrm>
            <a:off x="9372311" y="6193786"/>
            <a:ext cx="7035756" cy="704942"/>
          </a:xfrm>
          <a:custGeom>
            <a:avLst/>
            <a:gdLst/>
            <a:ahLst/>
            <a:cxnLst/>
            <a:rect l="l" t="t" r="r" b="b"/>
            <a:pathLst>
              <a:path w="13309398" h="1333525" extrusionOk="0">
                <a:moveTo>
                  <a:pt x="13184938" y="1333525"/>
                </a:moveTo>
                <a:lnTo>
                  <a:pt x="124460" y="1333525"/>
                </a:lnTo>
                <a:cubicBezTo>
                  <a:pt x="55880" y="1333525"/>
                  <a:pt x="0" y="1277645"/>
                  <a:pt x="0" y="1209065"/>
                </a:cubicBezTo>
                <a:lnTo>
                  <a:pt x="0" y="124460"/>
                </a:lnTo>
                <a:cubicBezTo>
                  <a:pt x="0" y="55880"/>
                  <a:pt x="55880" y="0"/>
                  <a:pt x="124460" y="0"/>
                </a:cubicBezTo>
                <a:lnTo>
                  <a:pt x="13184938" y="0"/>
                </a:lnTo>
                <a:cubicBezTo>
                  <a:pt x="13253518" y="0"/>
                  <a:pt x="13309398" y="55880"/>
                  <a:pt x="13309398" y="124460"/>
                </a:cubicBezTo>
                <a:lnTo>
                  <a:pt x="13309398" y="1209065"/>
                </a:lnTo>
                <a:cubicBezTo>
                  <a:pt x="13309398" y="1277645"/>
                  <a:pt x="13253518" y="1333525"/>
                  <a:pt x="13184938" y="1333525"/>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31"/>
          <p:cNvSpPr/>
          <p:nvPr/>
        </p:nvSpPr>
        <p:spPr>
          <a:xfrm>
            <a:off x="9372311" y="7117803"/>
            <a:ext cx="7035756" cy="704942"/>
          </a:xfrm>
          <a:custGeom>
            <a:avLst/>
            <a:gdLst/>
            <a:ahLst/>
            <a:cxnLst/>
            <a:rect l="l" t="t" r="r" b="b"/>
            <a:pathLst>
              <a:path w="13309398" h="1333525" extrusionOk="0">
                <a:moveTo>
                  <a:pt x="13184938" y="1333525"/>
                </a:moveTo>
                <a:lnTo>
                  <a:pt x="124460" y="1333525"/>
                </a:lnTo>
                <a:cubicBezTo>
                  <a:pt x="55880" y="1333525"/>
                  <a:pt x="0" y="1277645"/>
                  <a:pt x="0" y="1209065"/>
                </a:cubicBezTo>
                <a:lnTo>
                  <a:pt x="0" y="124460"/>
                </a:lnTo>
                <a:cubicBezTo>
                  <a:pt x="0" y="55880"/>
                  <a:pt x="55880" y="0"/>
                  <a:pt x="124460" y="0"/>
                </a:cubicBezTo>
                <a:lnTo>
                  <a:pt x="13184938" y="0"/>
                </a:lnTo>
                <a:cubicBezTo>
                  <a:pt x="13253518" y="0"/>
                  <a:pt x="13309398" y="55880"/>
                  <a:pt x="13309398" y="124460"/>
                </a:cubicBezTo>
                <a:lnTo>
                  <a:pt x="13309398" y="1209065"/>
                </a:lnTo>
                <a:cubicBezTo>
                  <a:pt x="13309398" y="1277645"/>
                  <a:pt x="13253518" y="1333525"/>
                  <a:pt x="13184938" y="1333525"/>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31"/>
          <p:cNvSpPr txBox="1"/>
          <p:nvPr/>
        </p:nvSpPr>
        <p:spPr>
          <a:xfrm>
            <a:off x="10487891" y="4603462"/>
            <a:ext cx="5028523" cy="377924"/>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Cuidado centrado na pessoa</a:t>
            </a:r>
            <a:endParaRPr sz="1400" b="0" i="0" u="none" strike="noStrike" cap="none">
              <a:solidFill>
                <a:srgbClr val="000000"/>
              </a:solidFill>
              <a:latin typeface="Arial"/>
              <a:ea typeface="Arial"/>
              <a:cs typeface="Arial"/>
              <a:sym typeface="Arial"/>
            </a:endParaRPr>
          </a:p>
        </p:txBody>
      </p:sp>
      <p:sp>
        <p:nvSpPr>
          <p:cNvPr id="1051" name="Google Shape;1051;p31"/>
          <p:cNvSpPr txBox="1"/>
          <p:nvPr/>
        </p:nvSpPr>
        <p:spPr>
          <a:xfrm>
            <a:off x="9134475" y="5427585"/>
            <a:ext cx="7035756"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Estratificação de risco familiar</a:t>
            </a:r>
            <a:endParaRPr sz="1400" b="0" i="0" u="none" strike="noStrike" cap="none">
              <a:solidFill>
                <a:srgbClr val="000000"/>
              </a:solidFill>
              <a:latin typeface="Arial"/>
              <a:ea typeface="Arial"/>
              <a:cs typeface="Arial"/>
              <a:sym typeface="Arial"/>
            </a:endParaRPr>
          </a:p>
        </p:txBody>
      </p:sp>
      <p:sp>
        <p:nvSpPr>
          <p:cNvPr id="1052" name="Google Shape;1052;p31"/>
          <p:cNvSpPr txBox="1"/>
          <p:nvPr/>
        </p:nvSpPr>
        <p:spPr>
          <a:xfrm>
            <a:off x="9573490" y="6319740"/>
            <a:ext cx="6803623" cy="377924"/>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Qualificação do trabalho e gestão/formação </a:t>
            </a:r>
            <a:endParaRPr sz="1400" b="0" i="0" u="none" strike="noStrike" cap="none">
              <a:solidFill>
                <a:srgbClr val="000000"/>
              </a:solidFill>
              <a:latin typeface="Arial"/>
              <a:ea typeface="Arial"/>
              <a:cs typeface="Arial"/>
              <a:sym typeface="Arial"/>
            </a:endParaRPr>
          </a:p>
        </p:txBody>
      </p:sp>
      <p:sp>
        <p:nvSpPr>
          <p:cNvPr id="1053" name="Google Shape;1053;p31"/>
          <p:cNvSpPr txBox="1"/>
          <p:nvPr/>
        </p:nvSpPr>
        <p:spPr>
          <a:xfrm>
            <a:off x="9848229" y="7292539"/>
            <a:ext cx="6559838" cy="377924"/>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Participação Comunitária efetiva/autocuidado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32"/>
          <p:cNvSpPr/>
          <p:nvPr/>
        </p:nvSpPr>
        <p:spPr>
          <a:xfrm>
            <a:off x="-6275864" y="-1513365"/>
            <a:ext cx="13313729" cy="13313729"/>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59" name="Google Shape;1059;p32"/>
          <p:cNvCxnSpPr/>
          <p:nvPr/>
        </p:nvCxnSpPr>
        <p:spPr>
          <a:xfrm>
            <a:off x="8798874" y="6323199"/>
            <a:ext cx="7787725" cy="0"/>
          </a:xfrm>
          <a:prstGeom prst="straightConnector1">
            <a:avLst/>
          </a:prstGeom>
          <a:noFill/>
          <a:ln w="9525" cap="flat" cmpd="sng">
            <a:solidFill>
              <a:srgbClr val="000000"/>
            </a:solidFill>
            <a:prstDash val="solid"/>
            <a:round/>
            <a:headEnd type="none" w="sm" len="sm"/>
            <a:tailEnd type="none" w="sm" len="sm"/>
          </a:ln>
        </p:spPr>
      </p:cxnSp>
      <p:sp>
        <p:nvSpPr>
          <p:cNvPr id="1060" name="Google Shape;1060;p32"/>
          <p:cNvSpPr/>
          <p:nvPr/>
        </p:nvSpPr>
        <p:spPr>
          <a:xfrm>
            <a:off x="9029052" y="3968564"/>
            <a:ext cx="587271" cy="587271"/>
          </a:xfrm>
          <a:custGeom>
            <a:avLst/>
            <a:gdLst/>
            <a:ahLst/>
            <a:cxnLst/>
            <a:rect l="l" t="t" r="r" b="b"/>
            <a:pathLst>
              <a:path w="587271" h="587271" extrusionOk="0">
                <a:moveTo>
                  <a:pt x="0" y="0"/>
                </a:moveTo>
                <a:lnTo>
                  <a:pt x="587271" y="0"/>
                </a:lnTo>
                <a:lnTo>
                  <a:pt x="587271" y="587271"/>
                </a:lnTo>
                <a:lnTo>
                  <a:pt x="0" y="587271"/>
                </a:lnTo>
                <a:lnTo>
                  <a:pt x="0" y="0"/>
                </a:lnTo>
                <a:close/>
              </a:path>
            </a:pathLst>
          </a:custGeom>
          <a:blipFill rotWithShape="1">
            <a:blip r:embed="rId3">
              <a:alphaModFix/>
            </a:blip>
            <a:stretch>
              <a:fillRect/>
            </a:stretch>
          </a:blipFill>
          <a:ln>
            <a:noFill/>
          </a:ln>
        </p:spPr>
      </p:sp>
      <p:sp>
        <p:nvSpPr>
          <p:cNvPr id="1061" name="Google Shape;1061;p32"/>
          <p:cNvSpPr/>
          <p:nvPr/>
        </p:nvSpPr>
        <p:spPr>
          <a:xfrm>
            <a:off x="9046683" y="4921995"/>
            <a:ext cx="569640" cy="438105"/>
          </a:xfrm>
          <a:custGeom>
            <a:avLst/>
            <a:gdLst/>
            <a:ahLst/>
            <a:cxnLst/>
            <a:rect l="l" t="t" r="r" b="b"/>
            <a:pathLst>
              <a:path w="569640" h="438105" extrusionOk="0">
                <a:moveTo>
                  <a:pt x="0" y="0"/>
                </a:moveTo>
                <a:lnTo>
                  <a:pt x="569640" y="0"/>
                </a:lnTo>
                <a:lnTo>
                  <a:pt x="569640" y="438105"/>
                </a:lnTo>
                <a:lnTo>
                  <a:pt x="0" y="438105"/>
                </a:lnTo>
                <a:lnTo>
                  <a:pt x="0" y="0"/>
                </a:lnTo>
                <a:close/>
              </a:path>
            </a:pathLst>
          </a:custGeom>
          <a:blipFill rotWithShape="1">
            <a:blip r:embed="rId4">
              <a:alphaModFix/>
            </a:blip>
            <a:stretch>
              <a:fillRect/>
            </a:stretch>
          </a:blipFill>
          <a:ln>
            <a:noFill/>
          </a:ln>
        </p:spPr>
      </p:sp>
      <p:sp>
        <p:nvSpPr>
          <p:cNvPr id="1062" name="Google Shape;1062;p32"/>
          <p:cNvSpPr/>
          <p:nvPr/>
        </p:nvSpPr>
        <p:spPr>
          <a:xfrm>
            <a:off x="12446797" y="6925540"/>
            <a:ext cx="477543" cy="477543"/>
          </a:xfrm>
          <a:custGeom>
            <a:avLst/>
            <a:gdLst/>
            <a:ahLst/>
            <a:cxnLst/>
            <a:rect l="l" t="t" r="r" b="b"/>
            <a:pathLst>
              <a:path w="477543" h="477543" extrusionOk="0">
                <a:moveTo>
                  <a:pt x="0" y="0"/>
                </a:moveTo>
                <a:lnTo>
                  <a:pt x="477542" y="0"/>
                </a:lnTo>
                <a:lnTo>
                  <a:pt x="477542" y="477542"/>
                </a:lnTo>
                <a:lnTo>
                  <a:pt x="0" y="477542"/>
                </a:lnTo>
                <a:lnTo>
                  <a:pt x="0" y="0"/>
                </a:lnTo>
                <a:close/>
              </a:path>
            </a:pathLst>
          </a:custGeom>
          <a:blipFill rotWithShape="1">
            <a:blip r:embed="rId3">
              <a:alphaModFix/>
            </a:blip>
            <a:stretch>
              <a:fillRect/>
            </a:stretch>
          </a:blipFill>
          <a:ln>
            <a:noFill/>
          </a:ln>
        </p:spPr>
      </p:sp>
      <p:sp>
        <p:nvSpPr>
          <p:cNvPr id="1063" name="Google Shape;1063;p32"/>
          <p:cNvSpPr/>
          <p:nvPr/>
        </p:nvSpPr>
        <p:spPr>
          <a:xfrm>
            <a:off x="12461134" y="7700828"/>
            <a:ext cx="463206" cy="356247"/>
          </a:xfrm>
          <a:custGeom>
            <a:avLst/>
            <a:gdLst/>
            <a:ahLst/>
            <a:cxnLst/>
            <a:rect l="l" t="t" r="r" b="b"/>
            <a:pathLst>
              <a:path w="463206" h="356247" extrusionOk="0">
                <a:moveTo>
                  <a:pt x="0" y="0"/>
                </a:moveTo>
                <a:lnTo>
                  <a:pt x="463205" y="0"/>
                </a:lnTo>
                <a:lnTo>
                  <a:pt x="463205" y="356247"/>
                </a:lnTo>
                <a:lnTo>
                  <a:pt x="0" y="356247"/>
                </a:lnTo>
                <a:lnTo>
                  <a:pt x="0" y="0"/>
                </a:lnTo>
                <a:close/>
              </a:path>
            </a:pathLst>
          </a:custGeom>
          <a:blipFill rotWithShape="1">
            <a:blip r:embed="rId4">
              <a:alphaModFix/>
            </a:blip>
            <a:stretch>
              <a:fillRect/>
            </a:stretch>
          </a:blipFill>
          <a:ln>
            <a:noFill/>
          </a:ln>
        </p:spPr>
      </p:sp>
      <p:cxnSp>
        <p:nvCxnSpPr>
          <p:cNvPr id="1064" name="Google Shape;1064;p32"/>
          <p:cNvCxnSpPr/>
          <p:nvPr/>
        </p:nvCxnSpPr>
        <p:spPr>
          <a:xfrm rot="10800000">
            <a:off x="12033570" y="6925540"/>
            <a:ext cx="0" cy="2039372"/>
          </a:xfrm>
          <a:prstGeom prst="straightConnector1">
            <a:avLst/>
          </a:prstGeom>
          <a:noFill/>
          <a:ln w="28575" cap="flat" cmpd="sng">
            <a:solidFill>
              <a:srgbClr val="FFFFFF"/>
            </a:solidFill>
            <a:prstDash val="solid"/>
            <a:round/>
            <a:headEnd type="none" w="sm" len="sm"/>
            <a:tailEnd type="none" w="sm" len="sm"/>
          </a:ln>
        </p:spPr>
      </p:cxnSp>
      <p:sp>
        <p:nvSpPr>
          <p:cNvPr id="1065" name="Google Shape;1065;p32"/>
          <p:cNvSpPr/>
          <p:nvPr/>
        </p:nvSpPr>
        <p:spPr>
          <a:xfrm>
            <a:off x="9144000" y="6672647"/>
            <a:ext cx="2512318" cy="2056362"/>
          </a:xfrm>
          <a:custGeom>
            <a:avLst/>
            <a:gdLst/>
            <a:ahLst/>
            <a:cxnLst/>
            <a:rect l="l" t="t" r="r" b="b"/>
            <a:pathLst>
              <a:path w="2512318" h="2056362" extrusionOk="0">
                <a:moveTo>
                  <a:pt x="0" y="0"/>
                </a:moveTo>
                <a:lnTo>
                  <a:pt x="2512318" y="0"/>
                </a:lnTo>
                <a:lnTo>
                  <a:pt x="2512318" y="2056361"/>
                </a:lnTo>
                <a:lnTo>
                  <a:pt x="0" y="2056361"/>
                </a:lnTo>
                <a:lnTo>
                  <a:pt x="0" y="0"/>
                </a:lnTo>
                <a:close/>
              </a:path>
            </a:pathLst>
          </a:custGeom>
          <a:blipFill rotWithShape="1">
            <a:blip r:embed="rId5">
              <a:alphaModFix/>
            </a:blip>
            <a:stretch>
              <a:fillRect/>
            </a:stretch>
          </a:blipFill>
          <a:ln>
            <a:noFill/>
          </a:ln>
        </p:spPr>
      </p:sp>
      <p:sp>
        <p:nvSpPr>
          <p:cNvPr id="1066" name="Google Shape;1066;p32"/>
          <p:cNvSpPr/>
          <p:nvPr/>
        </p:nvSpPr>
        <p:spPr>
          <a:xfrm>
            <a:off x="11986816" y="6767098"/>
            <a:ext cx="491358" cy="491358"/>
          </a:xfrm>
          <a:custGeom>
            <a:avLst/>
            <a:gdLst/>
            <a:ahLst/>
            <a:cxnLst/>
            <a:rect l="l" t="t" r="r" b="b"/>
            <a:pathLst>
              <a:path w="491358" h="491358" extrusionOk="0">
                <a:moveTo>
                  <a:pt x="0" y="0"/>
                </a:moveTo>
                <a:lnTo>
                  <a:pt x="491357" y="0"/>
                </a:lnTo>
                <a:lnTo>
                  <a:pt x="491357" y="491357"/>
                </a:lnTo>
                <a:lnTo>
                  <a:pt x="0" y="491357"/>
                </a:lnTo>
                <a:lnTo>
                  <a:pt x="0" y="0"/>
                </a:lnTo>
                <a:close/>
              </a:path>
            </a:pathLst>
          </a:custGeom>
          <a:blipFill rotWithShape="1">
            <a:blip r:embed="rId6">
              <a:alphaModFix/>
            </a:blip>
            <a:stretch>
              <a:fillRect/>
            </a:stretch>
          </a:blipFill>
          <a:ln>
            <a:noFill/>
          </a:ln>
        </p:spPr>
      </p:sp>
      <p:sp>
        <p:nvSpPr>
          <p:cNvPr id="1067" name="Google Shape;1067;p32"/>
          <p:cNvSpPr/>
          <p:nvPr/>
        </p:nvSpPr>
        <p:spPr>
          <a:xfrm>
            <a:off x="12033570" y="8114225"/>
            <a:ext cx="447003" cy="447003"/>
          </a:xfrm>
          <a:custGeom>
            <a:avLst/>
            <a:gdLst/>
            <a:ahLst/>
            <a:cxnLst/>
            <a:rect l="l" t="t" r="r" b="b"/>
            <a:pathLst>
              <a:path w="447003" h="447003" extrusionOk="0">
                <a:moveTo>
                  <a:pt x="0" y="0"/>
                </a:moveTo>
                <a:lnTo>
                  <a:pt x="447003" y="0"/>
                </a:lnTo>
                <a:lnTo>
                  <a:pt x="447003" y="447003"/>
                </a:lnTo>
                <a:lnTo>
                  <a:pt x="0" y="447003"/>
                </a:lnTo>
                <a:lnTo>
                  <a:pt x="0" y="0"/>
                </a:lnTo>
                <a:close/>
              </a:path>
            </a:pathLst>
          </a:custGeom>
          <a:blipFill rotWithShape="1">
            <a:blip r:embed="rId7">
              <a:alphaModFix/>
            </a:blip>
            <a:stretch>
              <a:fillRect/>
            </a:stretch>
          </a:blipFill>
          <a:ln>
            <a:noFill/>
          </a:ln>
        </p:spPr>
      </p:sp>
      <p:sp>
        <p:nvSpPr>
          <p:cNvPr id="1068" name="Google Shape;1068;p32"/>
          <p:cNvSpPr txBox="1"/>
          <p:nvPr/>
        </p:nvSpPr>
        <p:spPr>
          <a:xfrm>
            <a:off x="975611" y="5247822"/>
            <a:ext cx="4911328" cy="365760"/>
          </a:xfrm>
          <a:prstGeom prst="rect">
            <a:avLst/>
          </a:prstGeom>
          <a:noFill/>
          <a:ln>
            <a:noFill/>
          </a:ln>
        </p:spPr>
        <p:txBody>
          <a:bodyPr spcFirstLastPara="1" wrap="square" lIns="0" tIns="0" rIns="0" bIns="0" anchor="t" anchorCtr="0">
            <a:spAutoFit/>
          </a:bodyPr>
          <a:lstStyle/>
          <a:p>
            <a:pPr marL="0" marR="0" lvl="0" indent="0" algn="l" rtl="0">
              <a:lnSpc>
                <a:spcPct val="163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9" name="Google Shape;1069;p32"/>
          <p:cNvSpPr txBox="1"/>
          <p:nvPr/>
        </p:nvSpPr>
        <p:spPr>
          <a:xfrm>
            <a:off x="12651634" y="6705531"/>
            <a:ext cx="5002471" cy="458780"/>
          </a:xfrm>
          <a:prstGeom prst="rect">
            <a:avLst/>
          </a:prstGeom>
          <a:noFill/>
          <a:ln>
            <a:noFill/>
          </a:ln>
        </p:spPr>
        <p:txBody>
          <a:bodyPr spcFirstLastPara="1" wrap="square" lIns="0" tIns="0" rIns="0" bIns="0" anchor="t" anchorCtr="0">
            <a:spAutoFit/>
          </a:bodyPr>
          <a:lstStyle/>
          <a:p>
            <a:pPr marL="0" marR="0" lvl="0" indent="0" algn="l" rtl="0">
              <a:lnSpc>
                <a:spcPct val="140007"/>
              </a:lnSpc>
              <a:spcBef>
                <a:spcPts val="0"/>
              </a:spcBef>
              <a:spcAft>
                <a:spcPts val="0"/>
              </a:spcAft>
              <a:buClr>
                <a:srgbClr val="000000"/>
              </a:buClr>
              <a:buSzPts val="2562"/>
              <a:buFont typeface="Arial"/>
              <a:buNone/>
            </a:pPr>
            <a:r>
              <a:rPr lang="en-US" sz="2562" b="1" i="0" u="none" strike="noStrike" cap="none">
                <a:solidFill>
                  <a:srgbClr val="004E95"/>
                </a:solidFill>
                <a:latin typeface="Poppins"/>
                <a:ea typeface="Poppins"/>
                <a:cs typeface="Poppins"/>
                <a:sym typeface="Poppins"/>
              </a:rPr>
              <a:t>portalconasems.org.br</a:t>
            </a:r>
            <a:endParaRPr sz="1400" b="0" i="0" u="none" strike="noStrike" cap="none">
              <a:solidFill>
                <a:srgbClr val="000000"/>
              </a:solidFill>
              <a:latin typeface="Arial"/>
              <a:ea typeface="Arial"/>
              <a:cs typeface="Arial"/>
              <a:sym typeface="Arial"/>
            </a:endParaRPr>
          </a:p>
        </p:txBody>
      </p:sp>
      <p:sp>
        <p:nvSpPr>
          <p:cNvPr id="1070" name="Google Shape;1070;p32"/>
          <p:cNvSpPr txBox="1"/>
          <p:nvPr/>
        </p:nvSpPr>
        <p:spPr>
          <a:xfrm>
            <a:off x="12651634" y="8102449"/>
            <a:ext cx="5002471" cy="458780"/>
          </a:xfrm>
          <a:prstGeom prst="rect">
            <a:avLst/>
          </a:prstGeom>
          <a:noFill/>
          <a:ln>
            <a:noFill/>
          </a:ln>
        </p:spPr>
        <p:txBody>
          <a:bodyPr spcFirstLastPara="1" wrap="square" lIns="0" tIns="0" rIns="0" bIns="0" anchor="t" anchorCtr="0">
            <a:spAutoFit/>
          </a:bodyPr>
          <a:lstStyle/>
          <a:p>
            <a:pPr marL="0" marR="0" lvl="0" indent="0" algn="l" rtl="0">
              <a:lnSpc>
                <a:spcPct val="140007"/>
              </a:lnSpc>
              <a:spcBef>
                <a:spcPts val="0"/>
              </a:spcBef>
              <a:spcAft>
                <a:spcPts val="0"/>
              </a:spcAft>
              <a:buClr>
                <a:srgbClr val="000000"/>
              </a:buClr>
              <a:buSzPts val="2562"/>
              <a:buFont typeface="Arial"/>
              <a:buNone/>
            </a:pPr>
            <a:r>
              <a:rPr lang="en-US" sz="2562" b="1" i="0" u="none" strike="noStrike" cap="none">
                <a:solidFill>
                  <a:srgbClr val="004E95"/>
                </a:solidFill>
                <a:latin typeface="Poppins"/>
                <a:ea typeface="Poppins"/>
                <a:cs typeface="Poppins"/>
                <a:sym typeface="Poppins"/>
              </a:rPr>
              <a:t>@conasems</a:t>
            </a:r>
            <a:endParaRPr sz="1400" b="0" i="0" u="none" strike="noStrike" cap="none">
              <a:solidFill>
                <a:srgbClr val="000000"/>
              </a:solidFill>
              <a:latin typeface="Arial"/>
              <a:ea typeface="Arial"/>
              <a:cs typeface="Arial"/>
              <a:sym typeface="Arial"/>
            </a:endParaRPr>
          </a:p>
        </p:txBody>
      </p:sp>
      <p:sp>
        <p:nvSpPr>
          <p:cNvPr id="1071" name="Google Shape;1071;p32"/>
          <p:cNvSpPr txBox="1"/>
          <p:nvPr/>
        </p:nvSpPr>
        <p:spPr>
          <a:xfrm>
            <a:off x="10651725" y="4935732"/>
            <a:ext cx="5002471" cy="906455"/>
          </a:xfrm>
          <a:prstGeom prst="rect">
            <a:avLst/>
          </a:prstGeom>
          <a:noFill/>
          <a:ln>
            <a:noFill/>
          </a:ln>
        </p:spPr>
        <p:txBody>
          <a:bodyPr spcFirstLastPara="1" wrap="square" lIns="0" tIns="0" rIns="0" bIns="0" anchor="t" anchorCtr="0">
            <a:spAutoFit/>
          </a:bodyPr>
          <a:lstStyle/>
          <a:p>
            <a:pPr marL="0" marR="0" lvl="0" indent="0" algn="r" rtl="0">
              <a:lnSpc>
                <a:spcPct val="140007"/>
              </a:lnSpc>
              <a:spcBef>
                <a:spcPts val="0"/>
              </a:spcBef>
              <a:spcAft>
                <a:spcPts val="0"/>
              </a:spcAft>
              <a:buClr>
                <a:srgbClr val="000000"/>
              </a:buClr>
              <a:buSzPts val="2562"/>
              <a:buFont typeface="Arial"/>
              <a:buNone/>
            </a:pPr>
            <a:r>
              <a:rPr lang="en-US" sz="2562" b="1" i="0" u="none" strike="noStrike" cap="none">
                <a:solidFill>
                  <a:srgbClr val="004E95"/>
                </a:solidFill>
                <a:latin typeface="Poppins"/>
                <a:ea typeface="Poppins"/>
                <a:cs typeface="Poppins"/>
                <a:sym typeface="Poppins"/>
              </a:rPr>
              <a:t>Marcela Alvarenga</a:t>
            </a:r>
            <a:endParaRPr sz="1400" b="0" i="0" u="none" strike="noStrike" cap="none">
              <a:solidFill>
                <a:srgbClr val="000000"/>
              </a:solidFill>
              <a:latin typeface="Arial"/>
              <a:ea typeface="Arial"/>
              <a:cs typeface="Arial"/>
              <a:sym typeface="Arial"/>
            </a:endParaRPr>
          </a:p>
          <a:p>
            <a:pPr marL="0" marR="0" lvl="0" indent="0" algn="r" rtl="0">
              <a:lnSpc>
                <a:spcPct val="140007"/>
              </a:lnSpc>
              <a:spcBef>
                <a:spcPts val="0"/>
              </a:spcBef>
              <a:spcAft>
                <a:spcPts val="0"/>
              </a:spcAft>
              <a:buClr>
                <a:srgbClr val="000000"/>
              </a:buClr>
              <a:buSzPts val="2562"/>
              <a:buFont typeface="Arial"/>
              <a:buNone/>
            </a:pPr>
            <a:r>
              <a:rPr lang="en-US" sz="2562" b="1" i="0" u="none" strike="noStrike" cap="none">
                <a:solidFill>
                  <a:srgbClr val="004E95"/>
                </a:solidFill>
                <a:latin typeface="Poppins"/>
                <a:ea typeface="Poppins"/>
                <a:cs typeface="Poppins"/>
                <a:sym typeface="Poppins"/>
              </a:rPr>
              <a:t>marcela@conasems.org.br</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122" name="Google Shape;122;p4"/>
          <p:cNvGrpSpPr/>
          <p:nvPr/>
        </p:nvGrpSpPr>
        <p:grpSpPr>
          <a:xfrm>
            <a:off x="1028700" y="1560447"/>
            <a:ext cx="12911366" cy="243998"/>
            <a:chOff x="0" y="334222"/>
            <a:chExt cx="17215154" cy="325331"/>
          </a:xfrm>
        </p:grpSpPr>
        <p:cxnSp>
          <p:nvCxnSpPr>
            <p:cNvPr id="123" name="Google Shape;123;p4"/>
            <p:cNvCxnSpPr/>
            <p:nvPr/>
          </p:nvCxnSpPr>
          <p:spPr>
            <a:xfrm>
              <a:off x="0" y="501650"/>
              <a:ext cx="17215154" cy="0"/>
            </a:xfrm>
            <a:prstGeom prst="straightConnector1">
              <a:avLst/>
            </a:prstGeom>
            <a:noFill/>
            <a:ln w="952500" cap="rnd" cmpd="sng">
              <a:solidFill>
                <a:srgbClr val="F5B335"/>
              </a:solidFill>
              <a:prstDash val="solid"/>
              <a:round/>
              <a:headEnd type="none" w="sm" len="sm"/>
              <a:tailEnd type="none" w="sm" len="sm"/>
            </a:ln>
          </p:spPr>
        </p:cxnSp>
        <p:sp>
          <p:nvSpPr>
            <p:cNvPr id="124" name="Google Shape;124;p4"/>
            <p:cNvSpPr txBox="1"/>
            <p:nvPr/>
          </p:nvSpPr>
          <p:spPr>
            <a:xfrm>
              <a:off x="2678364" y="334222"/>
              <a:ext cx="1185842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6" name="Google Shape;126;p4"/>
          <p:cNvSpPr txBox="1"/>
          <p:nvPr/>
        </p:nvSpPr>
        <p:spPr>
          <a:xfrm>
            <a:off x="939855" y="1324583"/>
            <a:ext cx="13089055" cy="620178"/>
          </a:xfrm>
          <a:prstGeom prst="rect">
            <a:avLst/>
          </a:prstGeom>
          <a:noFill/>
          <a:ln>
            <a:noFill/>
          </a:ln>
        </p:spPr>
        <p:txBody>
          <a:bodyPr spcFirstLastPara="1" wrap="square" lIns="0" tIns="0" rIns="0" bIns="0" anchor="t" anchorCtr="0">
            <a:spAutoFit/>
          </a:bodyPr>
          <a:lstStyle/>
          <a:p>
            <a:pPr marL="0" marR="0" lvl="0" indent="0" algn="ctr" rtl="0">
              <a:lnSpc>
                <a:spcPct val="130032"/>
              </a:lnSpc>
              <a:spcBef>
                <a:spcPts val="0"/>
              </a:spcBef>
              <a:spcAft>
                <a:spcPts val="0"/>
              </a:spcAft>
              <a:buClr>
                <a:srgbClr val="000000"/>
              </a:buClr>
              <a:buSzPts val="3666"/>
              <a:buFont typeface="Arial"/>
              <a:buNone/>
            </a:pPr>
            <a:r>
              <a:rPr lang="en-US" sz="3666" b="1" i="0" u="none" strike="noStrike" cap="none">
                <a:solidFill>
                  <a:srgbClr val="FFFFFF"/>
                </a:solidFill>
                <a:latin typeface="Poppins"/>
                <a:ea typeface="Poppins"/>
                <a:cs typeface="Poppins"/>
                <a:sym typeface="Poppins"/>
              </a:rPr>
              <a:t>TENDÊNCIAS DE FINANCIAMENTO SUS</a:t>
            </a:r>
            <a:endParaRPr sz="1400" b="0" i="0" u="none" strike="noStrike" cap="none">
              <a:solidFill>
                <a:srgbClr val="000000"/>
              </a:solidFill>
              <a:latin typeface="Arial"/>
              <a:ea typeface="Arial"/>
              <a:cs typeface="Arial"/>
              <a:sym typeface="Arial"/>
            </a:endParaRPr>
          </a:p>
        </p:txBody>
      </p:sp>
      <p:sp>
        <p:nvSpPr>
          <p:cNvPr id="127" name="Google Shape;127;p4"/>
          <p:cNvSpPr txBox="1"/>
          <p:nvPr/>
        </p:nvSpPr>
        <p:spPr>
          <a:xfrm>
            <a:off x="357809" y="2265556"/>
            <a:ext cx="15879878" cy="59093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3200"/>
              <a:buFont typeface="Arial"/>
              <a:buNone/>
            </a:pPr>
            <a:r>
              <a:rPr lang="en-US" sz="3200" b="0" i="0" u="none" strike="noStrike" cap="none" dirty="0" err="1">
                <a:solidFill>
                  <a:srgbClr val="000000"/>
                </a:solidFill>
                <a:latin typeface="Arial"/>
                <a:ea typeface="Arial"/>
                <a:cs typeface="Arial"/>
                <a:sym typeface="Arial"/>
              </a:rPr>
              <a:t>Composição</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percentual</a:t>
            </a:r>
            <a:r>
              <a:rPr lang="en-US" sz="3200" b="0" i="0" u="none" strike="noStrike" cap="none" dirty="0">
                <a:solidFill>
                  <a:srgbClr val="000000"/>
                </a:solidFill>
                <a:latin typeface="Arial"/>
                <a:ea typeface="Arial"/>
                <a:cs typeface="Arial"/>
                <a:sym typeface="Arial"/>
              </a:rPr>
              <a:t> do </a:t>
            </a:r>
            <a:r>
              <a:rPr lang="en-US" sz="3200" b="0" i="0" u="none" strike="noStrike" cap="none" dirty="0" err="1">
                <a:solidFill>
                  <a:srgbClr val="000000"/>
                </a:solidFill>
                <a:latin typeface="Arial"/>
                <a:ea typeface="Arial"/>
                <a:cs typeface="Arial"/>
                <a:sym typeface="Arial"/>
              </a:rPr>
              <a:t>Gasto</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Público</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em</a:t>
            </a:r>
            <a:r>
              <a:rPr lang="en-US" sz="3200" b="0" i="0" u="none" strike="noStrike" cap="none" dirty="0">
                <a:solidFill>
                  <a:srgbClr val="000000"/>
                </a:solidFill>
                <a:latin typeface="Arial"/>
                <a:ea typeface="Arial"/>
                <a:cs typeface="Arial"/>
                <a:sym typeface="Arial"/>
              </a:rPr>
              <a:t> ASPS </a:t>
            </a:r>
            <a:r>
              <a:rPr lang="en-US" sz="3200" b="0" i="0" u="none" strike="noStrike" cap="none" dirty="0" err="1">
                <a:solidFill>
                  <a:srgbClr val="000000"/>
                </a:solidFill>
                <a:latin typeface="Arial"/>
                <a:ea typeface="Arial"/>
                <a:cs typeface="Arial"/>
                <a:sym typeface="Arial"/>
              </a:rPr>
              <a:t>por</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esfera</a:t>
            </a:r>
            <a:r>
              <a:rPr lang="en-US" sz="3200" b="0" i="0" u="none" strike="noStrike" cap="none" dirty="0">
                <a:solidFill>
                  <a:srgbClr val="000000"/>
                </a:solidFill>
                <a:latin typeface="Arial"/>
                <a:ea typeface="Arial"/>
                <a:cs typeface="Arial"/>
                <a:sym typeface="Arial"/>
              </a:rPr>
              <a:t> de </a:t>
            </a:r>
            <a:r>
              <a:rPr lang="en-US" sz="3200" b="0" i="0" u="none" strike="noStrike" cap="none" dirty="0" err="1" smtClean="0">
                <a:solidFill>
                  <a:srgbClr val="000000"/>
                </a:solidFill>
                <a:latin typeface="Arial"/>
                <a:ea typeface="Arial"/>
                <a:cs typeface="Arial"/>
                <a:sym typeface="Arial"/>
              </a:rPr>
              <a:t>gestão</a:t>
            </a:r>
            <a:r>
              <a:rPr lang="en-US" sz="3200" b="0" i="0" u="none" strike="noStrike" cap="none" dirty="0" smtClean="0">
                <a:solidFill>
                  <a:srgbClr val="000000"/>
                </a:solidFill>
                <a:latin typeface="Arial"/>
                <a:ea typeface="Arial"/>
                <a:cs typeface="Arial"/>
                <a:sym typeface="Arial"/>
              </a:rPr>
              <a:t> (2002 a 2023)</a:t>
            </a:r>
            <a:endParaRPr sz="1400" b="0" i="0" u="none" strike="noStrike" cap="none" dirty="0">
              <a:solidFill>
                <a:srgbClr val="000000"/>
              </a:solidFill>
              <a:latin typeface="Arial"/>
              <a:ea typeface="Arial"/>
              <a:cs typeface="Arial"/>
              <a:sym typeface="Arial"/>
            </a:endParaRPr>
          </a:p>
        </p:txBody>
      </p:sp>
      <p:grpSp>
        <p:nvGrpSpPr>
          <p:cNvPr id="128" name="Google Shape;128;p4"/>
          <p:cNvGrpSpPr/>
          <p:nvPr/>
        </p:nvGrpSpPr>
        <p:grpSpPr>
          <a:xfrm>
            <a:off x="15108787" y="3604925"/>
            <a:ext cx="2506383" cy="869997"/>
            <a:chOff x="0" y="-47625"/>
            <a:chExt cx="1035847" cy="359555"/>
          </a:xfrm>
        </p:grpSpPr>
        <p:sp>
          <p:nvSpPr>
            <p:cNvPr id="129" name="Google Shape;129;p4"/>
            <p:cNvSpPr/>
            <p:nvPr/>
          </p:nvSpPr>
          <p:spPr>
            <a:xfrm>
              <a:off x="0" y="0"/>
              <a:ext cx="1035847" cy="311930"/>
            </a:xfrm>
            <a:custGeom>
              <a:avLst/>
              <a:gdLst/>
              <a:ahLst/>
              <a:cxnLst/>
              <a:rect l="l" t="t" r="r" b="b"/>
              <a:pathLst>
                <a:path w="1035847" h="311930" extrusionOk="0">
                  <a:moveTo>
                    <a:pt x="0" y="0"/>
                  </a:moveTo>
                  <a:lnTo>
                    <a:pt x="1035847" y="0"/>
                  </a:lnTo>
                  <a:lnTo>
                    <a:pt x="1035847" y="311930"/>
                  </a:lnTo>
                  <a:lnTo>
                    <a:pt x="0" y="311930"/>
                  </a:lnTo>
                  <a:close/>
                </a:path>
              </a:pathLst>
            </a:custGeom>
            <a:solidFill>
              <a:srgbClr val="004E95"/>
            </a:solidFill>
            <a:ln>
              <a:noFill/>
            </a:ln>
          </p:spPr>
        </p:sp>
        <p:sp>
          <p:nvSpPr>
            <p:cNvPr id="130" name="Google Shape;130;p4"/>
            <p:cNvSpPr txBox="1"/>
            <p:nvPr/>
          </p:nvSpPr>
          <p:spPr>
            <a:xfrm>
              <a:off x="0" y="-47625"/>
              <a:ext cx="1035847" cy="359555"/>
            </a:xfrm>
            <a:prstGeom prst="rect">
              <a:avLst/>
            </a:prstGeom>
            <a:noFill/>
            <a:ln>
              <a:noFill/>
            </a:ln>
          </p:spPr>
          <p:txBody>
            <a:bodyPr spcFirstLastPara="1" wrap="square" lIns="254000" tIns="254000" rIns="254000" bIns="254000" anchor="ctr" anchorCtr="0">
              <a:noAutofit/>
            </a:bodyPr>
            <a:lstStyle/>
            <a:p>
              <a:pPr marL="0" marR="0" lvl="0" indent="0" algn="ctr" rtl="0">
                <a:lnSpc>
                  <a:spcPct val="140000"/>
                </a:lnSpc>
                <a:spcBef>
                  <a:spcPts val="0"/>
                </a:spcBef>
                <a:spcAft>
                  <a:spcPts val="0"/>
                </a:spcAft>
                <a:buClr>
                  <a:srgbClr val="000000"/>
                </a:buClr>
                <a:buSzPts val="1500"/>
                <a:buFont typeface="Arial"/>
                <a:buNone/>
              </a:pPr>
              <a:r>
                <a:rPr lang="en-US" sz="1500" b="1" i="0" u="none" strike="noStrike" cap="none" dirty="0" smtClean="0">
                  <a:solidFill>
                    <a:srgbClr val="FFFFFF"/>
                  </a:solidFill>
                  <a:latin typeface="Poppins"/>
                  <a:ea typeface="Poppins"/>
                  <a:cs typeface="Poppins"/>
                  <a:sym typeface="Poppins"/>
                </a:rPr>
                <a:t>39% </a:t>
              </a:r>
              <a:r>
                <a:rPr lang="en-US" sz="1500" b="1" i="0" u="none" strike="noStrike" cap="none" dirty="0">
                  <a:solidFill>
                    <a:srgbClr val="FFFFFF"/>
                  </a:solidFill>
                  <a:latin typeface="Poppins"/>
                  <a:ea typeface="Poppins"/>
                  <a:cs typeface="Poppins"/>
                  <a:sym typeface="Poppins"/>
                </a:rPr>
                <a:t>FEDERAL</a:t>
              </a:r>
              <a:endParaRPr sz="1400" b="0" i="0" u="none" strike="noStrike" cap="none" dirty="0">
                <a:solidFill>
                  <a:srgbClr val="000000"/>
                </a:solidFill>
                <a:latin typeface="Arial"/>
                <a:ea typeface="Arial"/>
                <a:cs typeface="Arial"/>
                <a:sym typeface="Arial"/>
              </a:endParaRPr>
            </a:p>
          </p:txBody>
        </p:sp>
      </p:grpSp>
      <p:grpSp>
        <p:nvGrpSpPr>
          <p:cNvPr id="131" name="Google Shape;131;p4"/>
          <p:cNvGrpSpPr/>
          <p:nvPr/>
        </p:nvGrpSpPr>
        <p:grpSpPr>
          <a:xfrm>
            <a:off x="15108787" y="4436794"/>
            <a:ext cx="2506383" cy="869997"/>
            <a:chOff x="0" y="-47625"/>
            <a:chExt cx="1035847" cy="359555"/>
          </a:xfrm>
        </p:grpSpPr>
        <p:sp>
          <p:nvSpPr>
            <p:cNvPr id="132" name="Google Shape;132;p4"/>
            <p:cNvSpPr/>
            <p:nvPr/>
          </p:nvSpPr>
          <p:spPr>
            <a:xfrm>
              <a:off x="0" y="0"/>
              <a:ext cx="1035847" cy="311930"/>
            </a:xfrm>
            <a:custGeom>
              <a:avLst/>
              <a:gdLst/>
              <a:ahLst/>
              <a:cxnLst/>
              <a:rect l="l" t="t" r="r" b="b"/>
              <a:pathLst>
                <a:path w="1035847" h="311930" extrusionOk="0">
                  <a:moveTo>
                    <a:pt x="0" y="0"/>
                  </a:moveTo>
                  <a:lnTo>
                    <a:pt x="1035847" y="0"/>
                  </a:lnTo>
                  <a:lnTo>
                    <a:pt x="1035847" y="311930"/>
                  </a:lnTo>
                  <a:lnTo>
                    <a:pt x="0" y="311930"/>
                  </a:lnTo>
                  <a:close/>
                </a:path>
              </a:pathLst>
            </a:custGeom>
            <a:solidFill>
              <a:srgbClr val="004E95"/>
            </a:solidFill>
            <a:ln>
              <a:noFill/>
            </a:ln>
          </p:spPr>
        </p:sp>
        <p:sp>
          <p:nvSpPr>
            <p:cNvPr id="133" name="Google Shape;133;p4"/>
            <p:cNvSpPr txBox="1"/>
            <p:nvPr/>
          </p:nvSpPr>
          <p:spPr>
            <a:xfrm>
              <a:off x="0" y="-47625"/>
              <a:ext cx="1035847" cy="359555"/>
            </a:xfrm>
            <a:prstGeom prst="rect">
              <a:avLst/>
            </a:prstGeom>
            <a:noFill/>
            <a:ln>
              <a:noFill/>
            </a:ln>
          </p:spPr>
          <p:txBody>
            <a:bodyPr spcFirstLastPara="1" wrap="square" lIns="254000" tIns="254000" rIns="254000" bIns="254000" anchor="ctr" anchorCtr="0">
              <a:noAutofit/>
            </a:bodyPr>
            <a:lstStyle/>
            <a:p>
              <a:pPr marL="0" marR="0" lvl="0" indent="0" algn="ctr" rtl="0">
                <a:lnSpc>
                  <a:spcPct val="140000"/>
                </a:lnSpc>
                <a:spcBef>
                  <a:spcPts val="0"/>
                </a:spcBef>
                <a:spcAft>
                  <a:spcPts val="0"/>
                </a:spcAft>
                <a:buClr>
                  <a:srgbClr val="000000"/>
                </a:buClr>
                <a:buSzPts val="1500"/>
                <a:buFont typeface="Arial"/>
                <a:buNone/>
              </a:pPr>
              <a:r>
                <a:rPr lang="en-US" sz="1500" b="1" i="0" u="none" strike="noStrike" cap="none" dirty="0" smtClean="0">
                  <a:solidFill>
                    <a:srgbClr val="FFFFFF"/>
                  </a:solidFill>
                  <a:latin typeface="Poppins"/>
                  <a:ea typeface="Poppins"/>
                  <a:cs typeface="Poppins"/>
                  <a:sym typeface="Poppins"/>
                </a:rPr>
                <a:t>35% </a:t>
              </a:r>
              <a:r>
                <a:rPr lang="en-US" sz="1500" b="1" i="0" u="none" strike="noStrike" cap="none" dirty="0">
                  <a:solidFill>
                    <a:srgbClr val="FFFFFF"/>
                  </a:solidFill>
                  <a:latin typeface="Poppins"/>
                  <a:ea typeface="Poppins"/>
                  <a:cs typeface="Poppins"/>
                  <a:sym typeface="Poppins"/>
                </a:rPr>
                <a:t>MUNICÍPIO</a:t>
              </a:r>
              <a:endParaRPr sz="1400" b="0" i="0" u="none" strike="noStrike" cap="none" dirty="0">
                <a:solidFill>
                  <a:srgbClr val="000000"/>
                </a:solidFill>
                <a:latin typeface="Arial"/>
                <a:ea typeface="Arial"/>
                <a:cs typeface="Arial"/>
                <a:sym typeface="Arial"/>
              </a:endParaRPr>
            </a:p>
          </p:txBody>
        </p:sp>
      </p:grpSp>
      <p:grpSp>
        <p:nvGrpSpPr>
          <p:cNvPr id="134" name="Google Shape;134;p4"/>
          <p:cNvGrpSpPr/>
          <p:nvPr/>
        </p:nvGrpSpPr>
        <p:grpSpPr>
          <a:xfrm>
            <a:off x="15108787" y="5343309"/>
            <a:ext cx="2506383" cy="869997"/>
            <a:chOff x="0" y="-47625"/>
            <a:chExt cx="1035847" cy="359555"/>
          </a:xfrm>
        </p:grpSpPr>
        <p:sp>
          <p:nvSpPr>
            <p:cNvPr id="135" name="Google Shape;135;p4"/>
            <p:cNvSpPr/>
            <p:nvPr/>
          </p:nvSpPr>
          <p:spPr>
            <a:xfrm>
              <a:off x="0" y="0"/>
              <a:ext cx="1035847" cy="311930"/>
            </a:xfrm>
            <a:custGeom>
              <a:avLst/>
              <a:gdLst/>
              <a:ahLst/>
              <a:cxnLst/>
              <a:rect l="l" t="t" r="r" b="b"/>
              <a:pathLst>
                <a:path w="1035847" h="311930" extrusionOk="0">
                  <a:moveTo>
                    <a:pt x="0" y="0"/>
                  </a:moveTo>
                  <a:lnTo>
                    <a:pt x="1035847" y="0"/>
                  </a:lnTo>
                  <a:lnTo>
                    <a:pt x="1035847" y="311930"/>
                  </a:lnTo>
                  <a:lnTo>
                    <a:pt x="0" y="311930"/>
                  </a:lnTo>
                  <a:close/>
                </a:path>
              </a:pathLst>
            </a:custGeom>
            <a:solidFill>
              <a:srgbClr val="004E95"/>
            </a:solidFill>
            <a:ln>
              <a:noFill/>
            </a:ln>
          </p:spPr>
        </p:sp>
        <p:sp>
          <p:nvSpPr>
            <p:cNvPr id="136" name="Google Shape;136;p4"/>
            <p:cNvSpPr txBox="1"/>
            <p:nvPr/>
          </p:nvSpPr>
          <p:spPr>
            <a:xfrm>
              <a:off x="0" y="-47625"/>
              <a:ext cx="1035847" cy="359555"/>
            </a:xfrm>
            <a:prstGeom prst="rect">
              <a:avLst/>
            </a:prstGeom>
            <a:noFill/>
            <a:ln>
              <a:noFill/>
            </a:ln>
          </p:spPr>
          <p:txBody>
            <a:bodyPr spcFirstLastPara="1" wrap="square" lIns="254000" tIns="254000" rIns="254000" bIns="254000" anchor="ctr" anchorCtr="0">
              <a:noAutofit/>
            </a:bodyPr>
            <a:lstStyle/>
            <a:p>
              <a:pPr marL="0" marR="0" lvl="0" indent="0" algn="ctr" rtl="0">
                <a:lnSpc>
                  <a:spcPct val="140000"/>
                </a:lnSpc>
                <a:spcBef>
                  <a:spcPts val="0"/>
                </a:spcBef>
                <a:spcAft>
                  <a:spcPts val="0"/>
                </a:spcAft>
                <a:buClr>
                  <a:srgbClr val="000000"/>
                </a:buClr>
                <a:buSzPts val="1500"/>
                <a:buFont typeface="Arial"/>
                <a:buNone/>
              </a:pPr>
              <a:r>
                <a:rPr lang="en-US" sz="1500" b="1" i="0" u="none" strike="noStrike" cap="none" dirty="0" smtClean="0">
                  <a:solidFill>
                    <a:srgbClr val="FFFFFF"/>
                  </a:solidFill>
                  <a:latin typeface="Poppins"/>
                  <a:ea typeface="Poppins"/>
                  <a:cs typeface="Poppins"/>
                  <a:sym typeface="Poppins"/>
                </a:rPr>
                <a:t>26% </a:t>
              </a:r>
              <a:r>
                <a:rPr lang="en-US" sz="1500" b="1" i="0" u="none" strike="noStrike" cap="none" dirty="0">
                  <a:solidFill>
                    <a:srgbClr val="FFFFFF"/>
                  </a:solidFill>
                  <a:latin typeface="Poppins"/>
                  <a:ea typeface="Poppins"/>
                  <a:cs typeface="Poppins"/>
                  <a:sym typeface="Poppins"/>
                </a:rPr>
                <a:t>ESTADO</a:t>
              </a:r>
              <a:endParaRPr sz="1400" b="0" i="0" u="none" strike="noStrike" cap="none" dirty="0">
                <a:solidFill>
                  <a:srgbClr val="000000"/>
                </a:solidFill>
                <a:latin typeface="Arial"/>
                <a:ea typeface="Arial"/>
                <a:cs typeface="Arial"/>
                <a:sym typeface="Arial"/>
              </a:endParaRPr>
            </a:p>
          </p:txBody>
        </p:sp>
      </p:grpSp>
      <p:graphicFrame>
        <p:nvGraphicFramePr>
          <p:cNvPr id="18" name="Gráfico 17">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3570938451"/>
              </p:ext>
            </p:extLst>
          </p:nvPr>
        </p:nvGraphicFramePr>
        <p:xfrm>
          <a:off x="357809" y="2907346"/>
          <a:ext cx="13782261" cy="6500804"/>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5">
            <a:extLst>
              <a:ext uri="{FF2B5EF4-FFF2-40B4-BE49-F238E27FC236}">
                <a16:creationId xmlns:a16="http://schemas.microsoft.com/office/drawing/2014/main" id="{BF5A27EB-F346-6996-743B-CA79C0EDAA9A}"/>
              </a:ext>
            </a:extLst>
          </p:cNvPr>
          <p:cNvSpPr txBox="1"/>
          <p:nvPr/>
        </p:nvSpPr>
        <p:spPr>
          <a:xfrm>
            <a:off x="8658141" y="9761557"/>
            <a:ext cx="6021126" cy="461665"/>
          </a:xfrm>
          <a:prstGeom prst="rect">
            <a:avLst/>
          </a:prstGeom>
          <a:noFill/>
        </p:spPr>
        <p:txBody>
          <a:bodyPr wrap="square" rtlCol="0">
            <a:spAutoFit/>
          </a:bodyPr>
          <a:lstStyle/>
          <a:p>
            <a:r>
              <a:rPr lang="pt-BR" sz="1200" b="1" dirty="0"/>
              <a:t>Fontes:</a:t>
            </a:r>
            <a:r>
              <a:rPr lang="pt-BR" sz="1200" dirty="0"/>
              <a:t> SIOPS, SIOP, RAG MS (2023) </a:t>
            </a:r>
          </a:p>
          <a:p>
            <a:r>
              <a:rPr lang="pt-BR" sz="1200" b="1" dirty="0"/>
              <a:t>Disponível em</a:t>
            </a:r>
            <a:r>
              <a:rPr lang="pt-BR" sz="1200" dirty="0"/>
              <a:t>: Painéis de apoio Conasems - Orçamento do Setor Saúde</a:t>
            </a:r>
          </a:p>
        </p:txBody>
      </p:sp>
      <p:sp>
        <p:nvSpPr>
          <p:cNvPr id="20" name="CaixaDeTexto 19">
            <a:extLst>
              <a:ext uri="{FF2B5EF4-FFF2-40B4-BE49-F238E27FC236}">
                <a16:creationId xmlns:a16="http://schemas.microsoft.com/office/drawing/2014/main" id="{01F03ADC-7BE5-BF85-2756-449C450CCF45}"/>
              </a:ext>
            </a:extLst>
          </p:cNvPr>
          <p:cNvSpPr txBox="1"/>
          <p:nvPr/>
        </p:nvSpPr>
        <p:spPr>
          <a:xfrm>
            <a:off x="15380713" y="3007015"/>
            <a:ext cx="1962530" cy="400110"/>
          </a:xfrm>
          <a:prstGeom prst="rect">
            <a:avLst/>
          </a:prstGeom>
          <a:solidFill>
            <a:srgbClr val="00B0F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pt-BR" sz="2000" b="1" dirty="0">
                <a:solidFill>
                  <a:schemeClr val="bg1"/>
                </a:solidFill>
              </a:rPr>
              <a:t>Tendência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p:nvPr/>
        </p:nvSpPr>
        <p:spPr>
          <a:xfrm>
            <a:off x="0" y="8692169"/>
            <a:ext cx="18288000" cy="1594831"/>
          </a:xfrm>
          <a:prstGeom prst="rect">
            <a:avLst/>
          </a:prstGeom>
          <a:solidFill>
            <a:srgbClr val="004E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6"/>
          <p:cNvSpPr txBox="1"/>
          <p:nvPr/>
        </p:nvSpPr>
        <p:spPr>
          <a:xfrm>
            <a:off x="2644467" y="1276985"/>
            <a:ext cx="5302012" cy="714042"/>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4000"/>
              <a:buFont typeface="Arial"/>
              <a:buNone/>
            </a:pPr>
            <a:endParaRPr sz="4000" b="0" i="0" u="none" strike="noStrike" cap="none">
              <a:solidFill>
                <a:schemeClr val="dk1"/>
              </a:solidFill>
              <a:latin typeface="Calibri"/>
              <a:ea typeface="Calibri"/>
              <a:cs typeface="Calibri"/>
              <a:sym typeface="Calibri"/>
            </a:endParaRPr>
          </a:p>
        </p:txBody>
      </p:sp>
      <p:sp>
        <p:nvSpPr>
          <p:cNvPr id="143" name="Google Shape;143;p6"/>
          <p:cNvSpPr txBox="1"/>
          <p:nvPr/>
        </p:nvSpPr>
        <p:spPr>
          <a:xfrm>
            <a:off x="9600171" y="1627500"/>
            <a:ext cx="5169724" cy="714042"/>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4000"/>
              <a:buFont typeface="Arial"/>
              <a:buNone/>
            </a:pPr>
            <a:endParaRPr sz="4000" b="0" i="0" u="none" strike="noStrike" cap="none">
              <a:solidFill>
                <a:schemeClr val="dk1"/>
              </a:solidFill>
              <a:latin typeface="Calibri"/>
              <a:ea typeface="Calibri"/>
              <a:cs typeface="Calibri"/>
              <a:sym typeface="Calibri"/>
            </a:endParaRPr>
          </a:p>
        </p:txBody>
      </p:sp>
      <p:sp>
        <p:nvSpPr>
          <p:cNvPr id="145" name="Google Shape;145;p6"/>
          <p:cNvSpPr txBox="1"/>
          <p:nvPr/>
        </p:nvSpPr>
        <p:spPr>
          <a:xfrm>
            <a:off x="1492074" y="1577034"/>
            <a:ext cx="5562570" cy="800219"/>
          </a:xfrm>
          <a:prstGeom prst="rect">
            <a:avLst/>
          </a:prstGeom>
          <a:noFill/>
          <a:ln>
            <a:noFill/>
          </a:ln>
        </p:spPr>
        <p:txBody>
          <a:bodyPr spcFirstLastPara="1" wrap="square" lIns="0" tIns="0" rIns="0" bIns="0" anchor="t" anchorCtr="0">
            <a:spAutoFit/>
          </a:bodyPr>
          <a:lstStyle/>
          <a:p>
            <a:pPr marL="0" marR="0" lvl="0" indent="0" algn="ctr" rtl="0">
              <a:lnSpc>
                <a:spcPct val="130032"/>
              </a:lnSpc>
              <a:spcBef>
                <a:spcPts val="0"/>
              </a:spcBef>
              <a:spcAft>
                <a:spcPts val="0"/>
              </a:spcAft>
              <a:buClr>
                <a:srgbClr val="000000"/>
              </a:buClr>
              <a:buSzPts val="4000"/>
              <a:buFont typeface="Arial"/>
              <a:buNone/>
            </a:pPr>
            <a:r>
              <a:rPr lang="en-US" sz="4000" b="1" i="0" u="none" strike="noStrike" cap="none" dirty="0">
                <a:solidFill>
                  <a:srgbClr val="F5B335"/>
                </a:solidFill>
                <a:latin typeface="Poppins"/>
                <a:ea typeface="Poppins"/>
                <a:cs typeface="Poppins"/>
                <a:sym typeface="Poppins"/>
              </a:rPr>
              <a:t>COMO ERA ANTES:</a:t>
            </a:r>
            <a:endParaRPr sz="4000" b="0" i="0" u="none" strike="noStrike" cap="none" dirty="0">
              <a:solidFill>
                <a:srgbClr val="000000"/>
              </a:solidFill>
              <a:latin typeface="Arial"/>
              <a:ea typeface="Arial"/>
              <a:cs typeface="Arial"/>
              <a:sym typeface="Arial"/>
            </a:endParaRPr>
          </a:p>
        </p:txBody>
      </p:sp>
      <p:sp>
        <p:nvSpPr>
          <p:cNvPr id="146" name="Google Shape;146;p6"/>
          <p:cNvSpPr txBox="1"/>
          <p:nvPr/>
        </p:nvSpPr>
        <p:spPr>
          <a:xfrm>
            <a:off x="10136398" y="1577034"/>
            <a:ext cx="4778994" cy="800219"/>
          </a:xfrm>
          <a:prstGeom prst="rect">
            <a:avLst/>
          </a:prstGeom>
          <a:noFill/>
          <a:ln>
            <a:noFill/>
          </a:ln>
        </p:spPr>
        <p:txBody>
          <a:bodyPr spcFirstLastPara="1" wrap="square" lIns="0" tIns="0" rIns="0" bIns="0" anchor="t" anchorCtr="0">
            <a:spAutoFit/>
          </a:bodyPr>
          <a:lstStyle/>
          <a:p>
            <a:pPr marL="0" marR="0" lvl="0" indent="0" algn="ctr" rtl="0">
              <a:lnSpc>
                <a:spcPct val="130032"/>
              </a:lnSpc>
              <a:spcBef>
                <a:spcPts val="0"/>
              </a:spcBef>
              <a:spcAft>
                <a:spcPts val="0"/>
              </a:spcAft>
              <a:buClr>
                <a:srgbClr val="000000"/>
              </a:buClr>
              <a:buSzPts val="3666"/>
              <a:buFont typeface="Arial"/>
              <a:buNone/>
            </a:pPr>
            <a:r>
              <a:rPr lang="en-US" sz="4000" b="1" i="0" u="none" strike="noStrike" cap="none" dirty="0">
                <a:solidFill>
                  <a:srgbClr val="F5B335"/>
                </a:solidFill>
                <a:latin typeface="Poppins"/>
                <a:ea typeface="Poppins"/>
                <a:cs typeface="Poppins"/>
                <a:sym typeface="Poppins"/>
              </a:rPr>
              <a:t>COMO FICOU:</a:t>
            </a:r>
            <a:endParaRPr sz="4000" b="0" i="0" u="none" strike="noStrike" cap="none" dirty="0">
              <a:solidFill>
                <a:srgbClr val="000000"/>
              </a:solidFill>
              <a:sym typeface="Arial"/>
            </a:endParaRPr>
          </a:p>
        </p:txBody>
      </p:sp>
      <p:grpSp>
        <p:nvGrpSpPr>
          <p:cNvPr id="147" name="Google Shape;147;p6"/>
          <p:cNvGrpSpPr/>
          <p:nvPr/>
        </p:nvGrpSpPr>
        <p:grpSpPr>
          <a:xfrm>
            <a:off x="1194213" y="615199"/>
            <a:ext cx="16076964" cy="243998"/>
            <a:chOff x="0" y="334222"/>
            <a:chExt cx="21435952" cy="325331"/>
          </a:xfrm>
        </p:grpSpPr>
        <p:cxnSp>
          <p:nvCxnSpPr>
            <p:cNvPr id="148" name="Google Shape;148;p6"/>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149" name="Google Shape;149;p6"/>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0" name="Google Shape;150;p6"/>
          <p:cNvSpPr/>
          <p:nvPr/>
        </p:nvSpPr>
        <p:spPr>
          <a:xfrm>
            <a:off x="1957528" y="283244"/>
            <a:ext cx="1462858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300"/>
              <a:buFont typeface="Arial"/>
              <a:buNone/>
            </a:pPr>
            <a:r>
              <a:rPr lang="en-US" sz="4800" b="1" i="0" u="none" strike="noStrike" cap="none">
                <a:solidFill>
                  <a:schemeClr val="lt1"/>
                </a:solidFill>
                <a:latin typeface="Poppins"/>
                <a:ea typeface="Poppins"/>
                <a:cs typeface="Poppins"/>
                <a:sym typeface="Poppins"/>
              </a:rPr>
              <a:t>COMPONENTES</a:t>
            </a:r>
            <a:endParaRPr sz="4800" b="1" i="0" u="none" strike="noStrike" cap="none">
              <a:solidFill>
                <a:schemeClr val="lt1"/>
              </a:solidFill>
              <a:latin typeface="Poppins"/>
              <a:ea typeface="Poppins"/>
              <a:cs typeface="Poppins"/>
              <a:sym typeface="Poppins"/>
            </a:endParaRPr>
          </a:p>
        </p:txBody>
      </p:sp>
      <p:pic>
        <p:nvPicPr>
          <p:cNvPr id="5" name="Imagem 4"/>
          <p:cNvPicPr>
            <a:picLocks noChangeAspect="1"/>
          </p:cNvPicPr>
          <p:nvPr/>
        </p:nvPicPr>
        <p:blipFill>
          <a:blip r:embed="rId3"/>
          <a:stretch>
            <a:fillRect/>
          </a:stretch>
        </p:blipFill>
        <p:spPr>
          <a:xfrm>
            <a:off x="1921224" y="2340029"/>
            <a:ext cx="13741952" cy="618620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8"/>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253" name="Google Shape;253;p8"/>
          <p:cNvGrpSpPr/>
          <p:nvPr/>
        </p:nvGrpSpPr>
        <p:grpSpPr>
          <a:xfrm>
            <a:off x="1066392" y="1018887"/>
            <a:ext cx="16076964" cy="243998"/>
            <a:chOff x="0" y="334222"/>
            <a:chExt cx="21435952" cy="325331"/>
          </a:xfrm>
        </p:grpSpPr>
        <p:cxnSp>
          <p:nvCxnSpPr>
            <p:cNvPr id="254" name="Google Shape;254;p8"/>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255" name="Google Shape;255;p8"/>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6" name="Google Shape;256;p8"/>
          <p:cNvSpPr/>
          <p:nvPr/>
        </p:nvSpPr>
        <p:spPr>
          <a:xfrm>
            <a:off x="1516397" y="2312164"/>
            <a:ext cx="15408841" cy="1545314"/>
          </a:xfrm>
          <a:custGeom>
            <a:avLst/>
            <a:gdLst/>
            <a:ahLst/>
            <a:cxnLst/>
            <a:rect l="l" t="t" r="r" b="b"/>
            <a:pathLst>
              <a:path w="29148596" h="2923240" extrusionOk="0">
                <a:moveTo>
                  <a:pt x="29024138" y="2923240"/>
                </a:moveTo>
                <a:lnTo>
                  <a:pt x="124460" y="2923240"/>
                </a:lnTo>
                <a:cubicBezTo>
                  <a:pt x="55880" y="2923240"/>
                  <a:pt x="0" y="2867360"/>
                  <a:pt x="0" y="2798780"/>
                </a:cubicBezTo>
                <a:lnTo>
                  <a:pt x="0" y="124460"/>
                </a:lnTo>
                <a:cubicBezTo>
                  <a:pt x="0" y="55880"/>
                  <a:pt x="55880" y="0"/>
                  <a:pt x="124460" y="0"/>
                </a:cubicBezTo>
                <a:lnTo>
                  <a:pt x="29024138" y="0"/>
                </a:lnTo>
                <a:cubicBezTo>
                  <a:pt x="29092717" y="0"/>
                  <a:pt x="29148596" y="55880"/>
                  <a:pt x="29148596" y="124460"/>
                </a:cubicBezTo>
                <a:lnTo>
                  <a:pt x="29148596" y="2798780"/>
                </a:lnTo>
                <a:cubicBezTo>
                  <a:pt x="29148596" y="2867360"/>
                  <a:pt x="29092717" y="2923240"/>
                  <a:pt x="29024138" y="2923240"/>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8"/>
          <p:cNvSpPr/>
          <p:nvPr/>
        </p:nvSpPr>
        <p:spPr>
          <a:xfrm>
            <a:off x="1516397" y="3989066"/>
            <a:ext cx="15408841" cy="1545314"/>
          </a:xfrm>
          <a:custGeom>
            <a:avLst/>
            <a:gdLst/>
            <a:ahLst/>
            <a:cxnLst/>
            <a:rect l="l" t="t" r="r" b="b"/>
            <a:pathLst>
              <a:path w="29148596" h="2923240" extrusionOk="0">
                <a:moveTo>
                  <a:pt x="29024138" y="2923240"/>
                </a:moveTo>
                <a:lnTo>
                  <a:pt x="124460" y="2923240"/>
                </a:lnTo>
                <a:cubicBezTo>
                  <a:pt x="55880" y="2923240"/>
                  <a:pt x="0" y="2867360"/>
                  <a:pt x="0" y="2798780"/>
                </a:cubicBezTo>
                <a:lnTo>
                  <a:pt x="0" y="124460"/>
                </a:lnTo>
                <a:cubicBezTo>
                  <a:pt x="0" y="55880"/>
                  <a:pt x="55880" y="0"/>
                  <a:pt x="124460" y="0"/>
                </a:cubicBezTo>
                <a:lnTo>
                  <a:pt x="29024138" y="0"/>
                </a:lnTo>
                <a:cubicBezTo>
                  <a:pt x="29092717" y="0"/>
                  <a:pt x="29148596" y="55880"/>
                  <a:pt x="29148596" y="124460"/>
                </a:cubicBezTo>
                <a:lnTo>
                  <a:pt x="29148596" y="2798780"/>
                </a:lnTo>
                <a:cubicBezTo>
                  <a:pt x="29148596" y="2867360"/>
                  <a:pt x="29092717" y="2923240"/>
                  <a:pt x="29024138" y="2923240"/>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8"/>
          <p:cNvSpPr/>
          <p:nvPr/>
        </p:nvSpPr>
        <p:spPr>
          <a:xfrm>
            <a:off x="1516397" y="5667731"/>
            <a:ext cx="15408841" cy="1545314"/>
          </a:xfrm>
          <a:custGeom>
            <a:avLst/>
            <a:gdLst/>
            <a:ahLst/>
            <a:cxnLst/>
            <a:rect l="l" t="t" r="r" b="b"/>
            <a:pathLst>
              <a:path w="29148596" h="2923240" extrusionOk="0">
                <a:moveTo>
                  <a:pt x="29024138" y="2923240"/>
                </a:moveTo>
                <a:lnTo>
                  <a:pt x="124460" y="2923240"/>
                </a:lnTo>
                <a:cubicBezTo>
                  <a:pt x="55880" y="2923240"/>
                  <a:pt x="0" y="2867360"/>
                  <a:pt x="0" y="2798780"/>
                </a:cubicBezTo>
                <a:lnTo>
                  <a:pt x="0" y="124460"/>
                </a:lnTo>
                <a:cubicBezTo>
                  <a:pt x="0" y="55880"/>
                  <a:pt x="55880" y="0"/>
                  <a:pt x="124460" y="0"/>
                </a:cubicBezTo>
                <a:lnTo>
                  <a:pt x="29024138" y="0"/>
                </a:lnTo>
                <a:cubicBezTo>
                  <a:pt x="29092717" y="0"/>
                  <a:pt x="29148596" y="55880"/>
                  <a:pt x="29148596" y="124460"/>
                </a:cubicBezTo>
                <a:lnTo>
                  <a:pt x="29148596" y="2798780"/>
                </a:lnTo>
                <a:cubicBezTo>
                  <a:pt x="29148596" y="2867360"/>
                  <a:pt x="29092717" y="2923240"/>
                  <a:pt x="29024138" y="2923240"/>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8"/>
          <p:cNvSpPr/>
          <p:nvPr/>
        </p:nvSpPr>
        <p:spPr>
          <a:xfrm>
            <a:off x="1854080" y="2649168"/>
            <a:ext cx="871306" cy="871306"/>
          </a:xfrm>
          <a:custGeom>
            <a:avLst/>
            <a:gdLst/>
            <a:ahLst/>
            <a:cxnLst/>
            <a:rect l="l" t="t" r="r" b="b"/>
            <a:pathLst>
              <a:path w="871306" h="871306" extrusionOk="0">
                <a:moveTo>
                  <a:pt x="0" y="0"/>
                </a:moveTo>
                <a:lnTo>
                  <a:pt x="871306" y="0"/>
                </a:lnTo>
                <a:lnTo>
                  <a:pt x="871306" y="871306"/>
                </a:lnTo>
                <a:lnTo>
                  <a:pt x="0" y="871306"/>
                </a:lnTo>
                <a:lnTo>
                  <a:pt x="0" y="0"/>
                </a:lnTo>
                <a:close/>
              </a:path>
            </a:pathLst>
          </a:custGeom>
          <a:blipFill rotWithShape="1">
            <a:blip r:embed="rId4">
              <a:alphaModFix/>
            </a:blip>
            <a:stretch>
              <a:fillRect/>
            </a:stretch>
          </a:blipFill>
          <a:ln>
            <a:noFill/>
          </a:ln>
        </p:spPr>
      </p:sp>
      <p:sp>
        <p:nvSpPr>
          <p:cNvPr id="260" name="Google Shape;260;p8"/>
          <p:cNvSpPr txBox="1"/>
          <p:nvPr/>
        </p:nvSpPr>
        <p:spPr>
          <a:xfrm>
            <a:off x="2886392" y="2754685"/>
            <a:ext cx="13624849" cy="6126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dirty="0">
                <a:solidFill>
                  <a:srgbClr val="000000"/>
                </a:solidFill>
                <a:latin typeface="Poppins"/>
                <a:ea typeface="Poppins"/>
                <a:cs typeface="Poppins"/>
                <a:sym typeface="Poppins"/>
              </a:rPr>
              <a:t>A </a:t>
            </a:r>
            <a:r>
              <a:rPr lang="en-US" sz="1754" b="0" i="0" u="none" strike="noStrike" cap="none" dirty="0" err="1">
                <a:solidFill>
                  <a:srgbClr val="000000"/>
                </a:solidFill>
                <a:latin typeface="Poppins"/>
                <a:ea typeface="Poppins"/>
                <a:cs typeface="Poppins"/>
                <a:sym typeface="Poppins"/>
              </a:rPr>
              <a:t>implantação</a:t>
            </a:r>
            <a:r>
              <a:rPr lang="en-US" sz="1754" b="0" i="0" u="none" strike="noStrike" cap="none" dirty="0">
                <a:solidFill>
                  <a:srgbClr val="000000"/>
                </a:solidFill>
                <a:latin typeface="Poppins"/>
                <a:ea typeface="Poppins"/>
                <a:cs typeface="Poppins"/>
                <a:sym typeface="Poppins"/>
              </a:rPr>
              <a:t> </a:t>
            </a:r>
            <a:r>
              <a:rPr lang="en-US" sz="1754" b="0" i="0" u="none" strike="noStrike" cap="none" dirty="0" err="1">
                <a:solidFill>
                  <a:srgbClr val="000000"/>
                </a:solidFill>
                <a:latin typeface="Poppins"/>
                <a:ea typeface="Poppins"/>
                <a:cs typeface="Poppins"/>
                <a:sym typeface="Poppins"/>
              </a:rPr>
              <a:t>considerará</a:t>
            </a:r>
            <a:r>
              <a:rPr lang="en-US" sz="1754" b="1" i="0" u="none" strike="noStrike" cap="none" dirty="0">
                <a:solidFill>
                  <a:srgbClr val="000000"/>
                </a:solidFill>
                <a:latin typeface="Poppins"/>
                <a:ea typeface="Poppins"/>
                <a:cs typeface="Poppins"/>
                <a:sym typeface="Poppins"/>
              </a:rPr>
              <a:t> doze </a:t>
            </a:r>
            <a:r>
              <a:rPr lang="en-US" sz="1754" b="1" i="0" u="none" strike="noStrike" cap="none" dirty="0" err="1">
                <a:solidFill>
                  <a:srgbClr val="000000"/>
                </a:solidFill>
                <a:latin typeface="Poppins"/>
                <a:ea typeface="Poppins"/>
                <a:cs typeface="Poppins"/>
                <a:sym typeface="Poppins"/>
              </a:rPr>
              <a:t>parcelas</a:t>
            </a:r>
            <a:r>
              <a:rPr lang="en-US" sz="1754" b="1" i="0" u="none" strike="noStrike" cap="none" dirty="0">
                <a:solidFill>
                  <a:srgbClr val="000000"/>
                </a:solidFill>
                <a:latin typeface="Poppins"/>
                <a:ea typeface="Poppins"/>
                <a:cs typeface="Poppins"/>
                <a:sym typeface="Poppins"/>
              </a:rPr>
              <a:t> a </a:t>
            </a:r>
            <a:r>
              <a:rPr lang="en-US" sz="1754" b="1" i="0" u="none" strike="noStrike" cap="none" dirty="0" err="1">
                <a:solidFill>
                  <a:srgbClr val="000000"/>
                </a:solidFill>
                <a:latin typeface="Poppins"/>
                <a:ea typeface="Poppins"/>
                <a:cs typeface="Poppins"/>
                <a:sym typeface="Poppins"/>
              </a:rPr>
              <a:t>contar</a:t>
            </a:r>
            <a:r>
              <a:rPr lang="en-US" sz="1754" b="1" i="0" u="none" strike="noStrike" cap="none" dirty="0">
                <a:solidFill>
                  <a:srgbClr val="000000"/>
                </a:solidFill>
                <a:latin typeface="Poppins"/>
                <a:ea typeface="Poppins"/>
                <a:cs typeface="Poppins"/>
                <a:sym typeface="Poppins"/>
              </a:rPr>
              <a:t> da </a:t>
            </a:r>
            <a:r>
              <a:rPr lang="en-US" sz="1754" b="1" i="0" u="none" strike="noStrike" cap="none" dirty="0" err="1">
                <a:solidFill>
                  <a:srgbClr val="000000"/>
                </a:solidFill>
                <a:latin typeface="Poppins"/>
                <a:ea typeface="Poppins"/>
                <a:cs typeface="Poppins"/>
                <a:sym typeface="Poppins"/>
              </a:rPr>
              <a:t>primeira</a:t>
            </a:r>
            <a:r>
              <a:rPr lang="en-US" sz="1754" b="1" i="0" u="none" strike="noStrike" cap="none" dirty="0">
                <a:solidFill>
                  <a:srgbClr val="000000"/>
                </a:solidFill>
                <a:latin typeface="Poppins"/>
                <a:ea typeface="Poppins"/>
                <a:cs typeface="Poppins"/>
                <a:sym typeface="Poppins"/>
              </a:rPr>
              <a:t> </a:t>
            </a:r>
            <a:r>
              <a:rPr lang="en-US" sz="1754" b="1" i="0" u="none" strike="noStrike" cap="none" dirty="0" err="1">
                <a:solidFill>
                  <a:srgbClr val="000000"/>
                </a:solidFill>
                <a:latin typeface="Poppins"/>
                <a:ea typeface="Poppins"/>
                <a:cs typeface="Poppins"/>
                <a:sym typeface="Poppins"/>
              </a:rPr>
              <a:t>parcela</a:t>
            </a:r>
            <a:r>
              <a:rPr lang="en-US" sz="1754" b="1" i="0" u="none" strike="noStrike" cap="none" dirty="0">
                <a:solidFill>
                  <a:srgbClr val="000000"/>
                </a:solidFill>
                <a:latin typeface="Poppins"/>
                <a:ea typeface="Poppins"/>
                <a:cs typeface="Poppins"/>
                <a:sym typeface="Poppins"/>
              </a:rPr>
              <a:t> de </a:t>
            </a:r>
            <a:r>
              <a:rPr lang="en-US" sz="1754" b="1" i="0" u="none" strike="noStrike" cap="none" dirty="0" err="1">
                <a:solidFill>
                  <a:srgbClr val="000000"/>
                </a:solidFill>
                <a:latin typeface="Poppins"/>
                <a:ea typeface="Poppins"/>
                <a:cs typeface="Poppins"/>
                <a:sym typeface="Poppins"/>
              </a:rPr>
              <a:t>custeio</a:t>
            </a:r>
            <a:r>
              <a:rPr lang="en-US" sz="1754" b="1" i="0" u="none" strike="noStrike" cap="none" dirty="0">
                <a:solidFill>
                  <a:srgbClr val="000000"/>
                </a:solidFill>
                <a:latin typeface="Poppins"/>
                <a:ea typeface="Poppins"/>
                <a:cs typeface="Poppins"/>
                <a:sym typeface="Poppins"/>
              </a:rPr>
              <a:t> </a:t>
            </a:r>
            <a:r>
              <a:rPr lang="en-US" sz="1754" b="0" i="0" u="none" strike="noStrike" cap="none" dirty="0" err="1">
                <a:solidFill>
                  <a:srgbClr val="000000"/>
                </a:solidFill>
                <a:latin typeface="Poppins"/>
                <a:ea typeface="Poppins"/>
                <a:cs typeface="Poppins"/>
                <a:sym typeface="Poppins"/>
              </a:rPr>
              <a:t>desta</a:t>
            </a:r>
            <a:r>
              <a:rPr lang="en-US" sz="1754" b="0" i="0" u="none" strike="noStrike" cap="none" dirty="0">
                <a:solidFill>
                  <a:srgbClr val="000000"/>
                </a:solidFill>
                <a:latin typeface="Poppins"/>
                <a:ea typeface="Poppins"/>
                <a:cs typeface="Poppins"/>
                <a:sym typeface="Poppins"/>
              </a:rPr>
              <a:t> nova </a:t>
            </a:r>
            <a:r>
              <a:rPr lang="en-US" sz="1754" b="0" i="0" u="none" strike="noStrike" cap="none" dirty="0" err="1">
                <a:solidFill>
                  <a:srgbClr val="000000"/>
                </a:solidFill>
                <a:latin typeface="Poppins"/>
                <a:ea typeface="Poppins"/>
                <a:cs typeface="Poppins"/>
                <a:sym typeface="Poppins"/>
              </a:rPr>
              <a:t>metodologia</a:t>
            </a:r>
            <a:r>
              <a:rPr lang="en-US" sz="1754" b="0" i="0" u="none" strike="noStrike" cap="none" dirty="0">
                <a:solidFill>
                  <a:srgbClr val="000000"/>
                </a:solidFill>
                <a:latin typeface="Poppins"/>
                <a:ea typeface="Poppins"/>
                <a:cs typeface="Poppins"/>
                <a:sym typeface="Poppins"/>
              </a:rPr>
              <a:t> de </a:t>
            </a:r>
            <a:r>
              <a:rPr lang="en-US" sz="1754" b="0" i="0" u="none" strike="noStrike" cap="none" dirty="0" err="1">
                <a:solidFill>
                  <a:srgbClr val="000000"/>
                </a:solidFill>
                <a:latin typeface="Poppins"/>
                <a:ea typeface="Poppins"/>
                <a:cs typeface="Poppins"/>
                <a:sym typeface="Poppins"/>
              </a:rPr>
              <a:t>cofinanciamento</a:t>
            </a:r>
            <a:r>
              <a:rPr lang="en-US" sz="1754" b="0" i="0" u="none" strike="noStrike" cap="none" dirty="0">
                <a:solidFill>
                  <a:srgbClr val="000000"/>
                </a:solidFill>
                <a:latin typeface="Poppins"/>
                <a:ea typeface="Poppins"/>
                <a:cs typeface="Poppins"/>
                <a:sym typeface="Poppins"/>
              </a:rPr>
              <a:t> federal da </a:t>
            </a:r>
            <a:r>
              <a:rPr lang="en-US" sz="1754" b="0" i="0" u="none" strike="noStrike" cap="none" dirty="0" err="1">
                <a:solidFill>
                  <a:srgbClr val="000000"/>
                </a:solidFill>
                <a:latin typeface="Poppins"/>
                <a:ea typeface="Poppins"/>
                <a:cs typeface="Poppins"/>
                <a:sym typeface="Poppins"/>
              </a:rPr>
              <a:t>Atenção</a:t>
            </a:r>
            <a:r>
              <a:rPr lang="en-US" sz="1754" b="0" i="0" u="none" strike="noStrike" cap="none" dirty="0">
                <a:solidFill>
                  <a:srgbClr val="000000"/>
                </a:solidFill>
                <a:latin typeface="Poppins"/>
                <a:ea typeface="Poppins"/>
                <a:cs typeface="Poppins"/>
                <a:sym typeface="Poppins"/>
              </a:rPr>
              <a:t> </a:t>
            </a:r>
            <a:r>
              <a:rPr lang="en-US" sz="1754" b="0" i="0" u="none" strike="noStrike" cap="none" dirty="0" err="1">
                <a:solidFill>
                  <a:srgbClr val="000000"/>
                </a:solidFill>
                <a:latin typeface="Poppins"/>
                <a:ea typeface="Poppins"/>
                <a:cs typeface="Poppins"/>
                <a:sym typeface="Poppins"/>
              </a:rPr>
              <a:t>Primária</a:t>
            </a:r>
            <a:r>
              <a:rPr lang="en-US" sz="1754" b="0" i="0" u="none" strike="noStrike" cap="none" dirty="0">
                <a:solidFill>
                  <a:srgbClr val="000000"/>
                </a:solidFill>
                <a:latin typeface="Poppins"/>
                <a:ea typeface="Poppins"/>
                <a:cs typeface="Poppins"/>
                <a:sym typeface="Poppins"/>
              </a:rPr>
              <a:t> à </a:t>
            </a:r>
            <a:r>
              <a:rPr lang="en-US" sz="1754" b="0" i="0" u="none" strike="noStrike" cap="none" dirty="0" err="1">
                <a:solidFill>
                  <a:srgbClr val="000000"/>
                </a:solidFill>
                <a:latin typeface="Poppins"/>
                <a:ea typeface="Poppins"/>
                <a:cs typeface="Poppins"/>
                <a:sym typeface="Poppins"/>
              </a:rPr>
              <a:t>Saúde</a:t>
            </a:r>
            <a:r>
              <a:rPr lang="en-US" sz="1754" b="0" i="0" u="none" strike="noStrike" cap="none" dirty="0">
                <a:solidFill>
                  <a:srgbClr val="000000"/>
                </a:solidFill>
                <a:latin typeface="Poppins"/>
                <a:ea typeface="Poppins"/>
                <a:cs typeface="Poppins"/>
                <a:sym typeface="Poppins"/>
              </a:rPr>
              <a:t>.</a:t>
            </a:r>
            <a:endParaRPr sz="1400" b="0" i="0" u="none" strike="noStrike" cap="none" dirty="0">
              <a:solidFill>
                <a:srgbClr val="000000"/>
              </a:solidFill>
              <a:latin typeface="Arial"/>
              <a:ea typeface="Arial"/>
              <a:cs typeface="Arial"/>
              <a:sym typeface="Arial"/>
            </a:endParaRPr>
          </a:p>
        </p:txBody>
      </p:sp>
      <p:sp>
        <p:nvSpPr>
          <p:cNvPr id="261" name="Google Shape;261;p8"/>
          <p:cNvSpPr/>
          <p:nvPr/>
        </p:nvSpPr>
        <p:spPr>
          <a:xfrm>
            <a:off x="1854080" y="4326951"/>
            <a:ext cx="871306" cy="871306"/>
          </a:xfrm>
          <a:custGeom>
            <a:avLst/>
            <a:gdLst/>
            <a:ahLst/>
            <a:cxnLst/>
            <a:rect l="l" t="t" r="r" b="b"/>
            <a:pathLst>
              <a:path w="871306" h="871306" extrusionOk="0">
                <a:moveTo>
                  <a:pt x="0" y="0"/>
                </a:moveTo>
                <a:lnTo>
                  <a:pt x="871306" y="0"/>
                </a:lnTo>
                <a:lnTo>
                  <a:pt x="871306" y="871306"/>
                </a:lnTo>
                <a:lnTo>
                  <a:pt x="0" y="871306"/>
                </a:lnTo>
                <a:lnTo>
                  <a:pt x="0" y="0"/>
                </a:lnTo>
                <a:close/>
              </a:path>
            </a:pathLst>
          </a:custGeom>
          <a:blipFill rotWithShape="1">
            <a:blip r:embed="rId4">
              <a:alphaModFix/>
            </a:blip>
            <a:stretch>
              <a:fillRect/>
            </a:stretch>
          </a:blipFill>
          <a:ln>
            <a:noFill/>
          </a:ln>
        </p:spPr>
      </p:sp>
      <p:sp>
        <p:nvSpPr>
          <p:cNvPr id="262" name="Google Shape;262;p8"/>
          <p:cNvSpPr/>
          <p:nvPr/>
        </p:nvSpPr>
        <p:spPr>
          <a:xfrm>
            <a:off x="1854080" y="6001106"/>
            <a:ext cx="871306" cy="871306"/>
          </a:xfrm>
          <a:custGeom>
            <a:avLst/>
            <a:gdLst/>
            <a:ahLst/>
            <a:cxnLst/>
            <a:rect l="l" t="t" r="r" b="b"/>
            <a:pathLst>
              <a:path w="871306" h="871306" extrusionOk="0">
                <a:moveTo>
                  <a:pt x="0" y="0"/>
                </a:moveTo>
                <a:lnTo>
                  <a:pt x="871306" y="0"/>
                </a:lnTo>
                <a:lnTo>
                  <a:pt x="871306" y="871306"/>
                </a:lnTo>
                <a:lnTo>
                  <a:pt x="0" y="871306"/>
                </a:lnTo>
                <a:lnTo>
                  <a:pt x="0" y="0"/>
                </a:lnTo>
                <a:close/>
              </a:path>
            </a:pathLst>
          </a:custGeom>
          <a:blipFill rotWithShape="1">
            <a:blip r:embed="rId4">
              <a:alphaModFix/>
            </a:blip>
            <a:stretch>
              <a:fillRect/>
            </a:stretch>
          </a:blipFill>
          <a:ln>
            <a:noFill/>
          </a:ln>
        </p:spPr>
      </p:sp>
      <p:sp>
        <p:nvSpPr>
          <p:cNvPr id="263" name="Google Shape;263;p8"/>
          <p:cNvSpPr txBox="1"/>
          <p:nvPr/>
        </p:nvSpPr>
        <p:spPr>
          <a:xfrm>
            <a:off x="2886392" y="4431588"/>
            <a:ext cx="13725935" cy="9174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 O incentivo financeiro do </a:t>
            </a:r>
            <a:r>
              <a:rPr lang="en-US" sz="1754" b="1" i="0" u="none" strike="noStrike" cap="none">
                <a:solidFill>
                  <a:srgbClr val="000000"/>
                </a:solidFill>
                <a:latin typeface="Poppins"/>
                <a:ea typeface="Poppins"/>
                <a:cs typeface="Poppins"/>
                <a:sym typeface="Poppins"/>
              </a:rPr>
              <a:t>componente vínculo e acompanhamento territorial para as eSF e eAP</a:t>
            </a:r>
            <a:r>
              <a:rPr lang="en-US" sz="1754" b="0" i="0" u="none" strike="noStrike" cap="none">
                <a:solidFill>
                  <a:srgbClr val="000000"/>
                </a:solidFill>
                <a:latin typeface="Poppins"/>
                <a:ea typeface="Poppins"/>
                <a:cs typeface="Poppins"/>
                <a:sym typeface="Poppins"/>
              </a:rPr>
              <a:t> será transferido, durante doze meses, considerando os valores da </a:t>
            </a:r>
            <a:r>
              <a:rPr lang="en-US" sz="1754" b="1" i="0" u="none" strike="noStrike" cap="none">
                <a:solidFill>
                  <a:srgbClr val="000000"/>
                </a:solidFill>
                <a:latin typeface="Poppins"/>
                <a:ea typeface="Poppins"/>
                <a:cs typeface="Poppins"/>
                <a:sym typeface="Poppins"/>
              </a:rPr>
              <a:t>classificação "bom"</a:t>
            </a:r>
            <a:r>
              <a:rPr lang="en-US" sz="1754" b="0" i="0" u="none" strike="noStrike" cap="none">
                <a:solidFill>
                  <a:srgbClr val="000000"/>
                </a:solidFill>
                <a:latin typeface="Poppins"/>
                <a:ea typeface="Poppins"/>
                <a:cs typeface="Poppins"/>
                <a:sym typeface="Poppins"/>
              </a:rPr>
              <a:t>.</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264" name="Google Shape;264;p8"/>
          <p:cNvSpPr txBox="1"/>
          <p:nvPr/>
        </p:nvSpPr>
        <p:spPr>
          <a:xfrm>
            <a:off x="2911207" y="6105881"/>
            <a:ext cx="13701120" cy="9174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O  incentivo financeiro do </a:t>
            </a:r>
            <a:r>
              <a:rPr lang="en-US" sz="1754" b="1" i="0" u="none" strike="noStrike" cap="none">
                <a:solidFill>
                  <a:srgbClr val="000000"/>
                </a:solidFill>
                <a:latin typeface="Poppins"/>
                <a:ea typeface="Poppins"/>
                <a:cs typeface="Poppins"/>
                <a:sym typeface="Poppins"/>
              </a:rPr>
              <a:t>componente de qualidade </a:t>
            </a:r>
            <a:r>
              <a:rPr lang="en-US" sz="1754" b="0" i="0" u="none" strike="noStrike" cap="none">
                <a:solidFill>
                  <a:srgbClr val="000000"/>
                </a:solidFill>
                <a:latin typeface="Poppins"/>
                <a:ea typeface="Poppins"/>
                <a:cs typeface="Poppins"/>
                <a:sym typeface="Poppins"/>
              </a:rPr>
              <a:t>para as eSF, eAP, eSB e eMulti será transferido, durante doze meses, considerando os valores da</a:t>
            </a:r>
            <a:r>
              <a:rPr lang="en-US" sz="1754" b="1" i="0" u="none" strike="noStrike" cap="none">
                <a:solidFill>
                  <a:srgbClr val="000000"/>
                </a:solidFill>
                <a:latin typeface="Poppins"/>
                <a:ea typeface="Poppins"/>
                <a:cs typeface="Poppins"/>
                <a:sym typeface="Poppins"/>
              </a:rPr>
              <a:t> classificação "bom"</a:t>
            </a:r>
            <a:r>
              <a:rPr lang="en-US" sz="1754" b="0" i="0" u="none" strike="noStrike" cap="none">
                <a:solidFill>
                  <a:srgbClr val="000000"/>
                </a:solidFill>
                <a:latin typeface="Poppins"/>
                <a:ea typeface="Poppins"/>
                <a:cs typeface="Poppins"/>
                <a:sym typeface="Poppins"/>
              </a:rPr>
              <a:t>.</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265" name="Google Shape;265;p8"/>
          <p:cNvSpPr/>
          <p:nvPr/>
        </p:nvSpPr>
        <p:spPr>
          <a:xfrm>
            <a:off x="1544972" y="7327223"/>
            <a:ext cx="15408841" cy="1545314"/>
          </a:xfrm>
          <a:custGeom>
            <a:avLst/>
            <a:gdLst/>
            <a:ahLst/>
            <a:cxnLst/>
            <a:rect l="l" t="t" r="r" b="b"/>
            <a:pathLst>
              <a:path w="29148596" h="2923240" extrusionOk="0">
                <a:moveTo>
                  <a:pt x="29024138" y="2923240"/>
                </a:moveTo>
                <a:lnTo>
                  <a:pt x="124460" y="2923240"/>
                </a:lnTo>
                <a:cubicBezTo>
                  <a:pt x="55880" y="2923240"/>
                  <a:pt x="0" y="2867360"/>
                  <a:pt x="0" y="2798780"/>
                </a:cubicBezTo>
                <a:lnTo>
                  <a:pt x="0" y="124460"/>
                </a:lnTo>
                <a:cubicBezTo>
                  <a:pt x="0" y="55880"/>
                  <a:pt x="55880" y="0"/>
                  <a:pt x="124460" y="0"/>
                </a:cubicBezTo>
                <a:lnTo>
                  <a:pt x="29024138" y="0"/>
                </a:lnTo>
                <a:cubicBezTo>
                  <a:pt x="29092717" y="0"/>
                  <a:pt x="29148596" y="55880"/>
                  <a:pt x="29148596" y="124460"/>
                </a:cubicBezTo>
                <a:lnTo>
                  <a:pt x="29148596" y="2798780"/>
                </a:lnTo>
                <a:cubicBezTo>
                  <a:pt x="29148596" y="2867360"/>
                  <a:pt x="29092717" y="2923240"/>
                  <a:pt x="29024138" y="2923240"/>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8"/>
          <p:cNvSpPr/>
          <p:nvPr/>
        </p:nvSpPr>
        <p:spPr>
          <a:xfrm>
            <a:off x="1882655" y="7660598"/>
            <a:ext cx="871306" cy="871306"/>
          </a:xfrm>
          <a:custGeom>
            <a:avLst/>
            <a:gdLst/>
            <a:ahLst/>
            <a:cxnLst/>
            <a:rect l="l" t="t" r="r" b="b"/>
            <a:pathLst>
              <a:path w="871306" h="871306" extrusionOk="0">
                <a:moveTo>
                  <a:pt x="0" y="0"/>
                </a:moveTo>
                <a:lnTo>
                  <a:pt x="871306" y="0"/>
                </a:lnTo>
                <a:lnTo>
                  <a:pt x="871306" y="871306"/>
                </a:lnTo>
                <a:lnTo>
                  <a:pt x="0" y="871306"/>
                </a:lnTo>
                <a:lnTo>
                  <a:pt x="0" y="0"/>
                </a:lnTo>
                <a:close/>
              </a:path>
            </a:pathLst>
          </a:custGeom>
          <a:blipFill rotWithShape="1">
            <a:blip r:embed="rId4">
              <a:alphaModFix/>
            </a:blip>
            <a:stretch>
              <a:fillRect/>
            </a:stretch>
          </a:blipFill>
          <a:ln>
            <a:noFill/>
          </a:ln>
        </p:spPr>
      </p:sp>
      <p:sp>
        <p:nvSpPr>
          <p:cNvPr id="267" name="Google Shape;267;p8"/>
          <p:cNvSpPr txBox="1"/>
          <p:nvPr/>
        </p:nvSpPr>
        <p:spPr>
          <a:xfrm>
            <a:off x="2939782" y="7603448"/>
            <a:ext cx="12992792" cy="12222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A partir do segundo quadrimestre de 2024 serão incorporados gradativamente indicadores para monitoramento e avaliação do componente de qualidade do cuidado ofertado pelas eSF, eAP, eSB e eMulti, conforme as áreas temáticas descritas</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268" name="Google Shape;268;p8"/>
          <p:cNvSpPr/>
          <p:nvPr/>
        </p:nvSpPr>
        <p:spPr>
          <a:xfrm>
            <a:off x="5909130" y="686915"/>
            <a:ext cx="6816270" cy="9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300"/>
              <a:buFont typeface="Arial"/>
              <a:buNone/>
            </a:pPr>
            <a:r>
              <a:rPr lang="en-US" sz="5300" b="1" i="0" u="none" strike="noStrike" cap="none">
                <a:solidFill>
                  <a:schemeClr val="lt1"/>
                </a:solidFill>
                <a:latin typeface="Poppins"/>
                <a:ea typeface="Poppins"/>
                <a:cs typeface="Poppins"/>
                <a:sym typeface="Poppins"/>
              </a:rPr>
              <a:t>TRANSIÇÃO</a:t>
            </a:r>
            <a:endParaRPr sz="5300" b="1" i="0" u="none" strike="noStrike" cap="none">
              <a:solidFill>
                <a:schemeClr val="lt1"/>
              </a:solidFill>
              <a:latin typeface="Poppins"/>
              <a:ea typeface="Poppins"/>
              <a:cs typeface="Poppins"/>
              <a:sym typeface="Poppin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9"/>
          <p:cNvSpPr/>
          <p:nvPr/>
        </p:nvSpPr>
        <p:spPr>
          <a:xfrm>
            <a:off x="-3829029" y="-2732565"/>
            <a:ext cx="15752129" cy="15752129"/>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4" name="Google Shape;274;p9"/>
          <p:cNvGrpSpPr/>
          <p:nvPr/>
        </p:nvGrpSpPr>
        <p:grpSpPr>
          <a:xfrm rot="2700000">
            <a:off x="10105880" y="5102050"/>
            <a:ext cx="12098774" cy="6654453"/>
            <a:chOff x="0" y="0"/>
            <a:chExt cx="4060920" cy="2233549"/>
          </a:xfrm>
        </p:grpSpPr>
        <p:sp>
          <p:nvSpPr>
            <p:cNvPr id="275" name="Google Shape;275;p9"/>
            <p:cNvSpPr/>
            <p:nvPr/>
          </p:nvSpPr>
          <p:spPr>
            <a:xfrm>
              <a:off x="19050" y="19050"/>
              <a:ext cx="4022947" cy="2195449"/>
            </a:xfrm>
            <a:custGeom>
              <a:avLst/>
              <a:gdLst/>
              <a:ahLst/>
              <a:cxnLst/>
              <a:rect l="l" t="t" r="r" b="b"/>
              <a:pathLst>
                <a:path w="4022947" h="2195449" extrusionOk="0">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F1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9"/>
            <p:cNvSpPr/>
            <p:nvPr/>
          </p:nvSpPr>
          <p:spPr>
            <a:xfrm>
              <a:off x="0" y="0"/>
              <a:ext cx="4060920" cy="2233549"/>
            </a:xfrm>
            <a:custGeom>
              <a:avLst/>
              <a:gdLst/>
              <a:ahLst/>
              <a:cxnLst/>
              <a:rect l="l" t="t" r="r" b="b"/>
              <a:pathLst>
                <a:path w="4060920" h="2233549" extrusionOk="0">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F1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7" name="Google Shape;277;p9"/>
          <p:cNvGrpSpPr/>
          <p:nvPr/>
        </p:nvGrpSpPr>
        <p:grpSpPr>
          <a:xfrm>
            <a:off x="1044173" y="7350339"/>
            <a:ext cx="8747836" cy="2585067"/>
            <a:chOff x="0" y="-57216"/>
            <a:chExt cx="11663782" cy="3446758"/>
          </a:xfrm>
        </p:grpSpPr>
        <p:sp>
          <p:nvSpPr>
            <p:cNvPr id="278" name="Google Shape;278;p9"/>
            <p:cNvSpPr txBox="1"/>
            <p:nvPr/>
          </p:nvSpPr>
          <p:spPr>
            <a:xfrm>
              <a:off x="0" y="2020854"/>
              <a:ext cx="11663782" cy="465878"/>
            </a:xfrm>
            <a:prstGeom prst="rect">
              <a:avLst/>
            </a:prstGeom>
            <a:noFill/>
            <a:ln>
              <a:noFill/>
            </a:ln>
          </p:spPr>
          <p:txBody>
            <a:bodyPr spcFirstLastPara="1" wrap="square" lIns="0" tIns="0" rIns="0" bIns="0" anchor="t" anchorCtr="0">
              <a:spAutoFit/>
            </a:bodyPr>
            <a:lstStyle/>
            <a:p>
              <a:pPr marL="0" marR="0" lvl="0" indent="0" algn="l" rtl="0">
                <a:lnSpc>
                  <a:spcPct val="1661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9" name="Google Shape;279;p9"/>
            <p:cNvSpPr txBox="1"/>
            <p:nvPr/>
          </p:nvSpPr>
          <p:spPr>
            <a:xfrm>
              <a:off x="0" y="-57216"/>
              <a:ext cx="11663782" cy="3446758"/>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6999"/>
                <a:buFont typeface="Arial"/>
                <a:buNone/>
              </a:pPr>
              <a:r>
                <a:rPr lang="en-US" sz="6999" b="1" i="0" u="none" strike="noStrike" cap="none">
                  <a:solidFill>
                    <a:srgbClr val="FFFFFF"/>
                  </a:solidFill>
                  <a:latin typeface="Poppins"/>
                  <a:ea typeface="Poppins"/>
                  <a:cs typeface="Poppins"/>
                  <a:sym typeface="Poppins"/>
                </a:rPr>
                <a:t>Componentes Fixos</a:t>
              </a:r>
              <a:endParaRPr sz="1400" b="0" i="0" u="none" strike="noStrike" cap="none">
                <a:solidFill>
                  <a:srgbClr val="000000"/>
                </a:solidFill>
                <a:latin typeface="Arial"/>
                <a:ea typeface="Arial"/>
                <a:cs typeface="Arial"/>
                <a:sym typeface="Arial"/>
              </a:endParaRPr>
            </a:p>
          </p:txBody>
        </p:sp>
      </p:grpSp>
      <p:sp>
        <p:nvSpPr>
          <p:cNvPr id="280" name="Google Shape;280;p9"/>
          <p:cNvSpPr txBox="1"/>
          <p:nvPr/>
        </p:nvSpPr>
        <p:spPr>
          <a:xfrm>
            <a:off x="14926171" y="1294820"/>
            <a:ext cx="1903256" cy="24638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Voltar ao índice</a:t>
            </a:r>
            <a:endParaRPr sz="1400" b="0" i="0" u="none" strike="noStrike" cap="none">
              <a:solidFill>
                <a:srgbClr val="000000"/>
              </a:solidFill>
              <a:latin typeface="Arial"/>
              <a:ea typeface="Arial"/>
              <a:cs typeface="Arial"/>
              <a:sym typeface="Arial"/>
            </a:endParaRPr>
          </a:p>
        </p:txBody>
      </p:sp>
      <p:pic>
        <p:nvPicPr>
          <p:cNvPr id="281" name="Google Shape;281;p9"/>
          <p:cNvPicPr preferRelativeResize="0"/>
          <p:nvPr/>
        </p:nvPicPr>
        <p:blipFill rotWithShape="1">
          <a:blip r:embed="rId3">
            <a:alphaModFix/>
          </a:blip>
          <a:srcRect/>
          <a:stretch/>
        </p:blipFill>
        <p:spPr>
          <a:xfrm>
            <a:off x="11923100" y="4740852"/>
            <a:ext cx="5133975" cy="462915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0"/>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287" name="Google Shape;287;p10"/>
          <p:cNvGrpSpPr/>
          <p:nvPr/>
        </p:nvGrpSpPr>
        <p:grpSpPr>
          <a:xfrm>
            <a:off x="1182336" y="801805"/>
            <a:ext cx="16076964" cy="243998"/>
            <a:chOff x="0" y="334222"/>
            <a:chExt cx="21435952" cy="325331"/>
          </a:xfrm>
        </p:grpSpPr>
        <p:cxnSp>
          <p:nvCxnSpPr>
            <p:cNvPr id="288" name="Google Shape;288;p10"/>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289" name="Google Shape;289;p10"/>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90" name="Google Shape;290;p10"/>
          <p:cNvSpPr/>
          <p:nvPr/>
        </p:nvSpPr>
        <p:spPr>
          <a:xfrm>
            <a:off x="1136791" y="3087186"/>
            <a:ext cx="4178417" cy="5321227"/>
          </a:xfrm>
          <a:custGeom>
            <a:avLst/>
            <a:gdLst/>
            <a:ahLst/>
            <a:cxnLst/>
            <a:rect l="l" t="t" r="r" b="b"/>
            <a:pathLst>
              <a:path w="3352688" h="4238836" extrusionOk="0">
                <a:moveTo>
                  <a:pt x="3228228" y="4238835"/>
                </a:moveTo>
                <a:lnTo>
                  <a:pt x="124460" y="4238835"/>
                </a:lnTo>
                <a:cubicBezTo>
                  <a:pt x="55880" y="4238835"/>
                  <a:pt x="0" y="4182956"/>
                  <a:pt x="0" y="4114376"/>
                </a:cubicBezTo>
                <a:lnTo>
                  <a:pt x="0" y="124460"/>
                </a:lnTo>
                <a:cubicBezTo>
                  <a:pt x="0" y="55880"/>
                  <a:pt x="55880" y="0"/>
                  <a:pt x="124460" y="0"/>
                </a:cubicBezTo>
                <a:lnTo>
                  <a:pt x="3228229" y="0"/>
                </a:lnTo>
                <a:cubicBezTo>
                  <a:pt x="3296808" y="0"/>
                  <a:pt x="3352688" y="55880"/>
                  <a:pt x="3352688" y="124460"/>
                </a:cubicBezTo>
                <a:lnTo>
                  <a:pt x="3352688" y="4114376"/>
                </a:lnTo>
                <a:cubicBezTo>
                  <a:pt x="3352688" y="4182956"/>
                  <a:pt x="3296808" y="4238836"/>
                  <a:pt x="3228229" y="423883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0"/>
          <p:cNvSpPr/>
          <p:nvPr/>
        </p:nvSpPr>
        <p:spPr>
          <a:xfrm>
            <a:off x="6256655" y="3113576"/>
            <a:ext cx="4187928" cy="5294837"/>
          </a:xfrm>
          <a:custGeom>
            <a:avLst/>
            <a:gdLst/>
            <a:ahLst/>
            <a:cxnLst/>
            <a:rect l="l" t="t" r="r" b="b"/>
            <a:pathLst>
              <a:path w="3352688" h="4238836" extrusionOk="0">
                <a:moveTo>
                  <a:pt x="3228228" y="4238835"/>
                </a:moveTo>
                <a:lnTo>
                  <a:pt x="124460" y="4238835"/>
                </a:lnTo>
                <a:cubicBezTo>
                  <a:pt x="55880" y="4238835"/>
                  <a:pt x="0" y="4182956"/>
                  <a:pt x="0" y="4114376"/>
                </a:cubicBezTo>
                <a:lnTo>
                  <a:pt x="0" y="124460"/>
                </a:lnTo>
                <a:cubicBezTo>
                  <a:pt x="0" y="55880"/>
                  <a:pt x="55880" y="0"/>
                  <a:pt x="124460" y="0"/>
                </a:cubicBezTo>
                <a:lnTo>
                  <a:pt x="3228229" y="0"/>
                </a:lnTo>
                <a:cubicBezTo>
                  <a:pt x="3296808" y="0"/>
                  <a:pt x="3352688" y="55880"/>
                  <a:pt x="3352688" y="124460"/>
                </a:cubicBezTo>
                <a:lnTo>
                  <a:pt x="3352688" y="4114376"/>
                </a:lnTo>
                <a:cubicBezTo>
                  <a:pt x="3352688" y="4182956"/>
                  <a:pt x="3296808" y="4238836"/>
                  <a:pt x="3228229" y="423883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0"/>
          <p:cNvSpPr/>
          <p:nvPr/>
        </p:nvSpPr>
        <p:spPr>
          <a:xfrm>
            <a:off x="11326319" y="3113577"/>
            <a:ext cx="3676242" cy="4983502"/>
          </a:xfrm>
          <a:custGeom>
            <a:avLst/>
            <a:gdLst/>
            <a:ahLst/>
            <a:cxnLst/>
            <a:rect l="l" t="t" r="r" b="b"/>
            <a:pathLst>
              <a:path w="3352688" h="4238836" extrusionOk="0">
                <a:moveTo>
                  <a:pt x="3228228" y="4238835"/>
                </a:moveTo>
                <a:lnTo>
                  <a:pt x="124460" y="4238835"/>
                </a:lnTo>
                <a:cubicBezTo>
                  <a:pt x="55880" y="4238835"/>
                  <a:pt x="0" y="4182956"/>
                  <a:pt x="0" y="4114376"/>
                </a:cubicBezTo>
                <a:lnTo>
                  <a:pt x="0" y="124460"/>
                </a:lnTo>
                <a:cubicBezTo>
                  <a:pt x="0" y="55880"/>
                  <a:pt x="55880" y="0"/>
                  <a:pt x="124460" y="0"/>
                </a:cubicBezTo>
                <a:lnTo>
                  <a:pt x="3228229" y="0"/>
                </a:lnTo>
                <a:cubicBezTo>
                  <a:pt x="3296808" y="0"/>
                  <a:pt x="3352688" y="55880"/>
                  <a:pt x="3352688" y="124460"/>
                </a:cubicBezTo>
                <a:lnTo>
                  <a:pt x="3352688" y="4114376"/>
                </a:lnTo>
                <a:cubicBezTo>
                  <a:pt x="3352688" y="4182956"/>
                  <a:pt x="3296808" y="4238836"/>
                  <a:pt x="3228229" y="423883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0"/>
          <p:cNvSpPr/>
          <p:nvPr/>
        </p:nvSpPr>
        <p:spPr>
          <a:xfrm>
            <a:off x="587209" y="9221246"/>
            <a:ext cx="681921" cy="681921"/>
          </a:xfrm>
          <a:custGeom>
            <a:avLst/>
            <a:gdLst/>
            <a:ahLst/>
            <a:cxnLst/>
            <a:rect l="l" t="t" r="r" b="b"/>
            <a:pathLst>
              <a:path w="681921" h="681921" extrusionOk="0">
                <a:moveTo>
                  <a:pt x="0" y="0"/>
                </a:moveTo>
                <a:lnTo>
                  <a:pt x="681922" y="0"/>
                </a:lnTo>
                <a:lnTo>
                  <a:pt x="681922" y="681921"/>
                </a:lnTo>
                <a:lnTo>
                  <a:pt x="0" y="681921"/>
                </a:lnTo>
                <a:lnTo>
                  <a:pt x="0" y="0"/>
                </a:lnTo>
                <a:close/>
              </a:path>
            </a:pathLst>
          </a:custGeom>
          <a:blipFill rotWithShape="1">
            <a:blip r:embed="rId4">
              <a:alphaModFix/>
            </a:blip>
            <a:stretch>
              <a:fillRect/>
            </a:stretch>
          </a:blipFill>
          <a:ln>
            <a:noFill/>
          </a:ln>
        </p:spPr>
      </p:sp>
      <p:sp>
        <p:nvSpPr>
          <p:cNvPr id="294" name="Google Shape;294;p10"/>
          <p:cNvSpPr txBox="1"/>
          <p:nvPr/>
        </p:nvSpPr>
        <p:spPr>
          <a:xfrm>
            <a:off x="1136791" y="1467936"/>
            <a:ext cx="16358553" cy="14573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Considerará o Indicador de Equidade e Dimensionamento (IED) dos municípios e Distrito Federal, classificado nos estratos de 1 a 4</a:t>
            </a:r>
            <a:endParaRPr sz="1400" b="0" i="0" u="none" strike="noStrike" cap="none">
              <a:solidFill>
                <a:srgbClr val="00000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295" name="Google Shape;295;p10"/>
          <p:cNvSpPr txBox="1"/>
          <p:nvPr/>
        </p:nvSpPr>
        <p:spPr>
          <a:xfrm>
            <a:off x="701555" y="612525"/>
            <a:ext cx="17038527" cy="733342"/>
          </a:xfrm>
          <a:prstGeom prst="rect">
            <a:avLst/>
          </a:prstGeom>
          <a:noFill/>
          <a:ln>
            <a:noFill/>
          </a:ln>
        </p:spPr>
        <p:txBody>
          <a:bodyPr spcFirstLastPara="1" wrap="square" lIns="0" tIns="0" rIns="0" bIns="0" anchor="t" anchorCtr="0">
            <a:spAutoFit/>
          </a:bodyPr>
          <a:lstStyle/>
          <a:p>
            <a:pPr marL="0" marR="0" lvl="0" indent="0" algn="ctr" rtl="0">
              <a:lnSpc>
                <a:spcPct val="130032"/>
              </a:lnSpc>
              <a:spcBef>
                <a:spcPts val="0"/>
              </a:spcBef>
              <a:spcAft>
                <a:spcPts val="0"/>
              </a:spcAft>
              <a:buClr>
                <a:srgbClr val="000000"/>
              </a:buClr>
              <a:buSzPts val="3666"/>
              <a:buFont typeface="Arial"/>
              <a:buNone/>
            </a:pPr>
            <a:r>
              <a:rPr lang="en-US" sz="3666" b="1" i="0" u="none" strike="noStrike" cap="none">
                <a:solidFill>
                  <a:srgbClr val="FFFFFF"/>
                </a:solidFill>
                <a:latin typeface="Arial"/>
                <a:ea typeface="Arial"/>
                <a:cs typeface="Arial"/>
                <a:sym typeface="Arial"/>
              </a:rPr>
              <a:t>I - COMPONENTE FIXO PARA MANUTENÇÃO E IMPLANTAÇÃO</a:t>
            </a:r>
            <a:endParaRPr sz="1400" b="1" i="0" u="none" strike="noStrike" cap="none">
              <a:solidFill>
                <a:srgbClr val="000000"/>
              </a:solidFill>
              <a:latin typeface="Arial"/>
              <a:ea typeface="Arial"/>
              <a:cs typeface="Arial"/>
              <a:sym typeface="Arial"/>
            </a:endParaRPr>
          </a:p>
        </p:txBody>
      </p:sp>
      <p:sp>
        <p:nvSpPr>
          <p:cNvPr id="296" name="Google Shape;296;p10"/>
          <p:cNvSpPr txBox="1"/>
          <p:nvPr/>
        </p:nvSpPr>
        <p:spPr>
          <a:xfrm>
            <a:off x="1404730" y="3286539"/>
            <a:ext cx="3910478" cy="504138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004E95"/>
                </a:solidFill>
                <a:latin typeface="Arial"/>
                <a:ea typeface="Arial"/>
                <a:cs typeface="Arial"/>
                <a:sym typeface="Arial"/>
              </a:rPr>
              <a:t>Vulnerabilidade social (IVS)</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004E95"/>
                </a:solidFill>
                <a:latin typeface="Arial"/>
                <a:ea typeface="Arial"/>
                <a:cs typeface="Arial"/>
                <a:sym typeface="Arial"/>
              </a:rPr>
              <a:t>Estrato IVS</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endParaRPr sz="2100" b="0" i="0" u="none" strike="noStrike" cap="none">
              <a:solidFill>
                <a:srgbClr val="004E95"/>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1 - Muito alta vulnerabilidade </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2 - Alta vulnerabilidade</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3 - Média vulnerabilidade</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7D0000"/>
                </a:solidFill>
                <a:latin typeface="Arial"/>
                <a:ea typeface="Arial"/>
                <a:cs typeface="Arial"/>
                <a:sym typeface="Arial"/>
              </a:rPr>
              <a:t>4 - Baixa vulnerabilidade</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endParaRPr sz="2100" b="0" i="0" u="none" strike="noStrike" cap="none">
              <a:solidFill>
                <a:srgbClr val="7D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5 - Muito Baixa vulnerabilidade</a:t>
            </a:r>
            <a:endParaRPr sz="1400" b="0" i="0" u="none" strike="noStrike" cap="none">
              <a:solidFill>
                <a:srgbClr val="000000"/>
              </a:solidFill>
              <a:latin typeface="Arial"/>
              <a:ea typeface="Arial"/>
              <a:cs typeface="Arial"/>
              <a:sym typeface="Arial"/>
            </a:endParaRPr>
          </a:p>
        </p:txBody>
      </p:sp>
      <p:sp>
        <p:nvSpPr>
          <p:cNvPr id="297" name="Google Shape;297;p10"/>
          <p:cNvSpPr txBox="1"/>
          <p:nvPr/>
        </p:nvSpPr>
        <p:spPr>
          <a:xfrm>
            <a:off x="6549517" y="3411281"/>
            <a:ext cx="3756957" cy="462126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004E95"/>
                </a:solidFill>
                <a:latin typeface="Arial"/>
                <a:ea typeface="Arial"/>
                <a:cs typeface="Arial"/>
                <a:sym typeface="Arial"/>
              </a:rPr>
              <a:t>Porte Populacional</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004E95"/>
                </a:solidFill>
                <a:latin typeface="Arial"/>
                <a:ea typeface="Arial"/>
                <a:cs typeface="Arial"/>
                <a:sym typeface="Arial"/>
              </a:rPr>
              <a:t>Estratos IBGE</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endParaRPr sz="2100" b="0" i="0" u="none" strike="noStrike" cap="none">
              <a:solidFill>
                <a:srgbClr val="004E95"/>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1- Até 20 mil habitantes</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7D0000"/>
                </a:solidFill>
                <a:latin typeface="Arial"/>
                <a:ea typeface="Arial"/>
                <a:cs typeface="Arial"/>
                <a:sym typeface="Arial"/>
              </a:rPr>
              <a:t>2 - 20 a 50 mil habitantes</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endParaRPr sz="2100" b="0" i="0" u="none" strike="noStrike" cap="none">
              <a:solidFill>
                <a:srgbClr val="7D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3 - 50 a 100 mil habitantes</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4 – Mais de 100 mil habitantes</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298" name="Google Shape;298;p10"/>
          <p:cNvSpPr txBox="1"/>
          <p:nvPr/>
        </p:nvSpPr>
        <p:spPr>
          <a:xfrm>
            <a:off x="11783116" y="3411281"/>
            <a:ext cx="2824162" cy="68770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004E95"/>
                </a:solidFill>
                <a:latin typeface="Arial"/>
                <a:ea typeface="Arial"/>
                <a:cs typeface="Arial"/>
                <a:sym typeface="Arial"/>
              </a:rPr>
              <a:t>Indicador de equidade</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endParaRPr sz="2100" b="0" i="0" u="none" strike="noStrike" cap="none">
              <a:solidFill>
                <a:srgbClr val="004E95"/>
              </a:solidFill>
              <a:latin typeface="Arial"/>
              <a:ea typeface="Arial"/>
              <a:cs typeface="Arial"/>
              <a:sym typeface="Arial"/>
            </a:endParaRPr>
          </a:p>
        </p:txBody>
      </p:sp>
      <p:sp>
        <p:nvSpPr>
          <p:cNvPr id="299" name="Google Shape;299;p10"/>
          <p:cNvSpPr txBox="1"/>
          <p:nvPr/>
        </p:nvSpPr>
        <p:spPr>
          <a:xfrm>
            <a:off x="1688057" y="8818902"/>
            <a:ext cx="15571243" cy="108029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1800"/>
              <a:buFont typeface="Arial"/>
              <a:buNone/>
            </a:pPr>
            <a:r>
              <a:rPr lang="en-US" sz="1800" b="0" i="0" u="none" strike="noStrike" cap="none" dirty="0">
                <a:solidFill>
                  <a:srgbClr val="7D0000"/>
                </a:solidFill>
                <a:latin typeface="Arial"/>
                <a:ea typeface="Arial"/>
                <a:cs typeface="Arial"/>
                <a:sym typeface="Arial"/>
              </a:rPr>
              <a:t>IED é o </a:t>
            </a:r>
            <a:r>
              <a:rPr lang="en-US" sz="1800" b="0" i="0" u="none" strike="noStrike" cap="none" dirty="0" err="1">
                <a:solidFill>
                  <a:srgbClr val="7D0000"/>
                </a:solidFill>
                <a:latin typeface="Arial"/>
                <a:ea typeface="Arial"/>
                <a:cs typeface="Arial"/>
                <a:sym typeface="Arial"/>
              </a:rPr>
              <a:t>resultado</a:t>
            </a:r>
            <a:r>
              <a:rPr lang="en-US" sz="1800" b="0" i="0" u="none" strike="noStrike" cap="none" dirty="0">
                <a:solidFill>
                  <a:srgbClr val="7D0000"/>
                </a:solidFill>
                <a:latin typeface="Arial"/>
                <a:ea typeface="Arial"/>
                <a:cs typeface="Arial"/>
                <a:sym typeface="Arial"/>
              </a:rPr>
              <a:t> da </a:t>
            </a:r>
            <a:r>
              <a:rPr lang="en-US" sz="1800" b="0" i="0" u="none" strike="noStrike" cap="none" dirty="0" err="1">
                <a:solidFill>
                  <a:srgbClr val="7D0000"/>
                </a:solidFill>
                <a:latin typeface="Arial"/>
                <a:ea typeface="Arial"/>
                <a:cs typeface="Arial"/>
                <a:sym typeface="Arial"/>
              </a:rPr>
              <a:t>combinação</a:t>
            </a:r>
            <a:r>
              <a:rPr lang="en-US" sz="1800" b="0" i="0" u="none" strike="noStrike" cap="none" dirty="0">
                <a:solidFill>
                  <a:srgbClr val="7D0000"/>
                </a:solidFill>
                <a:latin typeface="Arial"/>
                <a:ea typeface="Arial"/>
                <a:cs typeface="Arial"/>
                <a:sym typeface="Arial"/>
              </a:rPr>
              <a:t>  de </a:t>
            </a:r>
            <a:r>
              <a:rPr lang="en-US" sz="1800" b="0" i="0" u="none" strike="noStrike" cap="none" dirty="0" err="1">
                <a:solidFill>
                  <a:srgbClr val="7D0000"/>
                </a:solidFill>
                <a:latin typeface="Arial"/>
                <a:ea typeface="Arial"/>
                <a:cs typeface="Arial"/>
                <a:sym typeface="Arial"/>
              </a:rPr>
              <a:t>dois</a:t>
            </a:r>
            <a:r>
              <a:rPr lang="en-US" sz="1800" b="0" i="0" u="none" strike="noStrike" cap="none" dirty="0">
                <a:solidFill>
                  <a:srgbClr val="7D0000"/>
                </a:solidFill>
                <a:latin typeface="Arial"/>
                <a:ea typeface="Arial"/>
                <a:cs typeface="Arial"/>
                <a:sym typeface="Arial"/>
              </a:rPr>
              <a:t> </a:t>
            </a:r>
            <a:r>
              <a:rPr lang="en-US" sz="1800" b="0" i="0" u="none" strike="noStrike" cap="none" dirty="0" err="1">
                <a:solidFill>
                  <a:srgbClr val="7D0000"/>
                </a:solidFill>
                <a:latin typeface="Arial"/>
                <a:ea typeface="Arial"/>
                <a:cs typeface="Arial"/>
                <a:sym typeface="Arial"/>
              </a:rPr>
              <a:t>indicadores</a:t>
            </a:r>
            <a:r>
              <a:rPr lang="en-US" sz="1800" b="0" i="0" u="none" strike="noStrike" cap="none" dirty="0">
                <a:solidFill>
                  <a:srgbClr val="7D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1800"/>
              <a:buFont typeface="Arial"/>
              <a:buNone/>
            </a:pPr>
            <a:r>
              <a:rPr lang="en-US" sz="1800" b="0" i="0" u="none" strike="noStrike" cap="none" dirty="0" err="1">
                <a:solidFill>
                  <a:srgbClr val="7D0000"/>
                </a:solidFill>
                <a:latin typeface="Arial"/>
                <a:ea typeface="Arial"/>
                <a:cs typeface="Arial"/>
                <a:sym typeface="Arial"/>
              </a:rPr>
              <a:t>Índice</a:t>
            </a:r>
            <a:r>
              <a:rPr lang="en-US" sz="1800" b="0" i="0" u="none" strike="noStrike" cap="none" dirty="0">
                <a:solidFill>
                  <a:srgbClr val="7D0000"/>
                </a:solidFill>
                <a:latin typeface="Arial"/>
                <a:ea typeface="Arial"/>
                <a:cs typeface="Arial"/>
                <a:sym typeface="Arial"/>
              </a:rPr>
              <a:t> de </a:t>
            </a:r>
            <a:r>
              <a:rPr lang="en-US" sz="1800" b="0" i="0" u="none" strike="noStrike" cap="none" dirty="0" err="1">
                <a:solidFill>
                  <a:srgbClr val="7D0000"/>
                </a:solidFill>
                <a:latin typeface="Arial"/>
                <a:ea typeface="Arial"/>
                <a:cs typeface="Arial"/>
                <a:sym typeface="Arial"/>
              </a:rPr>
              <a:t>Vulnerabilidade</a:t>
            </a:r>
            <a:r>
              <a:rPr lang="en-US" sz="1800" b="0" i="0" u="none" strike="noStrike" cap="none" dirty="0">
                <a:solidFill>
                  <a:srgbClr val="7D0000"/>
                </a:solidFill>
                <a:latin typeface="Arial"/>
                <a:ea typeface="Arial"/>
                <a:cs typeface="Arial"/>
                <a:sym typeface="Arial"/>
              </a:rPr>
              <a:t> Social + Porte </a:t>
            </a:r>
            <a:r>
              <a:rPr lang="en-US" sz="1800" b="0" i="0" u="none" strike="noStrike" cap="none" dirty="0" err="1">
                <a:solidFill>
                  <a:srgbClr val="7D0000"/>
                </a:solidFill>
                <a:latin typeface="Arial"/>
                <a:ea typeface="Arial"/>
                <a:cs typeface="Arial"/>
                <a:sym typeface="Arial"/>
              </a:rPr>
              <a:t>Populacional</a:t>
            </a:r>
            <a:r>
              <a:rPr lang="en-US" sz="1800" b="0" i="0" u="none" strike="noStrike" cap="none" dirty="0">
                <a:solidFill>
                  <a:srgbClr val="7D0000"/>
                </a:solidFill>
                <a:latin typeface="Arial"/>
                <a:ea typeface="Arial"/>
                <a:cs typeface="Arial"/>
                <a:sym typeface="Arial"/>
              </a:rPr>
              <a:t> </a:t>
            </a:r>
            <a:r>
              <a:rPr lang="en-US" sz="1800" b="0" i="0" u="none" strike="noStrike" cap="none" dirty="0" err="1">
                <a:solidFill>
                  <a:srgbClr val="7D0000"/>
                </a:solidFill>
                <a:latin typeface="Arial"/>
                <a:ea typeface="Arial"/>
                <a:cs typeface="Arial"/>
                <a:sym typeface="Arial"/>
              </a:rPr>
              <a:t>segundo</a:t>
            </a:r>
            <a:r>
              <a:rPr lang="en-US" sz="1800" b="0" i="0" u="none" strike="noStrike" cap="none" dirty="0">
                <a:solidFill>
                  <a:srgbClr val="7D0000"/>
                </a:solidFill>
                <a:latin typeface="Arial"/>
                <a:ea typeface="Arial"/>
                <a:cs typeface="Arial"/>
                <a:sym typeface="Arial"/>
              </a:rPr>
              <a:t> o IBGE </a:t>
            </a:r>
            <a:r>
              <a:rPr lang="en-US" sz="1800" b="0" i="0" u="none" strike="noStrike" cap="none" dirty="0" smtClean="0">
                <a:solidFill>
                  <a:srgbClr val="7D0000"/>
                </a:solidFill>
                <a:latin typeface="Arial"/>
                <a:ea typeface="Arial"/>
                <a:cs typeface="Arial"/>
                <a:sym typeface="Arial"/>
              </a:rPr>
              <a:t>2022</a:t>
            </a:r>
          </a:p>
          <a:p>
            <a:pPr lvl="0">
              <a:lnSpc>
                <a:spcPct val="130000"/>
              </a:lnSpc>
              <a:buSzPts val="1800"/>
            </a:pPr>
            <a:r>
              <a:rPr lang="en-US" sz="1800" dirty="0" err="1" smtClean="0">
                <a:solidFill>
                  <a:srgbClr val="7D0000"/>
                </a:solidFill>
              </a:rPr>
              <a:t>Acesse</a:t>
            </a:r>
            <a:r>
              <a:rPr lang="en-US" sz="1800" dirty="0" smtClean="0">
                <a:solidFill>
                  <a:srgbClr val="7D0000"/>
                </a:solidFill>
              </a:rPr>
              <a:t> </a:t>
            </a:r>
            <a:r>
              <a:rPr lang="en-US" sz="1800" dirty="0" err="1" smtClean="0">
                <a:solidFill>
                  <a:srgbClr val="7D0000"/>
                </a:solidFill>
              </a:rPr>
              <a:t>aqui</a:t>
            </a:r>
            <a:r>
              <a:rPr lang="en-US" sz="1800" dirty="0" smtClean="0">
                <a:solidFill>
                  <a:srgbClr val="7D0000"/>
                </a:solidFill>
              </a:rPr>
              <a:t> a nota </a:t>
            </a:r>
            <a:r>
              <a:rPr lang="en-US" sz="1800" dirty="0" err="1" smtClean="0">
                <a:solidFill>
                  <a:srgbClr val="7D0000"/>
                </a:solidFill>
              </a:rPr>
              <a:t>técnica</a:t>
            </a:r>
            <a:r>
              <a:rPr lang="en-US" sz="1800" dirty="0">
                <a:solidFill>
                  <a:srgbClr val="7D0000"/>
                </a:solidFill>
              </a:rPr>
              <a:t> 122/2024:</a:t>
            </a:r>
            <a:r>
              <a:rPr lang="en-US" dirty="0">
                <a:solidFill>
                  <a:srgbClr val="7D0000"/>
                </a:solidFill>
              </a:rPr>
              <a:t> </a:t>
            </a:r>
            <a:r>
              <a:rPr lang="en-US" dirty="0">
                <a:solidFill>
                  <a:srgbClr val="7D0000"/>
                </a:solidFill>
                <a:hlinkClick r:id="rId5"/>
              </a:rPr>
              <a:t>https://www.gov.br/saude/pt-br/centrais-de-conteudo/publicacoes/notas-tecnicas/2024/nota-tecnica-no-122-2024-cgfap-saps-ms.pdf</a:t>
            </a:r>
            <a:r>
              <a:rPr lang="en-US" b="0" i="0" u="none" strike="noStrike" cap="none" dirty="0" smtClean="0">
                <a:solidFill>
                  <a:srgbClr val="7D0000"/>
                </a:solidFill>
                <a:sym typeface="Arial"/>
                <a:hlinkClick r:id="rId5"/>
              </a:rPr>
              <a:t>  </a:t>
            </a:r>
            <a:endParaRPr b="0" i="0" u="none" strike="noStrike" cap="none" dirty="0">
              <a:solidFill>
                <a:srgbClr val="000000"/>
              </a:solidFill>
              <a:sym typeface="Arial"/>
            </a:endParaRPr>
          </a:p>
        </p:txBody>
      </p:sp>
      <p:sp>
        <p:nvSpPr>
          <p:cNvPr id="300" name="Google Shape;300;p10"/>
          <p:cNvSpPr txBox="1"/>
          <p:nvPr/>
        </p:nvSpPr>
        <p:spPr>
          <a:xfrm>
            <a:off x="5594339" y="4964459"/>
            <a:ext cx="955179" cy="13081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8000"/>
              <a:buFont typeface="Arial"/>
              <a:buNone/>
            </a:pPr>
            <a:r>
              <a:rPr lang="en-US" sz="8000" b="0" i="0" u="none" strike="noStrike" cap="none">
                <a:solidFill>
                  <a:srgbClr val="7D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1" name="Google Shape;301;p10"/>
          <p:cNvSpPr txBox="1"/>
          <p:nvPr/>
        </p:nvSpPr>
        <p:spPr>
          <a:xfrm>
            <a:off x="10701758" y="4954934"/>
            <a:ext cx="345430" cy="13081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8000"/>
              <a:buFont typeface="Arial"/>
              <a:buNone/>
            </a:pPr>
            <a:r>
              <a:rPr lang="en-US" sz="8000" b="0" i="0" u="none" strike="noStrike" cap="none">
                <a:solidFill>
                  <a:srgbClr val="7D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02" name="Google Shape;302;p10"/>
          <p:cNvSpPr txBox="1"/>
          <p:nvPr/>
        </p:nvSpPr>
        <p:spPr>
          <a:xfrm>
            <a:off x="12430570" y="4077965"/>
            <a:ext cx="1369070" cy="323215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20000"/>
              <a:buFont typeface="Arial"/>
              <a:buNone/>
            </a:pPr>
            <a:r>
              <a:rPr lang="en-US" sz="20000" b="0" i="0" u="none" strike="noStrike" cap="none">
                <a:solidFill>
                  <a:srgbClr val="7D0000"/>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1"/>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308" name="Google Shape;308;p11"/>
          <p:cNvGrpSpPr/>
          <p:nvPr/>
        </p:nvGrpSpPr>
        <p:grpSpPr>
          <a:xfrm>
            <a:off x="1182336" y="801805"/>
            <a:ext cx="16076964" cy="243998"/>
            <a:chOff x="0" y="334222"/>
            <a:chExt cx="21435952" cy="325331"/>
          </a:xfrm>
        </p:grpSpPr>
        <p:cxnSp>
          <p:nvCxnSpPr>
            <p:cNvPr id="309" name="Google Shape;309;p11"/>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310" name="Google Shape;310;p11"/>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11" name="Google Shape;311;p11"/>
          <p:cNvSpPr/>
          <p:nvPr/>
        </p:nvSpPr>
        <p:spPr>
          <a:xfrm>
            <a:off x="1985051" y="3625632"/>
            <a:ext cx="5075255" cy="950324"/>
          </a:xfrm>
          <a:custGeom>
            <a:avLst/>
            <a:gdLst/>
            <a:ahLst/>
            <a:cxnLst/>
            <a:rect l="l" t="t" r="r" b="b"/>
            <a:pathLst>
              <a:path w="4063047" h="760792" extrusionOk="0">
                <a:moveTo>
                  <a:pt x="3938587" y="760792"/>
                </a:moveTo>
                <a:lnTo>
                  <a:pt x="124460" y="760792"/>
                </a:lnTo>
                <a:cubicBezTo>
                  <a:pt x="55880" y="760792"/>
                  <a:pt x="0" y="704912"/>
                  <a:pt x="0" y="636332"/>
                </a:cubicBezTo>
                <a:lnTo>
                  <a:pt x="0" y="124460"/>
                </a:lnTo>
                <a:cubicBezTo>
                  <a:pt x="0" y="55880"/>
                  <a:pt x="55880" y="0"/>
                  <a:pt x="124460" y="0"/>
                </a:cubicBezTo>
                <a:lnTo>
                  <a:pt x="3938587" y="0"/>
                </a:lnTo>
                <a:cubicBezTo>
                  <a:pt x="4007167" y="0"/>
                  <a:pt x="4063047" y="55880"/>
                  <a:pt x="4063047" y="124460"/>
                </a:cubicBezTo>
                <a:lnTo>
                  <a:pt x="4063047" y="636332"/>
                </a:lnTo>
                <a:cubicBezTo>
                  <a:pt x="4063047" y="704912"/>
                  <a:pt x="4007167" y="760792"/>
                  <a:pt x="3938587" y="760792"/>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1"/>
          <p:cNvSpPr/>
          <p:nvPr/>
        </p:nvSpPr>
        <p:spPr>
          <a:xfrm>
            <a:off x="2009637" y="2730217"/>
            <a:ext cx="5040132" cy="498753"/>
          </a:xfrm>
          <a:custGeom>
            <a:avLst/>
            <a:gdLst/>
            <a:ahLst/>
            <a:cxnLst/>
            <a:rect l="l" t="t" r="r" b="b"/>
            <a:pathLst>
              <a:path w="3644841" h="360680" extrusionOk="0">
                <a:moveTo>
                  <a:pt x="3644841" y="180340"/>
                </a:moveTo>
                <a:cubicBezTo>
                  <a:pt x="3644841" y="81280"/>
                  <a:pt x="3564831" y="0"/>
                  <a:pt x="3464501" y="0"/>
                </a:cubicBezTo>
                <a:lnTo>
                  <a:pt x="172720" y="0"/>
                </a:lnTo>
                <a:lnTo>
                  <a:pt x="172720" y="1270"/>
                </a:lnTo>
                <a:cubicBezTo>
                  <a:pt x="76200" y="5080"/>
                  <a:pt x="0" y="83820"/>
                  <a:pt x="0" y="180340"/>
                </a:cubicBezTo>
                <a:cubicBezTo>
                  <a:pt x="0" y="276860"/>
                  <a:pt x="77470" y="355600"/>
                  <a:pt x="172720" y="359410"/>
                </a:cubicBezTo>
                <a:lnTo>
                  <a:pt x="172720" y="360680"/>
                </a:lnTo>
                <a:lnTo>
                  <a:pt x="3464501" y="360680"/>
                </a:lnTo>
                <a:cubicBezTo>
                  <a:pt x="3563561" y="360680"/>
                  <a:pt x="3644841" y="279400"/>
                  <a:pt x="3644841" y="18034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313" name="Google Shape;313;p11"/>
          <p:cNvSpPr/>
          <p:nvPr/>
        </p:nvSpPr>
        <p:spPr>
          <a:xfrm>
            <a:off x="7568984" y="2730217"/>
            <a:ext cx="5040132" cy="498753"/>
          </a:xfrm>
          <a:custGeom>
            <a:avLst/>
            <a:gdLst/>
            <a:ahLst/>
            <a:cxnLst/>
            <a:rect l="l" t="t" r="r" b="b"/>
            <a:pathLst>
              <a:path w="3644841" h="360680" extrusionOk="0">
                <a:moveTo>
                  <a:pt x="3644841" y="180340"/>
                </a:moveTo>
                <a:cubicBezTo>
                  <a:pt x="3644841" y="81280"/>
                  <a:pt x="3564831" y="0"/>
                  <a:pt x="3464501" y="0"/>
                </a:cubicBezTo>
                <a:lnTo>
                  <a:pt x="172720" y="0"/>
                </a:lnTo>
                <a:lnTo>
                  <a:pt x="172720" y="1270"/>
                </a:lnTo>
                <a:cubicBezTo>
                  <a:pt x="76200" y="5080"/>
                  <a:pt x="0" y="83820"/>
                  <a:pt x="0" y="180340"/>
                </a:cubicBezTo>
                <a:cubicBezTo>
                  <a:pt x="0" y="276860"/>
                  <a:pt x="77470" y="355600"/>
                  <a:pt x="172720" y="359410"/>
                </a:cubicBezTo>
                <a:lnTo>
                  <a:pt x="172720" y="360680"/>
                </a:lnTo>
                <a:lnTo>
                  <a:pt x="3464501" y="360680"/>
                </a:lnTo>
                <a:cubicBezTo>
                  <a:pt x="3563561" y="360680"/>
                  <a:pt x="3644841" y="279400"/>
                  <a:pt x="3644841" y="18034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314" name="Google Shape;314;p11"/>
          <p:cNvSpPr txBox="1"/>
          <p:nvPr/>
        </p:nvSpPr>
        <p:spPr>
          <a:xfrm>
            <a:off x="433153" y="1653306"/>
            <a:ext cx="16358553" cy="59093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3200"/>
              <a:buFont typeface="Arial"/>
              <a:buNone/>
            </a:pPr>
            <a:r>
              <a:rPr lang="en-US" sz="3200" b="0" i="0" u="none" strike="noStrike" cap="none" dirty="0" err="1">
                <a:solidFill>
                  <a:srgbClr val="000000"/>
                </a:solidFill>
                <a:latin typeface="Arial"/>
                <a:ea typeface="Arial"/>
                <a:cs typeface="Arial"/>
                <a:sym typeface="Arial"/>
              </a:rPr>
              <a:t>Divisão</a:t>
            </a:r>
            <a:r>
              <a:rPr lang="en-US" sz="3200" b="0" i="0" u="none" strike="noStrike" cap="none" dirty="0">
                <a:solidFill>
                  <a:srgbClr val="000000"/>
                </a:solidFill>
                <a:latin typeface="Arial"/>
                <a:ea typeface="Arial"/>
                <a:cs typeface="Arial"/>
                <a:sym typeface="Arial"/>
              </a:rPr>
              <a:t> dos </a:t>
            </a:r>
            <a:r>
              <a:rPr lang="en-US" sz="3200" b="0" i="0" u="none" strike="noStrike" cap="none" dirty="0" err="1">
                <a:solidFill>
                  <a:srgbClr val="000000"/>
                </a:solidFill>
                <a:latin typeface="Arial"/>
                <a:ea typeface="Arial"/>
                <a:cs typeface="Arial"/>
                <a:sym typeface="Arial"/>
              </a:rPr>
              <a:t>municípios</a:t>
            </a:r>
            <a:r>
              <a:rPr lang="en-US" sz="3200" b="0" i="0" u="none" strike="noStrike" cap="none" dirty="0">
                <a:solidFill>
                  <a:srgbClr val="000000"/>
                </a:solidFill>
                <a:latin typeface="Arial"/>
                <a:ea typeface="Arial"/>
                <a:cs typeface="Arial"/>
                <a:sym typeface="Arial"/>
              </a:rPr>
              <a:t> </a:t>
            </a:r>
            <a:r>
              <a:rPr lang="en-US" sz="3200" b="0" i="0" u="none" strike="noStrike" cap="none" dirty="0" err="1" smtClean="0">
                <a:solidFill>
                  <a:srgbClr val="000000"/>
                </a:solidFill>
                <a:latin typeface="Arial"/>
                <a:ea typeface="Arial"/>
                <a:cs typeface="Arial"/>
                <a:sym typeface="Arial"/>
              </a:rPr>
              <a:t>Mato</a:t>
            </a:r>
            <a:r>
              <a:rPr lang="en-US" sz="3200" b="0" i="0" u="none" strike="noStrike" cap="none" dirty="0" smtClean="0">
                <a:solidFill>
                  <a:srgbClr val="000000"/>
                </a:solidFill>
                <a:latin typeface="Arial"/>
                <a:ea typeface="Arial"/>
                <a:cs typeface="Arial"/>
                <a:sym typeface="Arial"/>
              </a:rPr>
              <a:t> Grosso </a:t>
            </a:r>
            <a:r>
              <a:rPr lang="en-US" sz="3200" b="0" i="0" u="none" strike="noStrike" cap="none" dirty="0" smtClean="0">
                <a:solidFill>
                  <a:srgbClr val="000000"/>
                </a:solidFill>
                <a:latin typeface="Arial"/>
                <a:ea typeface="Arial"/>
                <a:cs typeface="Arial"/>
                <a:sym typeface="Arial"/>
              </a:rPr>
              <a:t>pela </a:t>
            </a:r>
            <a:r>
              <a:rPr lang="en-US" sz="3200" b="0" i="0" u="none" strike="noStrike" cap="none" dirty="0" err="1">
                <a:solidFill>
                  <a:srgbClr val="000000"/>
                </a:solidFill>
                <a:latin typeface="Arial"/>
                <a:ea typeface="Arial"/>
                <a:cs typeface="Arial"/>
                <a:sym typeface="Arial"/>
              </a:rPr>
              <a:t>classificação</a:t>
            </a:r>
            <a:r>
              <a:rPr lang="en-US" sz="3200" b="0" i="0" u="none" strike="noStrike" cap="none" dirty="0">
                <a:solidFill>
                  <a:srgbClr val="000000"/>
                </a:solidFill>
                <a:latin typeface="Arial"/>
                <a:ea typeface="Arial"/>
                <a:cs typeface="Arial"/>
                <a:sym typeface="Arial"/>
              </a:rPr>
              <a:t> dos </a:t>
            </a:r>
            <a:r>
              <a:rPr lang="en-US" sz="3200" b="0" i="0" u="none" strike="noStrike" cap="none" dirty="0" err="1">
                <a:solidFill>
                  <a:srgbClr val="000000"/>
                </a:solidFill>
                <a:latin typeface="Arial"/>
                <a:ea typeface="Arial"/>
                <a:cs typeface="Arial"/>
                <a:sym typeface="Arial"/>
              </a:rPr>
              <a:t>estratos</a:t>
            </a:r>
            <a:r>
              <a:rPr lang="en-US" sz="3200" b="0" i="0" u="none" strike="noStrike" cap="none" dirty="0">
                <a:solidFill>
                  <a:srgbClr val="000000"/>
                </a:solidFill>
                <a:latin typeface="Arial"/>
                <a:ea typeface="Arial"/>
                <a:cs typeface="Arial"/>
                <a:sym typeface="Arial"/>
              </a:rPr>
              <a:t> de 1 a 4</a:t>
            </a:r>
            <a:endParaRPr sz="1400" b="0" i="0" u="none" strike="noStrike" cap="none" dirty="0">
              <a:solidFill>
                <a:srgbClr val="000000"/>
              </a:solidFill>
              <a:latin typeface="Arial"/>
              <a:ea typeface="Arial"/>
              <a:cs typeface="Arial"/>
              <a:sym typeface="Arial"/>
            </a:endParaRPr>
          </a:p>
        </p:txBody>
      </p:sp>
      <p:sp>
        <p:nvSpPr>
          <p:cNvPr id="315" name="Google Shape;315;p11"/>
          <p:cNvSpPr txBox="1"/>
          <p:nvPr/>
        </p:nvSpPr>
        <p:spPr>
          <a:xfrm>
            <a:off x="701555" y="612525"/>
            <a:ext cx="17038527" cy="733342"/>
          </a:xfrm>
          <a:prstGeom prst="rect">
            <a:avLst/>
          </a:prstGeom>
          <a:noFill/>
          <a:ln>
            <a:noFill/>
          </a:ln>
        </p:spPr>
        <p:txBody>
          <a:bodyPr spcFirstLastPara="1" wrap="square" lIns="0" tIns="0" rIns="0" bIns="0" anchor="t" anchorCtr="0">
            <a:spAutoFit/>
          </a:bodyPr>
          <a:lstStyle/>
          <a:p>
            <a:pPr marL="0" marR="0" lvl="0" indent="0" algn="ctr" rtl="0">
              <a:lnSpc>
                <a:spcPct val="130032"/>
              </a:lnSpc>
              <a:spcBef>
                <a:spcPts val="0"/>
              </a:spcBef>
              <a:spcAft>
                <a:spcPts val="0"/>
              </a:spcAft>
              <a:buClr>
                <a:srgbClr val="000000"/>
              </a:buClr>
              <a:buSzPts val="3666"/>
              <a:buFont typeface="Arial"/>
              <a:buNone/>
            </a:pPr>
            <a:r>
              <a:rPr lang="en-US" sz="3666" b="1" i="0" u="none" strike="noStrike" cap="none">
                <a:solidFill>
                  <a:srgbClr val="FFFFFF"/>
                </a:solidFill>
                <a:latin typeface="Arial"/>
                <a:ea typeface="Arial"/>
                <a:cs typeface="Arial"/>
                <a:sym typeface="Arial"/>
              </a:rPr>
              <a:t>I - COMPONENTE FIXO PARA MANUTENÇÃO E IMPLANTAÇÃO</a:t>
            </a:r>
            <a:endParaRPr sz="1400" b="1" i="0" u="none" strike="noStrike" cap="none">
              <a:solidFill>
                <a:srgbClr val="000000"/>
              </a:solidFill>
              <a:latin typeface="Arial"/>
              <a:ea typeface="Arial"/>
              <a:cs typeface="Arial"/>
              <a:sym typeface="Arial"/>
            </a:endParaRPr>
          </a:p>
        </p:txBody>
      </p:sp>
      <p:sp>
        <p:nvSpPr>
          <p:cNvPr id="316" name="Google Shape;316;p11"/>
          <p:cNvSpPr txBox="1"/>
          <p:nvPr/>
        </p:nvSpPr>
        <p:spPr>
          <a:xfrm>
            <a:off x="2196706" y="2604915"/>
            <a:ext cx="4307456" cy="68942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3200"/>
              <a:buFont typeface="Arial"/>
              <a:buNone/>
            </a:pPr>
            <a:r>
              <a:rPr lang="en-US" sz="3200" b="1" i="0" u="none" strike="noStrike" cap="none">
                <a:solidFill>
                  <a:srgbClr val="FFFFFF"/>
                </a:solidFill>
                <a:latin typeface="Poppins"/>
                <a:ea typeface="Poppins"/>
                <a:cs typeface="Poppins"/>
                <a:sym typeface="Poppins"/>
              </a:rPr>
              <a:t>ESTRATOS</a:t>
            </a:r>
            <a:endParaRPr sz="3200" b="0" i="0" u="none" strike="noStrike" cap="none">
              <a:solidFill>
                <a:srgbClr val="000000"/>
              </a:solidFill>
              <a:latin typeface="Arial"/>
              <a:ea typeface="Arial"/>
              <a:cs typeface="Arial"/>
              <a:sym typeface="Arial"/>
            </a:endParaRPr>
          </a:p>
        </p:txBody>
      </p:sp>
      <p:sp>
        <p:nvSpPr>
          <p:cNvPr id="317" name="Google Shape;317;p11"/>
          <p:cNvSpPr txBox="1"/>
          <p:nvPr/>
        </p:nvSpPr>
        <p:spPr>
          <a:xfrm>
            <a:off x="2541195" y="3726386"/>
            <a:ext cx="3962967" cy="4483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600"/>
              <a:buFont typeface="Arial"/>
              <a:buNone/>
            </a:pPr>
            <a:r>
              <a:rPr lang="en-US" sz="2600" b="0" i="0" u="none" strike="noStrike" cap="none">
                <a:solidFill>
                  <a:srgbClr val="000000"/>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318" name="Google Shape;318;p11"/>
          <p:cNvSpPr txBox="1"/>
          <p:nvPr/>
        </p:nvSpPr>
        <p:spPr>
          <a:xfrm>
            <a:off x="7976716" y="2649407"/>
            <a:ext cx="4307400" cy="20682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3200"/>
              <a:buFont typeface="Arial"/>
              <a:buNone/>
            </a:pPr>
            <a:r>
              <a:rPr lang="en-US" sz="3200" b="1" i="0" u="none" strike="noStrike" cap="none">
                <a:solidFill>
                  <a:srgbClr val="FFFFFF"/>
                </a:solidFill>
                <a:latin typeface="Poppins"/>
                <a:ea typeface="Poppins"/>
                <a:cs typeface="Poppins"/>
                <a:sym typeface="Poppins"/>
              </a:rPr>
              <a:t>QUANTIDADE DE MUNICÍPIOS  POR ESTADO</a:t>
            </a:r>
            <a:endParaRPr sz="3200" b="0" i="0" u="none" strike="noStrike" cap="none">
              <a:solidFill>
                <a:srgbClr val="000000"/>
              </a:solidFill>
              <a:latin typeface="Arial"/>
              <a:ea typeface="Arial"/>
              <a:cs typeface="Arial"/>
              <a:sym typeface="Arial"/>
            </a:endParaRPr>
          </a:p>
        </p:txBody>
      </p:sp>
      <p:sp>
        <p:nvSpPr>
          <p:cNvPr id="319" name="Google Shape;319;p11"/>
          <p:cNvSpPr/>
          <p:nvPr/>
        </p:nvSpPr>
        <p:spPr>
          <a:xfrm>
            <a:off x="1985051" y="4671207"/>
            <a:ext cx="5075255" cy="950324"/>
          </a:xfrm>
          <a:custGeom>
            <a:avLst/>
            <a:gdLst/>
            <a:ahLst/>
            <a:cxnLst/>
            <a:rect l="l" t="t" r="r" b="b"/>
            <a:pathLst>
              <a:path w="4063047" h="760792" extrusionOk="0">
                <a:moveTo>
                  <a:pt x="3938587" y="760792"/>
                </a:moveTo>
                <a:lnTo>
                  <a:pt x="124460" y="760792"/>
                </a:lnTo>
                <a:cubicBezTo>
                  <a:pt x="55880" y="760792"/>
                  <a:pt x="0" y="704912"/>
                  <a:pt x="0" y="636332"/>
                </a:cubicBezTo>
                <a:lnTo>
                  <a:pt x="0" y="124460"/>
                </a:lnTo>
                <a:cubicBezTo>
                  <a:pt x="0" y="55880"/>
                  <a:pt x="55880" y="0"/>
                  <a:pt x="124460" y="0"/>
                </a:cubicBezTo>
                <a:lnTo>
                  <a:pt x="3938587" y="0"/>
                </a:lnTo>
                <a:cubicBezTo>
                  <a:pt x="4007167" y="0"/>
                  <a:pt x="4063047" y="55880"/>
                  <a:pt x="4063047" y="124460"/>
                </a:cubicBezTo>
                <a:lnTo>
                  <a:pt x="4063047" y="636332"/>
                </a:lnTo>
                <a:cubicBezTo>
                  <a:pt x="4063047" y="704912"/>
                  <a:pt x="4007167" y="760792"/>
                  <a:pt x="3938587" y="760792"/>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1"/>
          <p:cNvSpPr txBox="1"/>
          <p:nvPr/>
        </p:nvSpPr>
        <p:spPr>
          <a:xfrm>
            <a:off x="2541195" y="4771960"/>
            <a:ext cx="3962967" cy="4483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600"/>
              <a:buFont typeface="Arial"/>
              <a:buNone/>
            </a:pPr>
            <a:r>
              <a:rPr lang="en-US" sz="2600" b="0" i="0" u="none" strike="noStrike" cap="none">
                <a:solidFill>
                  <a:srgbClr val="000000"/>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321" name="Google Shape;321;p11"/>
          <p:cNvSpPr/>
          <p:nvPr/>
        </p:nvSpPr>
        <p:spPr>
          <a:xfrm>
            <a:off x="1985051" y="5716781"/>
            <a:ext cx="5075255" cy="950324"/>
          </a:xfrm>
          <a:custGeom>
            <a:avLst/>
            <a:gdLst/>
            <a:ahLst/>
            <a:cxnLst/>
            <a:rect l="l" t="t" r="r" b="b"/>
            <a:pathLst>
              <a:path w="4063047" h="760792" extrusionOk="0">
                <a:moveTo>
                  <a:pt x="3938587" y="760792"/>
                </a:moveTo>
                <a:lnTo>
                  <a:pt x="124460" y="760792"/>
                </a:lnTo>
                <a:cubicBezTo>
                  <a:pt x="55880" y="760792"/>
                  <a:pt x="0" y="704912"/>
                  <a:pt x="0" y="636332"/>
                </a:cubicBezTo>
                <a:lnTo>
                  <a:pt x="0" y="124460"/>
                </a:lnTo>
                <a:cubicBezTo>
                  <a:pt x="0" y="55880"/>
                  <a:pt x="55880" y="0"/>
                  <a:pt x="124460" y="0"/>
                </a:cubicBezTo>
                <a:lnTo>
                  <a:pt x="3938587" y="0"/>
                </a:lnTo>
                <a:cubicBezTo>
                  <a:pt x="4007167" y="0"/>
                  <a:pt x="4063047" y="55880"/>
                  <a:pt x="4063047" y="124460"/>
                </a:cubicBezTo>
                <a:lnTo>
                  <a:pt x="4063047" y="636332"/>
                </a:lnTo>
                <a:cubicBezTo>
                  <a:pt x="4063047" y="704912"/>
                  <a:pt x="4007167" y="760792"/>
                  <a:pt x="3938587" y="760792"/>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1"/>
          <p:cNvSpPr txBox="1"/>
          <p:nvPr/>
        </p:nvSpPr>
        <p:spPr>
          <a:xfrm>
            <a:off x="2541195" y="5817535"/>
            <a:ext cx="3962967" cy="4483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600"/>
              <a:buFont typeface="Arial"/>
              <a:buNone/>
            </a:pPr>
            <a:r>
              <a:rPr lang="en-US" sz="2600" b="0" i="0" u="none" strike="noStrike" cap="none">
                <a:solidFill>
                  <a:srgbClr val="000000"/>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323" name="Google Shape;323;p11"/>
          <p:cNvSpPr/>
          <p:nvPr/>
        </p:nvSpPr>
        <p:spPr>
          <a:xfrm>
            <a:off x="1985051" y="6762355"/>
            <a:ext cx="5075255" cy="950324"/>
          </a:xfrm>
          <a:custGeom>
            <a:avLst/>
            <a:gdLst/>
            <a:ahLst/>
            <a:cxnLst/>
            <a:rect l="l" t="t" r="r" b="b"/>
            <a:pathLst>
              <a:path w="4063047" h="760792" extrusionOk="0">
                <a:moveTo>
                  <a:pt x="3938587" y="760792"/>
                </a:moveTo>
                <a:lnTo>
                  <a:pt x="124460" y="760792"/>
                </a:lnTo>
                <a:cubicBezTo>
                  <a:pt x="55880" y="760792"/>
                  <a:pt x="0" y="704912"/>
                  <a:pt x="0" y="636332"/>
                </a:cubicBezTo>
                <a:lnTo>
                  <a:pt x="0" y="124460"/>
                </a:lnTo>
                <a:cubicBezTo>
                  <a:pt x="0" y="55880"/>
                  <a:pt x="55880" y="0"/>
                  <a:pt x="124460" y="0"/>
                </a:cubicBezTo>
                <a:lnTo>
                  <a:pt x="3938587" y="0"/>
                </a:lnTo>
                <a:cubicBezTo>
                  <a:pt x="4007167" y="0"/>
                  <a:pt x="4063047" y="55880"/>
                  <a:pt x="4063047" y="124460"/>
                </a:cubicBezTo>
                <a:lnTo>
                  <a:pt x="4063047" y="636332"/>
                </a:lnTo>
                <a:cubicBezTo>
                  <a:pt x="4063047" y="704912"/>
                  <a:pt x="4007167" y="760792"/>
                  <a:pt x="3938587" y="760792"/>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1"/>
          <p:cNvSpPr txBox="1"/>
          <p:nvPr/>
        </p:nvSpPr>
        <p:spPr>
          <a:xfrm>
            <a:off x="2541195" y="6863109"/>
            <a:ext cx="3962967" cy="4483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600"/>
              <a:buFont typeface="Arial"/>
              <a:buNone/>
            </a:pPr>
            <a:r>
              <a:rPr lang="en-US" sz="2600" b="0" i="0" u="none" strike="noStrike" cap="none">
                <a:solidFill>
                  <a:srgbClr val="000000"/>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325" name="Google Shape;325;p11"/>
          <p:cNvSpPr/>
          <p:nvPr/>
        </p:nvSpPr>
        <p:spPr>
          <a:xfrm>
            <a:off x="1985051" y="7807929"/>
            <a:ext cx="5075255" cy="950324"/>
          </a:xfrm>
          <a:custGeom>
            <a:avLst/>
            <a:gdLst/>
            <a:ahLst/>
            <a:cxnLst/>
            <a:rect l="l" t="t" r="r" b="b"/>
            <a:pathLst>
              <a:path w="4063047" h="760792" extrusionOk="0">
                <a:moveTo>
                  <a:pt x="3938587" y="760792"/>
                </a:moveTo>
                <a:lnTo>
                  <a:pt x="124460" y="760792"/>
                </a:lnTo>
                <a:cubicBezTo>
                  <a:pt x="55880" y="760792"/>
                  <a:pt x="0" y="704912"/>
                  <a:pt x="0" y="636332"/>
                </a:cubicBezTo>
                <a:lnTo>
                  <a:pt x="0" y="124460"/>
                </a:lnTo>
                <a:cubicBezTo>
                  <a:pt x="0" y="55880"/>
                  <a:pt x="55880" y="0"/>
                  <a:pt x="124460" y="0"/>
                </a:cubicBezTo>
                <a:lnTo>
                  <a:pt x="3938587" y="0"/>
                </a:lnTo>
                <a:cubicBezTo>
                  <a:pt x="4007167" y="0"/>
                  <a:pt x="4063047" y="55880"/>
                  <a:pt x="4063047" y="124460"/>
                </a:cubicBezTo>
                <a:lnTo>
                  <a:pt x="4063047" y="636332"/>
                </a:lnTo>
                <a:cubicBezTo>
                  <a:pt x="4063047" y="704912"/>
                  <a:pt x="4007167" y="760792"/>
                  <a:pt x="3938587" y="760792"/>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1"/>
          <p:cNvSpPr txBox="1"/>
          <p:nvPr/>
        </p:nvSpPr>
        <p:spPr>
          <a:xfrm>
            <a:off x="2541195" y="7908683"/>
            <a:ext cx="3962967" cy="56015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600"/>
              <a:buFont typeface="Arial"/>
              <a:buNone/>
            </a:pPr>
            <a:r>
              <a:rPr lang="en-US" sz="2600" b="1" i="0" u="none" strike="noStrike" cap="none">
                <a:solidFill>
                  <a:srgbClr val="000000"/>
                </a:solidFill>
                <a:latin typeface="Arial"/>
                <a:ea typeface="Arial"/>
                <a:cs typeface="Arial"/>
                <a:sym typeface="Arial"/>
              </a:rPr>
              <a:t>TOTAL GERAL</a:t>
            </a:r>
            <a:endParaRPr sz="1400" b="1" i="0" u="none" strike="noStrike" cap="none">
              <a:solidFill>
                <a:srgbClr val="000000"/>
              </a:solidFill>
              <a:latin typeface="Arial"/>
              <a:ea typeface="Arial"/>
              <a:cs typeface="Arial"/>
              <a:sym typeface="Arial"/>
            </a:endParaRPr>
          </a:p>
        </p:txBody>
      </p:sp>
      <p:sp>
        <p:nvSpPr>
          <p:cNvPr id="327" name="Google Shape;327;p11"/>
          <p:cNvSpPr/>
          <p:nvPr/>
        </p:nvSpPr>
        <p:spPr>
          <a:xfrm>
            <a:off x="7544398" y="3609999"/>
            <a:ext cx="5075255" cy="950324"/>
          </a:xfrm>
          <a:custGeom>
            <a:avLst/>
            <a:gdLst/>
            <a:ahLst/>
            <a:cxnLst/>
            <a:rect l="l" t="t" r="r" b="b"/>
            <a:pathLst>
              <a:path w="4063047" h="760792" extrusionOk="0">
                <a:moveTo>
                  <a:pt x="3938587" y="760792"/>
                </a:moveTo>
                <a:lnTo>
                  <a:pt x="124460" y="760792"/>
                </a:lnTo>
                <a:cubicBezTo>
                  <a:pt x="55880" y="760792"/>
                  <a:pt x="0" y="704912"/>
                  <a:pt x="0" y="636332"/>
                </a:cubicBezTo>
                <a:lnTo>
                  <a:pt x="0" y="124460"/>
                </a:lnTo>
                <a:cubicBezTo>
                  <a:pt x="0" y="55880"/>
                  <a:pt x="55880" y="0"/>
                  <a:pt x="124460" y="0"/>
                </a:cubicBezTo>
                <a:lnTo>
                  <a:pt x="3938587" y="0"/>
                </a:lnTo>
                <a:cubicBezTo>
                  <a:pt x="4007167" y="0"/>
                  <a:pt x="4063047" y="55880"/>
                  <a:pt x="4063047" y="124460"/>
                </a:cubicBezTo>
                <a:lnTo>
                  <a:pt x="4063047" y="636332"/>
                </a:lnTo>
                <a:cubicBezTo>
                  <a:pt x="4063047" y="704912"/>
                  <a:pt x="4007167" y="760792"/>
                  <a:pt x="3938587" y="760792"/>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1"/>
          <p:cNvSpPr txBox="1"/>
          <p:nvPr/>
        </p:nvSpPr>
        <p:spPr>
          <a:xfrm>
            <a:off x="8148961" y="3705348"/>
            <a:ext cx="3962967" cy="56015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600"/>
              <a:buFont typeface="Arial"/>
              <a:buNone/>
            </a:pPr>
            <a:r>
              <a:rPr lang="en-US" sz="2600" b="0" i="0" u="none" strike="noStrike" cap="none" dirty="0" smtClean="0">
                <a:solidFill>
                  <a:srgbClr val="000000"/>
                </a:solidFill>
                <a:latin typeface="Arial"/>
                <a:ea typeface="Arial"/>
                <a:cs typeface="Arial"/>
                <a:sym typeface="Arial"/>
              </a:rPr>
              <a:t>1 </a:t>
            </a:r>
            <a:r>
              <a:rPr lang="en-US" sz="2600" b="0" i="0" u="none" strike="noStrike" cap="none" dirty="0">
                <a:solidFill>
                  <a:srgbClr val="000000"/>
                </a:solidFill>
                <a:latin typeface="Arial"/>
                <a:ea typeface="Arial"/>
                <a:cs typeface="Arial"/>
                <a:sym typeface="Arial"/>
              </a:rPr>
              <a:t>- </a:t>
            </a:r>
            <a:r>
              <a:rPr lang="en-US" sz="2600" b="0" i="0" u="none" strike="noStrike" cap="none" dirty="0" smtClean="0">
                <a:solidFill>
                  <a:srgbClr val="000000"/>
                </a:solidFill>
                <a:latin typeface="Arial"/>
                <a:ea typeface="Arial"/>
                <a:cs typeface="Arial"/>
                <a:sym typeface="Arial"/>
              </a:rPr>
              <a:t>1%</a:t>
            </a:r>
            <a:endParaRPr sz="1400" b="0" i="0" u="none" strike="noStrike" cap="none" dirty="0">
              <a:solidFill>
                <a:srgbClr val="000000"/>
              </a:solidFill>
              <a:latin typeface="Arial"/>
              <a:ea typeface="Arial"/>
              <a:cs typeface="Arial"/>
              <a:sym typeface="Arial"/>
            </a:endParaRPr>
          </a:p>
        </p:txBody>
      </p:sp>
      <p:sp>
        <p:nvSpPr>
          <p:cNvPr id="329" name="Google Shape;329;p11"/>
          <p:cNvSpPr/>
          <p:nvPr/>
        </p:nvSpPr>
        <p:spPr>
          <a:xfrm>
            <a:off x="7544398" y="4655573"/>
            <a:ext cx="5075255" cy="950324"/>
          </a:xfrm>
          <a:custGeom>
            <a:avLst/>
            <a:gdLst/>
            <a:ahLst/>
            <a:cxnLst/>
            <a:rect l="l" t="t" r="r" b="b"/>
            <a:pathLst>
              <a:path w="4063047" h="760792" extrusionOk="0">
                <a:moveTo>
                  <a:pt x="3938587" y="760792"/>
                </a:moveTo>
                <a:lnTo>
                  <a:pt x="124460" y="760792"/>
                </a:lnTo>
                <a:cubicBezTo>
                  <a:pt x="55880" y="760792"/>
                  <a:pt x="0" y="704912"/>
                  <a:pt x="0" y="636332"/>
                </a:cubicBezTo>
                <a:lnTo>
                  <a:pt x="0" y="124460"/>
                </a:lnTo>
                <a:cubicBezTo>
                  <a:pt x="0" y="55880"/>
                  <a:pt x="55880" y="0"/>
                  <a:pt x="124460" y="0"/>
                </a:cubicBezTo>
                <a:lnTo>
                  <a:pt x="3938587" y="0"/>
                </a:lnTo>
                <a:cubicBezTo>
                  <a:pt x="4007167" y="0"/>
                  <a:pt x="4063047" y="55880"/>
                  <a:pt x="4063047" y="124460"/>
                </a:cubicBezTo>
                <a:lnTo>
                  <a:pt x="4063047" y="636332"/>
                </a:lnTo>
                <a:cubicBezTo>
                  <a:pt x="4063047" y="704912"/>
                  <a:pt x="4007167" y="760792"/>
                  <a:pt x="3938587" y="760792"/>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1"/>
          <p:cNvSpPr txBox="1"/>
          <p:nvPr/>
        </p:nvSpPr>
        <p:spPr>
          <a:xfrm>
            <a:off x="8148961" y="4743699"/>
            <a:ext cx="3962967" cy="112030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600"/>
              <a:buFont typeface="Arial"/>
              <a:buNone/>
            </a:pPr>
            <a:r>
              <a:rPr lang="en-US" sz="2600" b="0" i="0" u="none" strike="noStrike" cap="none" dirty="0" smtClean="0">
                <a:solidFill>
                  <a:srgbClr val="000000"/>
                </a:solidFill>
                <a:latin typeface="Arial"/>
                <a:ea typeface="Arial"/>
                <a:cs typeface="Arial"/>
                <a:sym typeface="Arial"/>
              </a:rPr>
              <a:t>10 </a:t>
            </a:r>
            <a:r>
              <a:rPr lang="en-US" sz="2600" b="0" i="0" u="none" strike="noStrike" cap="none" dirty="0">
                <a:solidFill>
                  <a:srgbClr val="000000"/>
                </a:solidFill>
                <a:latin typeface="Arial"/>
                <a:ea typeface="Arial"/>
                <a:cs typeface="Arial"/>
                <a:sym typeface="Arial"/>
              </a:rPr>
              <a:t>- </a:t>
            </a:r>
            <a:r>
              <a:rPr lang="en-US" sz="2600" dirty="0"/>
              <a:t>7</a:t>
            </a:r>
            <a:r>
              <a:rPr lang="en-US" sz="2600" b="0" i="0" u="none" strike="noStrike" cap="none" dirty="0" smtClean="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2600"/>
              <a:buFont typeface="Arial"/>
              <a:buNone/>
            </a:pPr>
            <a:endParaRPr sz="2600" b="0" i="0" u="none" strike="noStrike" cap="none" dirty="0">
              <a:solidFill>
                <a:srgbClr val="000000"/>
              </a:solidFill>
              <a:latin typeface="Arial"/>
              <a:ea typeface="Arial"/>
              <a:cs typeface="Arial"/>
              <a:sym typeface="Arial"/>
            </a:endParaRPr>
          </a:p>
        </p:txBody>
      </p:sp>
      <p:sp>
        <p:nvSpPr>
          <p:cNvPr id="331" name="Google Shape;331;p11"/>
          <p:cNvSpPr/>
          <p:nvPr/>
        </p:nvSpPr>
        <p:spPr>
          <a:xfrm>
            <a:off x="7544398" y="5701148"/>
            <a:ext cx="5075255" cy="950324"/>
          </a:xfrm>
          <a:custGeom>
            <a:avLst/>
            <a:gdLst/>
            <a:ahLst/>
            <a:cxnLst/>
            <a:rect l="l" t="t" r="r" b="b"/>
            <a:pathLst>
              <a:path w="4063047" h="760792" extrusionOk="0">
                <a:moveTo>
                  <a:pt x="3938587" y="760792"/>
                </a:moveTo>
                <a:lnTo>
                  <a:pt x="124460" y="760792"/>
                </a:lnTo>
                <a:cubicBezTo>
                  <a:pt x="55880" y="760792"/>
                  <a:pt x="0" y="704912"/>
                  <a:pt x="0" y="636332"/>
                </a:cubicBezTo>
                <a:lnTo>
                  <a:pt x="0" y="124460"/>
                </a:lnTo>
                <a:cubicBezTo>
                  <a:pt x="0" y="55880"/>
                  <a:pt x="55880" y="0"/>
                  <a:pt x="124460" y="0"/>
                </a:cubicBezTo>
                <a:lnTo>
                  <a:pt x="3938587" y="0"/>
                </a:lnTo>
                <a:cubicBezTo>
                  <a:pt x="4007167" y="0"/>
                  <a:pt x="4063047" y="55880"/>
                  <a:pt x="4063047" y="124460"/>
                </a:cubicBezTo>
                <a:lnTo>
                  <a:pt x="4063047" y="636332"/>
                </a:lnTo>
                <a:cubicBezTo>
                  <a:pt x="4063047" y="704912"/>
                  <a:pt x="4007167" y="760792"/>
                  <a:pt x="3938587" y="760792"/>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11"/>
          <p:cNvSpPr txBox="1"/>
          <p:nvPr/>
        </p:nvSpPr>
        <p:spPr>
          <a:xfrm>
            <a:off x="8100542" y="5801902"/>
            <a:ext cx="3962967" cy="112030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600"/>
              <a:buFont typeface="Arial"/>
              <a:buNone/>
            </a:pPr>
            <a:r>
              <a:rPr lang="en-US" sz="2600" b="0" i="0" u="none" strike="noStrike" cap="none" dirty="0" smtClean="0">
                <a:solidFill>
                  <a:srgbClr val="000000"/>
                </a:solidFill>
                <a:latin typeface="Arial"/>
                <a:ea typeface="Arial"/>
                <a:cs typeface="Arial"/>
                <a:sym typeface="Arial"/>
              </a:rPr>
              <a:t>101 </a:t>
            </a:r>
            <a:r>
              <a:rPr lang="en-US" sz="2600" b="0" i="0" u="none" strike="noStrike" cap="none" dirty="0">
                <a:solidFill>
                  <a:srgbClr val="000000"/>
                </a:solidFill>
                <a:latin typeface="Arial"/>
                <a:ea typeface="Arial"/>
                <a:cs typeface="Arial"/>
                <a:sym typeface="Arial"/>
              </a:rPr>
              <a:t>- </a:t>
            </a:r>
            <a:r>
              <a:rPr lang="en-US" sz="2600" b="0" i="0" u="none" strike="noStrike" cap="none" dirty="0" smtClean="0">
                <a:solidFill>
                  <a:srgbClr val="000000"/>
                </a:solidFill>
                <a:latin typeface="Arial"/>
                <a:ea typeface="Arial"/>
                <a:cs typeface="Arial"/>
                <a:sym typeface="Arial"/>
              </a:rPr>
              <a:t>71%</a:t>
            </a:r>
            <a:endParaRPr sz="14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2600"/>
              <a:buFont typeface="Arial"/>
              <a:buNone/>
            </a:pPr>
            <a:endParaRPr sz="2600" b="0" i="0" u="none" strike="noStrike" cap="none" dirty="0">
              <a:solidFill>
                <a:srgbClr val="000000"/>
              </a:solidFill>
              <a:latin typeface="Arial"/>
              <a:ea typeface="Arial"/>
              <a:cs typeface="Arial"/>
              <a:sym typeface="Arial"/>
            </a:endParaRPr>
          </a:p>
        </p:txBody>
      </p:sp>
      <p:sp>
        <p:nvSpPr>
          <p:cNvPr id="333" name="Google Shape;333;p11"/>
          <p:cNvSpPr/>
          <p:nvPr/>
        </p:nvSpPr>
        <p:spPr>
          <a:xfrm>
            <a:off x="7544398" y="6746722"/>
            <a:ext cx="5075255" cy="950324"/>
          </a:xfrm>
          <a:custGeom>
            <a:avLst/>
            <a:gdLst/>
            <a:ahLst/>
            <a:cxnLst/>
            <a:rect l="l" t="t" r="r" b="b"/>
            <a:pathLst>
              <a:path w="4063047" h="760792" extrusionOk="0">
                <a:moveTo>
                  <a:pt x="3938587" y="760792"/>
                </a:moveTo>
                <a:lnTo>
                  <a:pt x="124460" y="760792"/>
                </a:lnTo>
                <a:cubicBezTo>
                  <a:pt x="55880" y="760792"/>
                  <a:pt x="0" y="704912"/>
                  <a:pt x="0" y="636332"/>
                </a:cubicBezTo>
                <a:lnTo>
                  <a:pt x="0" y="124460"/>
                </a:lnTo>
                <a:cubicBezTo>
                  <a:pt x="0" y="55880"/>
                  <a:pt x="55880" y="0"/>
                  <a:pt x="124460" y="0"/>
                </a:cubicBezTo>
                <a:lnTo>
                  <a:pt x="3938587" y="0"/>
                </a:lnTo>
                <a:cubicBezTo>
                  <a:pt x="4007167" y="0"/>
                  <a:pt x="4063047" y="55880"/>
                  <a:pt x="4063047" y="124460"/>
                </a:cubicBezTo>
                <a:lnTo>
                  <a:pt x="4063047" y="636332"/>
                </a:lnTo>
                <a:cubicBezTo>
                  <a:pt x="4063047" y="704912"/>
                  <a:pt x="4007167" y="760792"/>
                  <a:pt x="3938587" y="760792"/>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11"/>
          <p:cNvSpPr txBox="1"/>
          <p:nvPr/>
        </p:nvSpPr>
        <p:spPr>
          <a:xfrm>
            <a:off x="8100542" y="6847476"/>
            <a:ext cx="3962967" cy="112030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600"/>
              <a:buFont typeface="Arial"/>
              <a:buNone/>
            </a:pPr>
            <a:r>
              <a:rPr lang="en-US" sz="2600" b="0" i="0" u="none" strike="noStrike" cap="none" dirty="0" smtClean="0">
                <a:solidFill>
                  <a:srgbClr val="000000"/>
                </a:solidFill>
                <a:latin typeface="Arial"/>
                <a:ea typeface="Arial"/>
                <a:cs typeface="Arial"/>
                <a:sym typeface="Arial"/>
              </a:rPr>
              <a:t>29 </a:t>
            </a:r>
            <a:r>
              <a:rPr lang="en-US" sz="2600" b="0" i="0" u="none" strike="noStrike" cap="none" dirty="0">
                <a:solidFill>
                  <a:srgbClr val="000000"/>
                </a:solidFill>
                <a:latin typeface="Arial"/>
                <a:ea typeface="Arial"/>
                <a:cs typeface="Arial"/>
                <a:sym typeface="Arial"/>
              </a:rPr>
              <a:t>- </a:t>
            </a:r>
            <a:r>
              <a:rPr lang="en-US" sz="2600" b="0" i="0" u="none" strike="noStrike" cap="none" dirty="0" smtClean="0">
                <a:solidFill>
                  <a:srgbClr val="000000"/>
                </a:solidFill>
                <a:latin typeface="Arial"/>
                <a:ea typeface="Arial"/>
                <a:cs typeface="Arial"/>
                <a:sym typeface="Arial"/>
              </a:rPr>
              <a:t>21%</a:t>
            </a:r>
            <a:endParaRPr sz="14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2600"/>
              <a:buFont typeface="Arial"/>
              <a:buNone/>
            </a:pPr>
            <a:endParaRPr sz="2600" b="0" i="0" u="none" strike="noStrike" cap="none" dirty="0">
              <a:solidFill>
                <a:srgbClr val="000000"/>
              </a:solidFill>
              <a:latin typeface="Arial"/>
              <a:ea typeface="Arial"/>
              <a:cs typeface="Arial"/>
              <a:sym typeface="Arial"/>
            </a:endParaRPr>
          </a:p>
        </p:txBody>
      </p:sp>
      <p:sp>
        <p:nvSpPr>
          <p:cNvPr id="335" name="Google Shape;335;p11"/>
          <p:cNvSpPr/>
          <p:nvPr/>
        </p:nvSpPr>
        <p:spPr>
          <a:xfrm>
            <a:off x="7544398" y="7792296"/>
            <a:ext cx="5075255" cy="950324"/>
          </a:xfrm>
          <a:custGeom>
            <a:avLst/>
            <a:gdLst/>
            <a:ahLst/>
            <a:cxnLst/>
            <a:rect l="l" t="t" r="r" b="b"/>
            <a:pathLst>
              <a:path w="4063047" h="760792" extrusionOk="0">
                <a:moveTo>
                  <a:pt x="3938587" y="760792"/>
                </a:moveTo>
                <a:lnTo>
                  <a:pt x="124460" y="760792"/>
                </a:lnTo>
                <a:cubicBezTo>
                  <a:pt x="55880" y="760792"/>
                  <a:pt x="0" y="704912"/>
                  <a:pt x="0" y="636332"/>
                </a:cubicBezTo>
                <a:lnTo>
                  <a:pt x="0" y="124460"/>
                </a:lnTo>
                <a:cubicBezTo>
                  <a:pt x="0" y="55880"/>
                  <a:pt x="55880" y="0"/>
                  <a:pt x="124460" y="0"/>
                </a:cubicBezTo>
                <a:lnTo>
                  <a:pt x="3938587" y="0"/>
                </a:lnTo>
                <a:cubicBezTo>
                  <a:pt x="4007167" y="0"/>
                  <a:pt x="4063047" y="55880"/>
                  <a:pt x="4063047" y="124460"/>
                </a:cubicBezTo>
                <a:lnTo>
                  <a:pt x="4063047" y="636332"/>
                </a:lnTo>
                <a:cubicBezTo>
                  <a:pt x="4063047" y="704912"/>
                  <a:pt x="4007167" y="760792"/>
                  <a:pt x="3938587" y="760792"/>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1"/>
          <p:cNvSpPr txBox="1"/>
          <p:nvPr/>
        </p:nvSpPr>
        <p:spPr>
          <a:xfrm>
            <a:off x="8100542" y="7893050"/>
            <a:ext cx="3962967" cy="112030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600"/>
              <a:buFont typeface="Arial"/>
              <a:buNone/>
            </a:pPr>
            <a:r>
              <a:rPr lang="pt-BR" sz="2600" b="1" i="0" u="none" strike="noStrike" cap="none" dirty="0" smtClean="0">
                <a:solidFill>
                  <a:srgbClr val="000000"/>
                </a:solidFill>
                <a:latin typeface="Arial"/>
                <a:ea typeface="Arial"/>
                <a:cs typeface="Arial"/>
                <a:sym typeface="Arial"/>
              </a:rPr>
              <a:t>142</a:t>
            </a:r>
            <a:endParaRPr sz="1400" b="1"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2600"/>
              <a:buFont typeface="Arial"/>
              <a:buNone/>
            </a:pPr>
            <a:endParaRPr sz="26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682</TotalTime>
  <Words>2937</Words>
  <Application>Microsoft Office PowerPoint</Application>
  <PresentationFormat>Personalizar</PresentationFormat>
  <Paragraphs>533</Paragraphs>
  <Slides>39</Slides>
  <Notes>39</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39</vt:i4>
      </vt:variant>
    </vt:vector>
  </HeadingPairs>
  <TitlesOfParts>
    <vt:vector size="44" baseType="lpstr">
      <vt:lpstr>Arial</vt:lpstr>
      <vt:lpstr>Calibri</vt:lpstr>
      <vt:lpstr>Poppins</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Marcela Moraes</dc:creator>
  <cp:lastModifiedBy>Marcela Moraes</cp:lastModifiedBy>
  <cp:revision>28</cp:revision>
  <cp:lastPrinted>2024-07-03T20:03:43Z</cp:lastPrinted>
  <dcterms:modified xsi:type="dcterms:W3CDTF">2025-03-18T17:42:53Z</dcterms:modified>
</cp:coreProperties>
</file>