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03" r:id="rId5"/>
    <p:sldId id="392" r:id="rId6"/>
    <p:sldId id="393" r:id="rId7"/>
    <p:sldId id="385" r:id="rId8"/>
    <p:sldId id="386" r:id="rId9"/>
    <p:sldId id="390" r:id="rId10"/>
    <p:sldId id="395" r:id="rId11"/>
    <p:sldId id="399" r:id="rId12"/>
    <p:sldId id="401" r:id="rId13"/>
    <p:sldId id="387" r:id="rId14"/>
    <p:sldId id="402" r:id="rId15"/>
    <p:sldId id="256" r:id="rId16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403"/>
            <p14:sldId id="392"/>
            <p14:sldId id="393"/>
            <p14:sldId id="385"/>
            <p14:sldId id="386"/>
            <p14:sldId id="390"/>
            <p14:sldId id="395"/>
            <p14:sldId id="399"/>
            <p14:sldId id="401"/>
            <p14:sldId id="387"/>
            <p14:sldId id="402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FFFFFF"/>
    <a:srgbClr val="E6E6E6"/>
    <a:srgbClr val="DC5924"/>
    <a:srgbClr val="B7472A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72" d="100"/>
          <a:sy n="72" d="100"/>
        </p:scale>
        <p:origin x="984" y="283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i%20Buzzacaro\Downloads\Modelos%20de%20gr&#225;ficos_Daniel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Junho 2023 (%)</c:v>
                </c:pt>
              </c:strCache>
            </c:strRef>
          </c:tx>
          <c:spPr>
            <a:solidFill>
              <a:srgbClr val="F2F2B2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8.002994860146901E-3"/>
                  <c:y val="-1.369046782253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5-4A62-95D0-9A184E7F9B1F}"/>
                </c:ext>
              </c:extLst>
            </c:dLbl>
            <c:dLbl>
              <c:idx val="1"/>
              <c:layout>
                <c:manualLayout>
                  <c:x val="8.0029948601468646E-3"/>
                  <c:y val="-1.0192153177518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5-4A62-95D0-9A184E7F9B1F}"/>
                </c:ext>
              </c:extLst>
            </c:dLbl>
            <c:dLbl>
              <c:idx val="2"/>
              <c:layout>
                <c:manualLayout>
                  <c:x val="6.0021673661711265E-3"/>
                  <c:y val="-6.8019780887631108E-3"/>
                </c:manualLayout>
              </c:layout>
              <c:tx>
                <c:rich>
                  <a:bodyPr/>
                  <a:lstStyle/>
                  <a:p>
                    <a:fld id="{7F36E118-4B5D-420A-8E1C-223A2BA6005B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CD5-4A62-95D0-9A184E7F9B1F}"/>
                </c:ext>
              </c:extLst>
            </c:dLbl>
            <c:dLbl>
              <c:idx val="3"/>
              <c:layout>
                <c:manualLayout>
                  <c:x val="2.0009850518537997E-3"/>
                  <c:y val="-6.8668618225191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5-4A62-95D0-9A184E7F9B1F}"/>
                </c:ext>
              </c:extLst>
            </c:dLbl>
            <c:dLbl>
              <c:idx val="4"/>
              <c:layout>
                <c:manualLayout>
                  <c:x val="-2.0009850518538735E-3"/>
                  <c:y val="-6.8668618225191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D5-4A62-95D0-9A184E7F9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RDQA 2018-2021</c:v>
                </c:pt>
                <c:pt idx="1">
                  <c:v>RAG 2018-2021</c:v>
                </c:pt>
                <c:pt idx="2">
                  <c:v>RDQA 2022-2025</c:v>
                </c:pt>
                <c:pt idx="3">
                  <c:v>RAG 2022-2025</c:v>
                </c:pt>
                <c:pt idx="4">
                  <c:v>PAS 2022-2025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7.14</c:v>
                </c:pt>
                <c:pt idx="1">
                  <c:v>8.9</c:v>
                </c:pt>
                <c:pt idx="2">
                  <c:v>46.42</c:v>
                </c:pt>
                <c:pt idx="3">
                  <c:v>57.12</c:v>
                </c:pt>
                <c:pt idx="4">
                  <c:v>21.42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D5-4A62-95D0-9A184E7F9B1F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Fevereiro 2025 (%)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1.0830090941285122E-2"/>
                  <c:y val="-4.0377266843981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D5-4A62-95D0-9A184E7F9B1F}"/>
                </c:ext>
              </c:extLst>
            </c:dLbl>
            <c:dLbl>
              <c:idx val="1"/>
              <c:layout>
                <c:manualLayout>
                  <c:x val="8.1277298009198289E-3"/>
                  <c:y val="-4.1247189099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D5-4A62-95D0-9A184E7F9B1F}"/>
                </c:ext>
              </c:extLst>
            </c:dLbl>
            <c:dLbl>
              <c:idx val="2"/>
              <c:layout>
                <c:manualLayout>
                  <c:x val="2.0009397343283097E-3"/>
                  <c:y val="-3.6089386745422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D5-4A62-95D0-9A184E7F9B1F}"/>
                </c:ext>
              </c:extLst>
            </c:dLbl>
            <c:dLbl>
              <c:idx val="3"/>
              <c:layout>
                <c:manualLayout>
                  <c:x val="-6.8072873388158881E-3"/>
                  <c:y val="-4.382609027616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D5-4A62-95D0-9A184E7F9B1F}"/>
                </c:ext>
              </c:extLst>
            </c:dLbl>
            <c:dLbl>
              <c:idx val="4"/>
              <c:layout>
                <c:manualLayout>
                  <c:x val="2.0009397343283097E-3"/>
                  <c:y val="-3.523469422151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D5-4A62-95D0-9A184E7F9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RDQA 2018-2021</c:v>
                </c:pt>
                <c:pt idx="1">
                  <c:v>RAG 2018-2021</c:v>
                </c:pt>
                <c:pt idx="2">
                  <c:v>RDQA 2022-2025</c:v>
                </c:pt>
                <c:pt idx="3">
                  <c:v>RAG 2022-2025</c:v>
                </c:pt>
                <c:pt idx="4">
                  <c:v>PAS 2022-2025</c:v>
                </c:pt>
              </c:strCache>
            </c:str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3.56</c:v>
                </c:pt>
                <c:pt idx="3">
                  <c:v>0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D5-4A62-95D0-9A184E7F9B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gapDepth val="138"/>
        <c:shape val="box"/>
        <c:axId val="1768603327"/>
        <c:axId val="1768604287"/>
        <c:axId val="0"/>
      </c:bar3DChart>
      <c:catAx>
        <c:axId val="176860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604287"/>
        <c:crosses val="autoZero"/>
        <c:auto val="1"/>
        <c:lblAlgn val="ctr"/>
        <c:lblOffset val="100"/>
        <c:noMultiLvlLbl val="0"/>
      </c:catAx>
      <c:valAx>
        <c:axId val="1768604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60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644131583516564E-2"/>
          <c:y val="0.19216912810319975"/>
          <c:w val="0.43252835963026837"/>
          <c:h val="6.96835079606934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1D21E-2CE8-4637-8A11-DE2B546F71E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E928798D-564D-4837-9802-8D132AE9EF00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</a:rPr>
            <a:t>Planejamento efetivo</a:t>
          </a:r>
        </a:p>
      </dgm:t>
    </dgm:pt>
    <dgm:pt modelId="{345E62F0-0560-4D12-A66C-E3C6839D1355}" type="parTrans" cxnId="{AD8C7F3D-3BAB-49FD-A798-D5F3EAB92A95}">
      <dgm:prSet/>
      <dgm:spPr/>
      <dgm:t>
        <a:bodyPr/>
        <a:lstStyle/>
        <a:p>
          <a:endParaRPr lang="pt-BR"/>
        </a:p>
      </dgm:t>
    </dgm:pt>
    <dgm:pt modelId="{D4303038-1277-4323-826B-2360CF541B10}" type="sibTrans" cxnId="{AD8C7F3D-3BAB-49FD-A798-D5F3EAB92A95}">
      <dgm:prSet/>
      <dgm:spPr/>
      <dgm:t>
        <a:bodyPr/>
        <a:lstStyle/>
        <a:p>
          <a:endParaRPr lang="pt-BR"/>
        </a:p>
      </dgm:t>
    </dgm:pt>
    <dgm:pt modelId="{90981EBF-5B49-4880-92BC-DC8AC1F89992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</a:rPr>
            <a:t>Ação nas reais necessidades do território</a:t>
          </a:r>
        </a:p>
      </dgm:t>
    </dgm:pt>
    <dgm:pt modelId="{B730C941-77E0-4E94-A0E0-B92D91CEED71}" type="parTrans" cxnId="{7C4579DE-0598-4576-8E36-8577041F0445}">
      <dgm:prSet/>
      <dgm:spPr/>
      <dgm:t>
        <a:bodyPr/>
        <a:lstStyle/>
        <a:p>
          <a:endParaRPr lang="pt-BR"/>
        </a:p>
      </dgm:t>
    </dgm:pt>
    <dgm:pt modelId="{2113F607-E175-4446-B284-77F925457522}" type="sibTrans" cxnId="{7C4579DE-0598-4576-8E36-8577041F0445}">
      <dgm:prSet/>
      <dgm:spPr/>
      <dgm:t>
        <a:bodyPr/>
        <a:lstStyle/>
        <a:p>
          <a:endParaRPr lang="pt-BR"/>
        </a:p>
      </dgm:t>
    </dgm:pt>
    <dgm:pt modelId="{93D1B79C-D645-4C72-9D36-7A44F37BB9F3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</a:rPr>
            <a:t>SUS fortalecido, Região de Saúde fortalecida.</a:t>
          </a:r>
        </a:p>
      </dgm:t>
    </dgm:pt>
    <dgm:pt modelId="{382D5EC3-8C34-4999-8123-A9FD954FE7AB}" type="parTrans" cxnId="{BD8129DB-92FD-4317-ABF1-A9B24468331C}">
      <dgm:prSet/>
      <dgm:spPr/>
      <dgm:t>
        <a:bodyPr/>
        <a:lstStyle/>
        <a:p>
          <a:endParaRPr lang="pt-BR"/>
        </a:p>
      </dgm:t>
    </dgm:pt>
    <dgm:pt modelId="{3C762BA7-9BDB-46E5-AAA0-17F1BF3D6444}" type="sibTrans" cxnId="{BD8129DB-92FD-4317-ABF1-A9B24468331C}">
      <dgm:prSet/>
      <dgm:spPr/>
      <dgm:t>
        <a:bodyPr/>
        <a:lstStyle/>
        <a:p>
          <a:endParaRPr lang="pt-BR"/>
        </a:p>
      </dgm:t>
    </dgm:pt>
    <dgm:pt modelId="{717FE21F-F0DD-4CB7-8F5B-9C0ACDFB6861}" type="pres">
      <dgm:prSet presAssocID="{0EF1D21E-2CE8-4637-8A11-DE2B546F71EC}" presName="Name0" presStyleCnt="0">
        <dgm:presLayoutVars>
          <dgm:dir/>
          <dgm:animLvl val="lvl"/>
          <dgm:resizeHandles val="exact"/>
        </dgm:presLayoutVars>
      </dgm:prSet>
      <dgm:spPr/>
    </dgm:pt>
    <dgm:pt modelId="{843393CE-F496-4D9E-9CDE-9371146B340C}" type="pres">
      <dgm:prSet presAssocID="{93D1B79C-D645-4C72-9D36-7A44F37BB9F3}" presName="boxAndChildren" presStyleCnt="0"/>
      <dgm:spPr/>
    </dgm:pt>
    <dgm:pt modelId="{1D6869E8-5155-4855-B784-24E003D3755E}" type="pres">
      <dgm:prSet presAssocID="{93D1B79C-D645-4C72-9D36-7A44F37BB9F3}" presName="parentTextBox" presStyleLbl="node1" presStyleIdx="0" presStyleCnt="3"/>
      <dgm:spPr/>
    </dgm:pt>
    <dgm:pt modelId="{33E5E6CF-2A4E-472A-A7B3-79EA5465F2F6}" type="pres">
      <dgm:prSet presAssocID="{2113F607-E175-4446-B284-77F925457522}" presName="sp" presStyleCnt="0"/>
      <dgm:spPr/>
    </dgm:pt>
    <dgm:pt modelId="{3C6A13B0-3FAB-4373-83AC-555CA866C2C7}" type="pres">
      <dgm:prSet presAssocID="{90981EBF-5B49-4880-92BC-DC8AC1F89992}" presName="arrowAndChildren" presStyleCnt="0"/>
      <dgm:spPr/>
    </dgm:pt>
    <dgm:pt modelId="{C29EDF77-0188-4902-BD72-C9E3BFAFB1A3}" type="pres">
      <dgm:prSet presAssocID="{90981EBF-5B49-4880-92BC-DC8AC1F89992}" presName="parentTextArrow" presStyleLbl="node1" presStyleIdx="1" presStyleCnt="3"/>
      <dgm:spPr/>
    </dgm:pt>
    <dgm:pt modelId="{63877D9E-98B8-4577-B0B8-113A84620079}" type="pres">
      <dgm:prSet presAssocID="{D4303038-1277-4323-826B-2360CF541B10}" presName="sp" presStyleCnt="0"/>
      <dgm:spPr/>
    </dgm:pt>
    <dgm:pt modelId="{F4227C9F-69AB-403B-9A86-B3CCD768912B}" type="pres">
      <dgm:prSet presAssocID="{E928798D-564D-4837-9802-8D132AE9EF00}" presName="arrowAndChildren" presStyleCnt="0"/>
      <dgm:spPr/>
    </dgm:pt>
    <dgm:pt modelId="{0EA8BD71-2B3C-418E-B9AA-20384B3E617C}" type="pres">
      <dgm:prSet presAssocID="{E928798D-564D-4837-9802-8D132AE9EF00}" presName="parentTextArrow" presStyleLbl="node1" presStyleIdx="2" presStyleCnt="3" custLinFactNeighborY="-2822"/>
      <dgm:spPr/>
    </dgm:pt>
  </dgm:ptLst>
  <dgm:cxnLst>
    <dgm:cxn modelId="{AD8C7F3D-3BAB-49FD-A798-D5F3EAB92A95}" srcId="{0EF1D21E-2CE8-4637-8A11-DE2B546F71EC}" destId="{E928798D-564D-4837-9802-8D132AE9EF00}" srcOrd="0" destOrd="0" parTransId="{345E62F0-0560-4D12-A66C-E3C6839D1355}" sibTransId="{D4303038-1277-4323-826B-2360CF541B10}"/>
    <dgm:cxn modelId="{ADDDB15E-D4F2-4490-BC9A-CE1D0BCFED41}" type="presOf" srcId="{E928798D-564D-4837-9802-8D132AE9EF00}" destId="{0EA8BD71-2B3C-418E-B9AA-20384B3E617C}" srcOrd="0" destOrd="0" presId="urn:microsoft.com/office/officeart/2005/8/layout/process4"/>
    <dgm:cxn modelId="{95C08A43-288D-43AA-91C3-46B353170F1C}" type="presOf" srcId="{93D1B79C-D645-4C72-9D36-7A44F37BB9F3}" destId="{1D6869E8-5155-4855-B784-24E003D3755E}" srcOrd="0" destOrd="0" presId="urn:microsoft.com/office/officeart/2005/8/layout/process4"/>
    <dgm:cxn modelId="{AAA95A99-0124-4187-98A0-E5A2D4677C23}" type="presOf" srcId="{90981EBF-5B49-4880-92BC-DC8AC1F89992}" destId="{C29EDF77-0188-4902-BD72-C9E3BFAFB1A3}" srcOrd="0" destOrd="0" presId="urn:microsoft.com/office/officeart/2005/8/layout/process4"/>
    <dgm:cxn modelId="{6979419C-97A4-4135-B371-C3F585E5717F}" type="presOf" srcId="{0EF1D21E-2CE8-4637-8A11-DE2B546F71EC}" destId="{717FE21F-F0DD-4CB7-8F5B-9C0ACDFB6861}" srcOrd="0" destOrd="0" presId="urn:microsoft.com/office/officeart/2005/8/layout/process4"/>
    <dgm:cxn modelId="{BD8129DB-92FD-4317-ABF1-A9B24468331C}" srcId="{0EF1D21E-2CE8-4637-8A11-DE2B546F71EC}" destId="{93D1B79C-D645-4C72-9D36-7A44F37BB9F3}" srcOrd="2" destOrd="0" parTransId="{382D5EC3-8C34-4999-8123-A9FD954FE7AB}" sibTransId="{3C762BA7-9BDB-46E5-AAA0-17F1BF3D6444}"/>
    <dgm:cxn modelId="{7C4579DE-0598-4576-8E36-8577041F0445}" srcId="{0EF1D21E-2CE8-4637-8A11-DE2B546F71EC}" destId="{90981EBF-5B49-4880-92BC-DC8AC1F89992}" srcOrd="1" destOrd="0" parTransId="{B730C941-77E0-4E94-A0E0-B92D91CEED71}" sibTransId="{2113F607-E175-4446-B284-77F925457522}"/>
    <dgm:cxn modelId="{64CB7445-A634-4E73-8C72-2C9EE2715B9A}" type="presParOf" srcId="{717FE21F-F0DD-4CB7-8F5B-9C0ACDFB6861}" destId="{843393CE-F496-4D9E-9CDE-9371146B340C}" srcOrd="0" destOrd="0" presId="urn:microsoft.com/office/officeart/2005/8/layout/process4"/>
    <dgm:cxn modelId="{3D534301-8DB8-4FE8-A728-88990628FD5F}" type="presParOf" srcId="{843393CE-F496-4D9E-9CDE-9371146B340C}" destId="{1D6869E8-5155-4855-B784-24E003D3755E}" srcOrd="0" destOrd="0" presId="urn:microsoft.com/office/officeart/2005/8/layout/process4"/>
    <dgm:cxn modelId="{94554770-36FA-419C-8F14-A53D36A1CE6B}" type="presParOf" srcId="{717FE21F-F0DD-4CB7-8F5B-9C0ACDFB6861}" destId="{33E5E6CF-2A4E-472A-A7B3-79EA5465F2F6}" srcOrd="1" destOrd="0" presId="urn:microsoft.com/office/officeart/2005/8/layout/process4"/>
    <dgm:cxn modelId="{19AA7099-F4E1-4B32-9440-75CF2EA09795}" type="presParOf" srcId="{717FE21F-F0DD-4CB7-8F5B-9C0ACDFB6861}" destId="{3C6A13B0-3FAB-4373-83AC-555CA866C2C7}" srcOrd="2" destOrd="0" presId="urn:microsoft.com/office/officeart/2005/8/layout/process4"/>
    <dgm:cxn modelId="{B2F96511-6A1A-48D4-812E-7C18275A3FA6}" type="presParOf" srcId="{3C6A13B0-3FAB-4373-83AC-555CA866C2C7}" destId="{C29EDF77-0188-4902-BD72-C9E3BFAFB1A3}" srcOrd="0" destOrd="0" presId="urn:microsoft.com/office/officeart/2005/8/layout/process4"/>
    <dgm:cxn modelId="{8CA41079-6347-493E-AB6C-12B5A80DC8B4}" type="presParOf" srcId="{717FE21F-F0DD-4CB7-8F5B-9C0ACDFB6861}" destId="{63877D9E-98B8-4577-B0B8-113A84620079}" srcOrd="3" destOrd="0" presId="urn:microsoft.com/office/officeart/2005/8/layout/process4"/>
    <dgm:cxn modelId="{DE459321-82E7-4944-A6D3-C70BCD19BAF6}" type="presParOf" srcId="{717FE21F-F0DD-4CB7-8F5B-9C0ACDFB6861}" destId="{F4227C9F-69AB-403B-9A86-B3CCD768912B}" srcOrd="4" destOrd="0" presId="urn:microsoft.com/office/officeart/2005/8/layout/process4"/>
    <dgm:cxn modelId="{331548F3-E423-4244-B3B6-E76E086A4CFF}" type="presParOf" srcId="{F4227C9F-69AB-403B-9A86-B3CCD768912B}" destId="{0EA8BD71-2B3C-418E-B9AA-20384B3E61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319E3-D998-45E1-A739-36FA1EB1B4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05E2A14-1FB9-4EC7-B846-C0377525459E}">
      <dgm:prSet phldrT="[Texto]"/>
      <dgm:spPr/>
      <dgm:t>
        <a:bodyPr/>
        <a:lstStyle/>
        <a:p>
          <a:r>
            <a:rPr lang="pt-BR" dirty="0"/>
            <a:t>Espaço de Educação permanente em saúde</a:t>
          </a:r>
        </a:p>
      </dgm:t>
    </dgm:pt>
    <dgm:pt modelId="{9891B65D-274D-49EC-8DBB-36C9F2BFFBD0}" type="parTrans" cxnId="{C0738B8C-0B7B-4739-8D8F-E6040772FC2C}">
      <dgm:prSet/>
      <dgm:spPr/>
      <dgm:t>
        <a:bodyPr/>
        <a:lstStyle/>
        <a:p>
          <a:endParaRPr lang="pt-BR"/>
        </a:p>
      </dgm:t>
    </dgm:pt>
    <dgm:pt modelId="{2C9E3B61-B463-4193-9051-60E7038562BE}" type="sibTrans" cxnId="{C0738B8C-0B7B-4739-8D8F-E6040772FC2C}">
      <dgm:prSet/>
      <dgm:spPr/>
      <dgm:t>
        <a:bodyPr/>
        <a:lstStyle/>
        <a:p>
          <a:endParaRPr lang="pt-BR"/>
        </a:p>
      </dgm:t>
    </dgm:pt>
    <dgm:pt modelId="{82CDF1A0-DE27-4F14-86BE-972F7B2C5A39}">
      <dgm:prSet phldrT="[Texto]"/>
      <dgm:spPr/>
      <dgm:t>
        <a:bodyPr/>
        <a:lstStyle/>
        <a:p>
          <a:r>
            <a:rPr lang="pt-BR" dirty="0"/>
            <a:t>Capacitações em temas de relevância</a:t>
          </a:r>
        </a:p>
      </dgm:t>
    </dgm:pt>
    <dgm:pt modelId="{977FD307-0E24-46F4-B880-48FFEE7B051A}" type="parTrans" cxnId="{DE5E473B-AFA7-4D81-B59B-23C3DEBADB39}">
      <dgm:prSet/>
      <dgm:spPr/>
      <dgm:t>
        <a:bodyPr/>
        <a:lstStyle/>
        <a:p>
          <a:endParaRPr lang="pt-BR"/>
        </a:p>
      </dgm:t>
    </dgm:pt>
    <dgm:pt modelId="{DDA182B1-FCD8-4F67-8A9B-5E3B8DC7F7E3}" type="sibTrans" cxnId="{DE5E473B-AFA7-4D81-B59B-23C3DEBADB39}">
      <dgm:prSet/>
      <dgm:spPr/>
      <dgm:t>
        <a:bodyPr/>
        <a:lstStyle/>
        <a:p>
          <a:endParaRPr lang="pt-BR"/>
        </a:p>
      </dgm:t>
    </dgm:pt>
    <dgm:pt modelId="{96306C12-20CB-4ACC-900A-27520F7684BE}">
      <dgm:prSet phldrT="[Texto]"/>
      <dgm:spPr/>
      <dgm:t>
        <a:bodyPr/>
        <a:lstStyle/>
        <a:p>
          <a:r>
            <a:rPr lang="pt-BR" dirty="0"/>
            <a:t>Otimização do tempo.</a:t>
          </a:r>
        </a:p>
      </dgm:t>
    </dgm:pt>
    <dgm:pt modelId="{D14742C9-EC6F-4501-A999-AF4F688EBECA}" type="parTrans" cxnId="{F0C8ACD9-308A-414C-BC02-714B8ABDB424}">
      <dgm:prSet/>
      <dgm:spPr/>
      <dgm:t>
        <a:bodyPr/>
        <a:lstStyle/>
        <a:p>
          <a:endParaRPr lang="pt-BR"/>
        </a:p>
      </dgm:t>
    </dgm:pt>
    <dgm:pt modelId="{37A5976B-D5F6-4CCE-9F0B-0679D6E2BE18}" type="sibTrans" cxnId="{F0C8ACD9-308A-414C-BC02-714B8ABDB424}">
      <dgm:prSet/>
      <dgm:spPr/>
      <dgm:t>
        <a:bodyPr/>
        <a:lstStyle/>
        <a:p>
          <a:endParaRPr lang="pt-BR"/>
        </a:p>
      </dgm:t>
    </dgm:pt>
    <dgm:pt modelId="{E66FB80C-F946-4291-B84A-174654AECE64}" type="pres">
      <dgm:prSet presAssocID="{E9E319E3-D998-45E1-A739-36FA1EB1B407}" presName="Name0" presStyleCnt="0">
        <dgm:presLayoutVars>
          <dgm:dir/>
          <dgm:resizeHandles val="exact"/>
        </dgm:presLayoutVars>
      </dgm:prSet>
      <dgm:spPr/>
    </dgm:pt>
    <dgm:pt modelId="{E486B5F7-4A9E-4A2E-BD20-BBAED2483035}" type="pres">
      <dgm:prSet presAssocID="{E9E319E3-D998-45E1-A739-36FA1EB1B407}" presName="arrow" presStyleLbl="bgShp" presStyleIdx="0" presStyleCnt="1"/>
      <dgm:spPr/>
    </dgm:pt>
    <dgm:pt modelId="{5A07A3B0-B214-46DE-BB48-C630954EB035}" type="pres">
      <dgm:prSet presAssocID="{E9E319E3-D998-45E1-A739-36FA1EB1B407}" presName="points" presStyleCnt="0"/>
      <dgm:spPr/>
    </dgm:pt>
    <dgm:pt modelId="{5A865261-A0FB-4B3A-A2F3-CB251F0E344C}" type="pres">
      <dgm:prSet presAssocID="{705E2A14-1FB9-4EC7-B846-C0377525459E}" presName="compositeA" presStyleCnt="0"/>
      <dgm:spPr/>
    </dgm:pt>
    <dgm:pt modelId="{0383A6CC-0DAF-4C72-97E4-71D4AAFC155B}" type="pres">
      <dgm:prSet presAssocID="{705E2A14-1FB9-4EC7-B846-C0377525459E}" presName="textA" presStyleLbl="revTx" presStyleIdx="0" presStyleCnt="3">
        <dgm:presLayoutVars>
          <dgm:bulletEnabled val="1"/>
        </dgm:presLayoutVars>
      </dgm:prSet>
      <dgm:spPr/>
    </dgm:pt>
    <dgm:pt modelId="{BE90BBB8-E9BB-4654-89CC-C8E5F77723C3}" type="pres">
      <dgm:prSet presAssocID="{705E2A14-1FB9-4EC7-B846-C0377525459E}" presName="circleA" presStyleLbl="node1" presStyleIdx="0" presStyleCnt="3"/>
      <dgm:spPr/>
    </dgm:pt>
    <dgm:pt modelId="{B21BF0AD-7EF3-4ACC-B82E-24E63AEE4D54}" type="pres">
      <dgm:prSet presAssocID="{705E2A14-1FB9-4EC7-B846-C0377525459E}" presName="spaceA" presStyleCnt="0"/>
      <dgm:spPr/>
    </dgm:pt>
    <dgm:pt modelId="{FAE78870-AE78-4CEA-A4BB-033B4D5DF208}" type="pres">
      <dgm:prSet presAssocID="{2C9E3B61-B463-4193-9051-60E7038562BE}" presName="space" presStyleCnt="0"/>
      <dgm:spPr/>
    </dgm:pt>
    <dgm:pt modelId="{CBF41A41-8476-4A50-89CC-609B366220DF}" type="pres">
      <dgm:prSet presAssocID="{82CDF1A0-DE27-4F14-86BE-972F7B2C5A39}" presName="compositeB" presStyleCnt="0"/>
      <dgm:spPr/>
    </dgm:pt>
    <dgm:pt modelId="{F07EE363-25A4-4410-999B-1C38C787078D}" type="pres">
      <dgm:prSet presAssocID="{82CDF1A0-DE27-4F14-86BE-972F7B2C5A39}" presName="textB" presStyleLbl="revTx" presStyleIdx="1" presStyleCnt="3">
        <dgm:presLayoutVars>
          <dgm:bulletEnabled val="1"/>
        </dgm:presLayoutVars>
      </dgm:prSet>
      <dgm:spPr/>
    </dgm:pt>
    <dgm:pt modelId="{085C1A94-A9B1-4733-9A3D-7FD64A8041D0}" type="pres">
      <dgm:prSet presAssocID="{82CDF1A0-DE27-4F14-86BE-972F7B2C5A39}" presName="circleB" presStyleLbl="node1" presStyleIdx="1" presStyleCnt="3"/>
      <dgm:spPr/>
    </dgm:pt>
    <dgm:pt modelId="{0D23B7C4-D4FC-43B5-BCCC-E8AE35A778B2}" type="pres">
      <dgm:prSet presAssocID="{82CDF1A0-DE27-4F14-86BE-972F7B2C5A39}" presName="spaceB" presStyleCnt="0"/>
      <dgm:spPr/>
    </dgm:pt>
    <dgm:pt modelId="{ED618725-4564-4EDA-9AAD-82E670CE7377}" type="pres">
      <dgm:prSet presAssocID="{DDA182B1-FCD8-4F67-8A9B-5E3B8DC7F7E3}" presName="space" presStyleCnt="0"/>
      <dgm:spPr/>
    </dgm:pt>
    <dgm:pt modelId="{21D5BB15-79E8-4922-A66A-C34A8A08A3B0}" type="pres">
      <dgm:prSet presAssocID="{96306C12-20CB-4ACC-900A-27520F7684BE}" presName="compositeA" presStyleCnt="0"/>
      <dgm:spPr/>
    </dgm:pt>
    <dgm:pt modelId="{FC4BC0B4-3067-4509-9C99-1A42645494C4}" type="pres">
      <dgm:prSet presAssocID="{96306C12-20CB-4ACC-900A-27520F7684BE}" presName="textA" presStyleLbl="revTx" presStyleIdx="2" presStyleCnt="3">
        <dgm:presLayoutVars>
          <dgm:bulletEnabled val="1"/>
        </dgm:presLayoutVars>
      </dgm:prSet>
      <dgm:spPr/>
    </dgm:pt>
    <dgm:pt modelId="{1BF84B82-48E1-4D0F-ADD3-8EC734CAD2C0}" type="pres">
      <dgm:prSet presAssocID="{96306C12-20CB-4ACC-900A-27520F7684BE}" presName="circleA" presStyleLbl="node1" presStyleIdx="2" presStyleCnt="3"/>
      <dgm:spPr/>
    </dgm:pt>
    <dgm:pt modelId="{0AAA6B58-4808-426F-93C0-6C69D7320A97}" type="pres">
      <dgm:prSet presAssocID="{96306C12-20CB-4ACC-900A-27520F7684BE}" presName="spaceA" presStyleCnt="0"/>
      <dgm:spPr/>
    </dgm:pt>
  </dgm:ptLst>
  <dgm:cxnLst>
    <dgm:cxn modelId="{796EF104-7A3F-4ADA-8442-79D538F315D4}" type="presOf" srcId="{E9E319E3-D998-45E1-A739-36FA1EB1B407}" destId="{E66FB80C-F946-4291-B84A-174654AECE64}" srcOrd="0" destOrd="0" presId="urn:microsoft.com/office/officeart/2005/8/layout/hProcess11"/>
    <dgm:cxn modelId="{10002516-8620-4455-9F80-69A8169BB46D}" type="presOf" srcId="{82CDF1A0-DE27-4F14-86BE-972F7B2C5A39}" destId="{F07EE363-25A4-4410-999B-1C38C787078D}" srcOrd="0" destOrd="0" presId="urn:microsoft.com/office/officeart/2005/8/layout/hProcess11"/>
    <dgm:cxn modelId="{DE5E473B-AFA7-4D81-B59B-23C3DEBADB39}" srcId="{E9E319E3-D998-45E1-A739-36FA1EB1B407}" destId="{82CDF1A0-DE27-4F14-86BE-972F7B2C5A39}" srcOrd="1" destOrd="0" parTransId="{977FD307-0E24-46F4-B880-48FFEE7B051A}" sibTransId="{DDA182B1-FCD8-4F67-8A9B-5E3B8DC7F7E3}"/>
    <dgm:cxn modelId="{2745313C-1260-495A-ADDC-15C01C1D74CC}" type="presOf" srcId="{705E2A14-1FB9-4EC7-B846-C0377525459E}" destId="{0383A6CC-0DAF-4C72-97E4-71D4AAFC155B}" srcOrd="0" destOrd="0" presId="urn:microsoft.com/office/officeart/2005/8/layout/hProcess11"/>
    <dgm:cxn modelId="{C0738B8C-0B7B-4739-8D8F-E6040772FC2C}" srcId="{E9E319E3-D998-45E1-A739-36FA1EB1B407}" destId="{705E2A14-1FB9-4EC7-B846-C0377525459E}" srcOrd="0" destOrd="0" parTransId="{9891B65D-274D-49EC-8DBB-36C9F2BFFBD0}" sibTransId="{2C9E3B61-B463-4193-9051-60E7038562BE}"/>
    <dgm:cxn modelId="{F0C8ACD9-308A-414C-BC02-714B8ABDB424}" srcId="{E9E319E3-D998-45E1-A739-36FA1EB1B407}" destId="{96306C12-20CB-4ACC-900A-27520F7684BE}" srcOrd="2" destOrd="0" parTransId="{D14742C9-EC6F-4501-A999-AF4F688EBECA}" sibTransId="{37A5976B-D5F6-4CCE-9F0B-0679D6E2BE18}"/>
    <dgm:cxn modelId="{457D91F9-E8CA-41BD-9FE0-E82C5705FE8D}" type="presOf" srcId="{96306C12-20CB-4ACC-900A-27520F7684BE}" destId="{FC4BC0B4-3067-4509-9C99-1A42645494C4}" srcOrd="0" destOrd="0" presId="urn:microsoft.com/office/officeart/2005/8/layout/hProcess11"/>
    <dgm:cxn modelId="{9DD8C185-DD2E-42A2-B5F1-F54151A75230}" type="presParOf" srcId="{E66FB80C-F946-4291-B84A-174654AECE64}" destId="{E486B5F7-4A9E-4A2E-BD20-BBAED2483035}" srcOrd="0" destOrd="0" presId="urn:microsoft.com/office/officeart/2005/8/layout/hProcess11"/>
    <dgm:cxn modelId="{E8F06702-CCF4-4CE9-8BD1-6081D9058F6D}" type="presParOf" srcId="{E66FB80C-F946-4291-B84A-174654AECE64}" destId="{5A07A3B0-B214-46DE-BB48-C630954EB035}" srcOrd="1" destOrd="0" presId="urn:microsoft.com/office/officeart/2005/8/layout/hProcess11"/>
    <dgm:cxn modelId="{68B621E4-E359-4309-B0D6-059091830405}" type="presParOf" srcId="{5A07A3B0-B214-46DE-BB48-C630954EB035}" destId="{5A865261-A0FB-4B3A-A2F3-CB251F0E344C}" srcOrd="0" destOrd="0" presId="urn:microsoft.com/office/officeart/2005/8/layout/hProcess11"/>
    <dgm:cxn modelId="{32EC8705-9FDB-475B-971F-7D3080E3D1E8}" type="presParOf" srcId="{5A865261-A0FB-4B3A-A2F3-CB251F0E344C}" destId="{0383A6CC-0DAF-4C72-97E4-71D4AAFC155B}" srcOrd="0" destOrd="0" presId="urn:microsoft.com/office/officeart/2005/8/layout/hProcess11"/>
    <dgm:cxn modelId="{250577BF-E5BA-4735-A770-7C11A69DE6B8}" type="presParOf" srcId="{5A865261-A0FB-4B3A-A2F3-CB251F0E344C}" destId="{BE90BBB8-E9BB-4654-89CC-C8E5F77723C3}" srcOrd="1" destOrd="0" presId="urn:microsoft.com/office/officeart/2005/8/layout/hProcess11"/>
    <dgm:cxn modelId="{156ED2E0-6B89-4521-BBA2-1B39AC013E0D}" type="presParOf" srcId="{5A865261-A0FB-4B3A-A2F3-CB251F0E344C}" destId="{B21BF0AD-7EF3-4ACC-B82E-24E63AEE4D54}" srcOrd="2" destOrd="0" presId="urn:microsoft.com/office/officeart/2005/8/layout/hProcess11"/>
    <dgm:cxn modelId="{5BAE9B33-7561-4E48-9A78-D112F1E52594}" type="presParOf" srcId="{5A07A3B0-B214-46DE-BB48-C630954EB035}" destId="{FAE78870-AE78-4CEA-A4BB-033B4D5DF208}" srcOrd="1" destOrd="0" presId="urn:microsoft.com/office/officeart/2005/8/layout/hProcess11"/>
    <dgm:cxn modelId="{BCAA9308-5827-4DF6-B9A6-3FD6864ECDB1}" type="presParOf" srcId="{5A07A3B0-B214-46DE-BB48-C630954EB035}" destId="{CBF41A41-8476-4A50-89CC-609B366220DF}" srcOrd="2" destOrd="0" presId="urn:microsoft.com/office/officeart/2005/8/layout/hProcess11"/>
    <dgm:cxn modelId="{1B83C8BE-AFAC-4609-9996-8A8F31287CAE}" type="presParOf" srcId="{CBF41A41-8476-4A50-89CC-609B366220DF}" destId="{F07EE363-25A4-4410-999B-1C38C787078D}" srcOrd="0" destOrd="0" presId="urn:microsoft.com/office/officeart/2005/8/layout/hProcess11"/>
    <dgm:cxn modelId="{62A36CA2-DB02-461B-A80A-0328E80A9B03}" type="presParOf" srcId="{CBF41A41-8476-4A50-89CC-609B366220DF}" destId="{085C1A94-A9B1-4733-9A3D-7FD64A8041D0}" srcOrd="1" destOrd="0" presId="urn:microsoft.com/office/officeart/2005/8/layout/hProcess11"/>
    <dgm:cxn modelId="{6432EDCE-71F7-4619-99DF-E0D0E79EE6D9}" type="presParOf" srcId="{CBF41A41-8476-4A50-89CC-609B366220DF}" destId="{0D23B7C4-D4FC-43B5-BCCC-E8AE35A778B2}" srcOrd="2" destOrd="0" presId="urn:microsoft.com/office/officeart/2005/8/layout/hProcess11"/>
    <dgm:cxn modelId="{EC17B728-28CD-44CA-8468-F781FA17DD6C}" type="presParOf" srcId="{5A07A3B0-B214-46DE-BB48-C630954EB035}" destId="{ED618725-4564-4EDA-9AAD-82E670CE7377}" srcOrd="3" destOrd="0" presId="urn:microsoft.com/office/officeart/2005/8/layout/hProcess11"/>
    <dgm:cxn modelId="{06FDF804-B3ED-4B61-820B-922C67FF5F23}" type="presParOf" srcId="{5A07A3B0-B214-46DE-BB48-C630954EB035}" destId="{21D5BB15-79E8-4922-A66A-C34A8A08A3B0}" srcOrd="4" destOrd="0" presId="urn:microsoft.com/office/officeart/2005/8/layout/hProcess11"/>
    <dgm:cxn modelId="{9103B2B0-5A57-4CD2-B55E-E6DAC9966892}" type="presParOf" srcId="{21D5BB15-79E8-4922-A66A-C34A8A08A3B0}" destId="{FC4BC0B4-3067-4509-9C99-1A42645494C4}" srcOrd="0" destOrd="0" presId="urn:microsoft.com/office/officeart/2005/8/layout/hProcess11"/>
    <dgm:cxn modelId="{0E8F654A-45C0-48B6-AD99-15A9472039B8}" type="presParOf" srcId="{21D5BB15-79E8-4922-A66A-C34A8A08A3B0}" destId="{1BF84B82-48E1-4D0F-ADD3-8EC734CAD2C0}" srcOrd="1" destOrd="0" presId="urn:microsoft.com/office/officeart/2005/8/layout/hProcess11"/>
    <dgm:cxn modelId="{A1F9FB07-9937-4D5E-9B05-790B3EFF952E}" type="presParOf" srcId="{21D5BB15-79E8-4922-A66A-C34A8A08A3B0}" destId="{0AAA6B58-4808-426F-93C0-6C69D7320A9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869E8-5155-4855-B784-24E003D3755E}">
      <dsp:nvSpPr>
        <dsp:cNvPr id="0" name=""/>
        <dsp:cNvSpPr/>
      </dsp:nvSpPr>
      <dsp:spPr>
        <a:xfrm>
          <a:off x="0" y="2184499"/>
          <a:ext cx="8128000" cy="717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0000"/>
              </a:solidFill>
            </a:rPr>
            <a:t>SUS fortalecido, Região de Saúde fortalecida.</a:t>
          </a:r>
        </a:p>
      </dsp:txBody>
      <dsp:txXfrm>
        <a:off x="0" y="2184499"/>
        <a:ext cx="8128000" cy="717001"/>
      </dsp:txXfrm>
    </dsp:sp>
    <dsp:sp modelId="{C29EDF77-0188-4902-BD72-C9E3BFAFB1A3}">
      <dsp:nvSpPr>
        <dsp:cNvPr id="0" name=""/>
        <dsp:cNvSpPr/>
      </dsp:nvSpPr>
      <dsp:spPr>
        <a:xfrm rot="10800000">
          <a:off x="0" y="1092506"/>
          <a:ext cx="8128000" cy="110274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0000"/>
              </a:solidFill>
            </a:rPr>
            <a:t>Ação nas reais necessidades do território</a:t>
          </a:r>
        </a:p>
      </dsp:txBody>
      <dsp:txXfrm rot="10800000">
        <a:off x="0" y="1092506"/>
        <a:ext cx="8128000" cy="716533"/>
      </dsp:txXfrm>
    </dsp:sp>
    <dsp:sp modelId="{0EA8BD71-2B3C-418E-B9AA-20384B3E617C}">
      <dsp:nvSpPr>
        <dsp:cNvPr id="0" name=""/>
        <dsp:cNvSpPr/>
      </dsp:nvSpPr>
      <dsp:spPr>
        <a:xfrm rot="10800000">
          <a:off x="0" y="0"/>
          <a:ext cx="8128000" cy="110274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0000"/>
              </a:solidFill>
            </a:rPr>
            <a:t>Planejamento efetivo</a:t>
          </a:r>
        </a:p>
      </dsp:txBody>
      <dsp:txXfrm rot="10800000">
        <a:off x="0" y="0"/>
        <a:ext cx="8128000" cy="716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6B5F7-4A9E-4A2E-BD20-BBAED2483035}">
      <dsp:nvSpPr>
        <dsp:cNvPr id="0" name=""/>
        <dsp:cNvSpPr/>
      </dsp:nvSpPr>
      <dsp:spPr>
        <a:xfrm>
          <a:off x="0" y="1589508"/>
          <a:ext cx="9920176" cy="21193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3A6CC-0DAF-4C72-97E4-71D4AAFC155B}">
      <dsp:nvSpPr>
        <dsp:cNvPr id="0" name=""/>
        <dsp:cNvSpPr/>
      </dsp:nvSpPr>
      <dsp:spPr>
        <a:xfrm>
          <a:off x="4359" y="0"/>
          <a:ext cx="2877238" cy="211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Espaço de Educação permanente em saúde</a:t>
          </a:r>
        </a:p>
      </dsp:txBody>
      <dsp:txXfrm>
        <a:off x="4359" y="0"/>
        <a:ext cx="2877238" cy="2119344"/>
      </dsp:txXfrm>
    </dsp:sp>
    <dsp:sp modelId="{BE90BBB8-E9BB-4654-89CC-C8E5F77723C3}">
      <dsp:nvSpPr>
        <dsp:cNvPr id="0" name=""/>
        <dsp:cNvSpPr/>
      </dsp:nvSpPr>
      <dsp:spPr>
        <a:xfrm>
          <a:off x="1178060" y="2384262"/>
          <a:ext cx="529836" cy="529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EE363-25A4-4410-999B-1C38C787078D}">
      <dsp:nvSpPr>
        <dsp:cNvPr id="0" name=""/>
        <dsp:cNvSpPr/>
      </dsp:nvSpPr>
      <dsp:spPr>
        <a:xfrm>
          <a:off x="3025459" y="3179016"/>
          <a:ext cx="2877238" cy="211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Capacitações em temas de relevância</a:t>
          </a:r>
        </a:p>
      </dsp:txBody>
      <dsp:txXfrm>
        <a:off x="3025459" y="3179016"/>
        <a:ext cx="2877238" cy="2119344"/>
      </dsp:txXfrm>
    </dsp:sp>
    <dsp:sp modelId="{085C1A94-A9B1-4733-9A3D-7FD64A8041D0}">
      <dsp:nvSpPr>
        <dsp:cNvPr id="0" name=""/>
        <dsp:cNvSpPr/>
      </dsp:nvSpPr>
      <dsp:spPr>
        <a:xfrm>
          <a:off x="4199161" y="2384262"/>
          <a:ext cx="529836" cy="529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BC0B4-3067-4509-9C99-1A42645494C4}">
      <dsp:nvSpPr>
        <dsp:cNvPr id="0" name=""/>
        <dsp:cNvSpPr/>
      </dsp:nvSpPr>
      <dsp:spPr>
        <a:xfrm>
          <a:off x="6046560" y="0"/>
          <a:ext cx="2877238" cy="211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Otimização do tempo.</a:t>
          </a:r>
        </a:p>
      </dsp:txBody>
      <dsp:txXfrm>
        <a:off x="6046560" y="0"/>
        <a:ext cx="2877238" cy="2119344"/>
      </dsp:txXfrm>
    </dsp:sp>
    <dsp:sp modelId="{1BF84B82-48E1-4D0F-ADD3-8EC734CAD2C0}">
      <dsp:nvSpPr>
        <dsp:cNvPr id="0" name=""/>
        <dsp:cNvSpPr/>
      </dsp:nvSpPr>
      <dsp:spPr>
        <a:xfrm>
          <a:off x="7220261" y="2384262"/>
          <a:ext cx="529836" cy="529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16/03/2025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7A16B-4B90-12F6-F81B-4D2207DC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0F17E303-08ED-548A-87A6-3114A310A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579BC9-BD0B-0BD9-0AC2-CDC019980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BD48540-374F-E8B5-C6E3-654740B56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84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D141B-4C1A-E6C3-AE67-19D782ED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2F713C77-9BDF-2C84-9B43-D011A222B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EE074EA-5410-13A3-E742-35751FDB9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F55280C-3EE8-40EA-5D2D-1F0D8C284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23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66CC-DB48-B114-ECCD-110A4666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650CA4C7-98CE-B7B4-F627-2BC8B9586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7F0E0F-16A2-EC74-A44F-D4E42EC6A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7C11F6D-3449-CCB5-5F34-CEE172721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90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C7BDF-9769-9EA6-9F18-6882C830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5BBF7082-5B8B-C401-F8F0-CE73D803E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54CFBA-1F90-A5E7-2501-4512E65B6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BBB0E80-DEFC-45B2-03FF-AB1D22E72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94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42610-C880-5F53-C451-C747D8E88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A0B8D474-4C7B-1B6A-8885-70DF9E1E8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C414643-02CF-58B3-0D77-26F967939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3C9A80B-C5D3-84AC-9D2C-177F95977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52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A69D0-F660-1077-EADE-F35A7104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98FF542A-434F-A2F9-5D41-BF74338A3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06E38AE-5D8E-0906-2A17-31F2FD352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179B8E5-AB45-EF54-10A5-F98B8F768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451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27D2-4884-1BCE-F143-A703BA27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>
            <a:extLst>
              <a:ext uri="{FF2B5EF4-FFF2-40B4-BE49-F238E27FC236}">
                <a16:creationId xmlns:a16="http://schemas.microsoft.com/office/drawing/2014/main" id="{4A5AE99B-A5A0-5DD7-BEA4-4A44A11DE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DE6E36A-1112-375A-C295-E9F334629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FDAB549-B5B3-8177-7384-9DD4548FA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89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3BE09-6099-8B76-C4B3-E1A9E9963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D1A8A2-6E8C-5709-0E68-AA5FA5B08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05CB0-799E-A3AB-9455-6189DBC5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598-535F-402E-BCF5-B7B49F167530}" type="datetimeFigureOut">
              <a:rPr lang="pt-BR" smtClean="0"/>
              <a:t>16/03/2025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869AD2-7C4B-66D5-3D00-7BA868FB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08C89B-1083-E1A8-912D-D934DA9B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DAD-F662-4994-80F4-D7C089625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10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  <p:sldLayoutId id="2147483754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88" y="27494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807452" y="1420461"/>
            <a:ext cx="9932528" cy="2086725"/>
          </a:xfrm>
        </p:spPr>
        <p:txBody>
          <a:bodyPr rtlCol="0"/>
          <a:lstStyle/>
          <a:p>
            <a:pPr algn="just" rtl="0"/>
            <a:r>
              <a:rPr lang="pt-BR" sz="3600" dirty="0">
                <a:solidFill>
                  <a:schemeClr val="bg1"/>
                </a:solidFill>
              </a:rPr>
              <a:t>OFICINAS QUADRIMESTRAIS DE PLANEJAMENTO E GESTÃO: PROMOVENDO O FORTALECIMENTO NA REGIÃO TELES PIRES 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27057" y="3703040"/>
            <a:ext cx="9693317" cy="1051570"/>
          </a:xfrm>
        </p:spPr>
        <p:txBody>
          <a:bodyPr rtlCol="0"/>
          <a:lstStyle/>
          <a:p>
            <a:pPr rtl="0"/>
            <a:r>
              <a:rPr lang="pt-BR" sz="3000" b="0" dirty="0">
                <a:solidFill>
                  <a:schemeClr val="bg1"/>
                </a:solidFill>
              </a:rPr>
              <a:t>Danieli Buzzacaro</a:t>
            </a:r>
          </a:p>
          <a:p>
            <a:pPr rtl="0"/>
            <a:r>
              <a:rPr lang="pt-BR" sz="3000" b="0" dirty="0">
                <a:solidFill>
                  <a:schemeClr val="bg1"/>
                </a:solidFill>
              </a:rPr>
              <a:t>Apoiadora COSEMS/MT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74" y="3388076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105833" y="616411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0" dirty="0">
                <a:solidFill>
                  <a:schemeClr val="bg1"/>
                </a:solidFill>
              </a:rPr>
              <a:t>Sorriso/MT</a:t>
            </a:r>
            <a:endParaRPr lang="pt-BR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29541" y="116958"/>
            <a:ext cx="11158194" cy="1318706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Comparativo entre a situação dos instrumentos de gestão na região Teles Pires, no </a:t>
            </a:r>
            <a:r>
              <a:rPr lang="pt-BR" sz="3200" dirty="0" err="1">
                <a:solidFill>
                  <a:schemeClr val="tx1"/>
                </a:solidFill>
              </a:rPr>
              <a:t>DigiSUS</a:t>
            </a:r>
            <a:r>
              <a:rPr lang="pt-BR" sz="3200" dirty="0">
                <a:solidFill>
                  <a:schemeClr val="tx1"/>
                </a:solidFill>
              </a:rPr>
              <a:t>, em junho de 2023 e fevereiro 2025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10</a:t>
            </a:fld>
            <a:endParaRPr lang="pt-BR"/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3F493CA-7683-15B7-A4B6-61D3A3624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506505"/>
              </p:ext>
            </p:extLst>
          </p:nvPr>
        </p:nvGraphicFramePr>
        <p:xfrm>
          <a:off x="786809" y="1541310"/>
          <a:ext cx="10800925" cy="492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1291-8A72-32D8-C331-A6F1B4ACC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EF296255-C0F1-0C99-124C-6AC74A3D5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37" y="2969713"/>
            <a:ext cx="11158194" cy="907941"/>
          </a:xfrm>
        </p:spPr>
        <p:txBody>
          <a:bodyPr rtlCol="0"/>
          <a:lstStyle/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57A8B400-13F0-94A1-65FC-0B409AFFF7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DE7EDA98-70E6-CA44-7CAB-9C9AA1842219}"/>
              </a:ext>
            </a:extLst>
          </p:cNvPr>
          <p:cNvSpPr txBox="1"/>
          <p:nvPr/>
        </p:nvSpPr>
        <p:spPr>
          <a:xfrm>
            <a:off x="205313" y="-31303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CF3BC4B1-F437-7BA6-E5E5-9B26965106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DC3463A-E4DA-BC00-C65A-CF9063681F8D}"/>
              </a:ext>
            </a:extLst>
          </p:cNvPr>
          <p:cNvSpPr txBox="1"/>
          <p:nvPr/>
        </p:nvSpPr>
        <p:spPr>
          <a:xfrm>
            <a:off x="949960" y="259023"/>
            <a:ext cx="10257124" cy="552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Pode-se concluir que as oficinas quadrimestrais na Região Teles Pires são importantes no </a:t>
            </a:r>
            <a:r>
              <a:rPr lang="pt-BR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fortalecimento da região e na qualificação do planejamento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região de saúde, sendo meio de educação permanente em planejamento e gestão do SUS.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efetivação das oficinas demonstra o </a:t>
            </a:r>
            <a:r>
              <a:rPr lang="pt-BR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comprometimento dos gestores e técnicos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região com um planejamento efetivo, que não se limita no cumprimento de prazos, mesmo tendo a ciência da obrigatoriedade no cumprimento destes.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importância do espaço institucionalizado para educação permanente em saúde em temas de relevância, principalmente as </a:t>
            </a:r>
            <a:r>
              <a:rPr lang="pt-BR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ocorridas na Atenção Primária, Especializada e o SUS Digital, que puderam ser trabalhadas com </a:t>
            </a:r>
            <a:r>
              <a:rPr lang="pt-BR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celeridade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 oficinas, fortalecendo o SUS nos territórios.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Ainda, a análise de indicadores de saúde de maneira regional, promove fortalecimento da região, por meio da análise frequente da situação de saúde, estimulando o </a:t>
            </a:r>
            <a:r>
              <a:rPr lang="pt-BR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 constante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além de trocas entre os participantes na melhoria da qualidade de saúde demonstrada nos indicadores.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Devido a relevância e aos resultados apresentados, bem como as </a:t>
            </a:r>
            <a:r>
              <a:rPr lang="pt-BR" sz="18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mudanças que acontecem nos atores de gestão nos territórios,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fundamental a continuidade das oficinas quadrimestrais de planejamento na região de saúde.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94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048E0-861E-8557-66BB-D7A9C536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893" y="3562347"/>
            <a:ext cx="4476307" cy="1757135"/>
          </a:xfrm>
        </p:spPr>
        <p:txBody>
          <a:bodyPr anchor="b">
            <a:noAutofit/>
          </a:bodyPr>
          <a:lstStyle/>
          <a:p>
            <a:pPr algn="l"/>
            <a:r>
              <a:rPr lang="pt-BR" sz="6600" b="1" dirty="0">
                <a:solidFill>
                  <a:srgbClr val="008000"/>
                </a:solidFill>
              </a:rPr>
              <a:t>Obrigada!</a:t>
            </a:r>
          </a:p>
        </p:txBody>
      </p:sp>
      <p:pic>
        <p:nvPicPr>
          <p:cNvPr id="9" name="Imagem 8" descr="Pessoas sentadas em uma sala&#10;&#10;O conteúdo gerado por IA pode estar incorreto.">
            <a:extLst>
              <a:ext uri="{FF2B5EF4-FFF2-40B4-BE49-F238E27FC236}">
                <a16:creationId xmlns:a16="http://schemas.microsoft.com/office/drawing/2014/main" id="{CEF9B544-05D7-0A68-D08E-66D262951D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33104" b="1"/>
          <a:stretch/>
        </p:blipFill>
        <p:spPr>
          <a:xfrm>
            <a:off x="-5" y="1676465"/>
            <a:ext cx="4211054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</p:spPr>
      </p:pic>
      <p:pic>
        <p:nvPicPr>
          <p:cNvPr id="7" name="Imagem 6" descr="Grupo de pessoas em pé na frente de um prédio&#10;&#10;O conteúdo gerado por IA pode estar incorreto.">
            <a:extLst>
              <a:ext uri="{FF2B5EF4-FFF2-40B4-BE49-F238E27FC236}">
                <a16:creationId xmlns:a16="http://schemas.microsoft.com/office/drawing/2014/main" id="{2B382E9B-4932-F73C-A1A4-F68DB82E1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r="2" b="2"/>
          <a:stretch/>
        </p:blipFill>
        <p:spPr>
          <a:xfrm>
            <a:off x="3336555" y="3"/>
            <a:ext cx="3997527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</p:spPr>
      </p:pic>
      <p:pic>
        <p:nvPicPr>
          <p:cNvPr id="5" name="Imagem 4" descr="Pessoas sentadas em cadeiras&#10;&#10;O conteúdo gerado por IA pode estar incorreto.">
            <a:extLst>
              <a:ext uri="{FF2B5EF4-FFF2-40B4-BE49-F238E27FC236}">
                <a16:creationId xmlns:a16="http://schemas.microsoft.com/office/drawing/2014/main" id="{6CE558A0-AC58-1426-0BF4-AD0310EE7B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7031" b="3"/>
          <a:stretch/>
        </p:blipFill>
        <p:spPr>
          <a:xfrm>
            <a:off x="8253666" y="2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</p:spPr>
      </p:pic>
      <p:pic>
        <p:nvPicPr>
          <p:cNvPr id="10" name="Espaço Reservado para Imagem 4">
            <a:extLst>
              <a:ext uri="{FF2B5EF4-FFF2-40B4-BE49-F238E27FC236}">
                <a16:creationId xmlns:a16="http://schemas.microsoft.com/office/drawing/2014/main" id="{EE6662E8-AE19-EAFE-902E-B3DFD67316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5" r="-2" b="12770"/>
          <a:stretch/>
        </p:blipFill>
        <p:spPr>
          <a:xfrm>
            <a:off x="9601200" y="4862726"/>
            <a:ext cx="2956758" cy="1757135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36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162C0-0C61-495B-FB9F-EAC994C3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CC8E55BB-FA29-8F86-DB6A-C6FED8CAA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1060695"/>
            <a:ext cx="11158194" cy="1938992"/>
          </a:xfrm>
        </p:spPr>
        <p:txBody>
          <a:bodyPr rtlCol="0"/>
          <a:lstStyle/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</a:rPr>
              <a:t>O planejamento é </a:t>
            </a:r>
            <a:r>
              <a:rPr lang="pt-BR" sz="3000" b="1" dirty="0">
                <a:solidFill>
                  <a:srgbClr val="008000"/>
                </a:solidFill>
              </a:rPr>
              <a:t>fundamental</a:t>
            </a:r>
            <a:r>
              <a:rPr lang="pt-BR" sz="3000" dirty="0">
                <a:solidFill>
                  <a:schemeClr val="tx1"/>
                </a:solidFill>
              </a:rPr>
              <a:t> para o SUS em todos os níveis, principalmente no nível municipal, onde efetivamente a população é atendida.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chemeClr val="tx1"/>
                </a:solidFill>
                <a:highlight>
                  <a:srgbClr val="FFFFFF"/>
                </a:highlight>
              </a:rPr>
              <a:t>Planejar para além de cumprimento de prazos legais.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19387745-5FFB-8E5F-06CF-0CA03F7949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A0D35F94-DC91-9564-A720-D4CB68CAB943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>
            <a:extLst>
              <a:ext uri="{FF2B5EF4-FFF2-40B4-BE49-F238E27FC236}">
                <a16:creationId xmlns:a16="http://schemas.microsoft.com/office/drawing/2014/main" id="{C333E799-E04D-7B2D-0FB8-A29C74FBE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9E9CD18-E03A-5D5C-A567-F440C64E2063}"/>
              </a:ext>
            </a:extLst>
          </p:cNvPr>
          <p:cNvCxnSpPr/>
          <p:nvPr/>
        </p:nvCxnSpPr>
        <p:spPr>
          <a:xfrm flipV="1">
            <a:off x="4497572" y="3604437"/>
            <a:ext cx="1095154" cy="765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0B26129-C982-070C-9C4E-AA64C6B15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279658"/>
              </p:ext>
            </p:extLst>
          </p:nvPr>
        </p:nvGraphicFramePr>
        <p:xfrm>
          <a:off x="2032000" y="3236319"/>
          <a:ext cx="8128000" cy="290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358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7BEF-316A-A025-7372-F0A4CFD4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1FB182FA-82B1-2A6C-6398-C6C2DA2F9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37" y="3021539"/>
            <a:ext cx="11158194" cy="923330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Anual de Saúde (PAS), Relatórios Detalhados do Quadrimestre Anterior (RDQA) e Relatório Anual de Gestão (RAG) é de obrigação dos municípios, conforme definido em legislação, com prazos e composição mínima. </a:t>
            </a:r>
            <a:endParaRPr lang="pt-BR" sz="3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F508DA45-C741-A5E9-DB3C-503F0F7890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DCA11188-A66E-9592-31D8-D11471449121}"/>
              </a:ext>
            </a:extLst>
          </p:cNvPr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>
            <a:extLst>
              <a:ext uri="{FF2B5EF4-FFF2-40B4-BE49-F238E27FC236}">
                <a16:creationId xmlns:a16="http://schemas.microsoft.com/office/drawing/2014/main" id="{2AE5FB3F-0B6C-6FC3-7837-725BA5145C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0F0D359-1627-C9D9-9D03-E8B636B0C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69" y="37102"/>
            <a:ext cx="6935168" cy="564911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4A47F35-100D-E627-9D2C-55DD10FAB1CB}"/>
              </a:ext>
            </a:extLst>
          </p:cNvPr>
          <p:cNvSpPr txBox="1"/>
          <p:nvPr/>
        </p:nvSpPr>
        <p:spPr>
          <a:xfrm>
            <a:off x="8325293" y="1436489"/>
            <a:ext cx="332623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Região Teles Pires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/>
              <a:t>15 municípios, sendo um deles Boa Esperança do Norte, emancipado em 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300" dirty="0"/>
              <a:t>580.757 habitantes (estimativa 2024).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726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820937"/>
            <a:ext cx="11158194" cy="5324535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2200" b="1" dirty="0">
                <a:solidFill>
                  <a:schemeClr val="tx1"/>
                </a:solidFill>
              </a:rPr>
              <a:t>Objetivo geral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Promover o </a:t>
            </a:r>
            <a:r>
              <a:rPr lang="pt-BR" sz="2200" b="1" dirty="0">
                <a:solidFill>
                  <a:srgbClr val="008000"/>
                </a:solidFill>
              </a:rPr>
              <a:t>fortalecimento da gestão municipal </a:t>
            </a:r>
            <a:r>
              <a:rPr lang="pt-BR" sz="2200" dirty="0">
                <a:solidFill>
                  <a:schemeClr val="tx1"/>
                </a:solidFill>
              </a:rPr>
              <a:t>do SUS nos municípios da Região de Saúde Teles </a:t>
            </a:r>
            <a:r>
              <a:rPr lang="pt-BR" sz="2200" dirty="0">
                <a:solidFill>
                  <a:schemeClr val="tx1"/>
                </a:solidFill>
                <a:highlight>
                  <a:srgbClr val="FFFFFF"/>
                </a:highlight>
              </a:rPr>
              <a:t>Pires. 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b="1" dirty="0">
                <a:solidFill>
                  <a:schemeClr val="tx1"/>
                </a:solidFill>
              </a:rPr>
              <a:t>Objetivos específicos 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1.	</a:t>
            </a:r>
            <a:r>
              <a:rPr lang="pt-BR" sz="2200" b="1" dirty="0">
                <a:solidFill>
                  <a:srgbClr val="008000"/>
                </a:solidFill>
              </a:rPr>
              <a:t>Qualificar os instrumentos de planejamento </a:t>
            </a:r>
            <a:r>
              <a:rPr lang="pt-BR" sz="2200" dirty="0">
                <a:solidFill>
                  <a:schemeClr val="tx1"/>
                </a:solidFill>
              </a:rPr>
              <a:t>nos municípios da região, aprimorando o planejamento em saúde. 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2.	Realizar análise da situação de saúde dos municípios da região, por meio de </a:t>
            </a:r>
            <a:r>
              <a:rPr lang="pt-BR" sz="2200" b="1" dirty="0">
                <a:solidFill>
                  <a:srgbClr val="008000"/>
                </a:solidFill>
              </a:rPr>
              <a:t>pactuação e análise de indicadores regionais</a:t>
            </a:r>
            <a:r>
              <a:rPr lang="pt-BR" sz="2200" dirty="0">
                <a:solidFill>
                  <a:schemeClr val="tx1"/>
                </a:solidFill>
              </a:rPr>
              <a:t>.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3.	Promover </a:t>
            </a:r>
            <a:r>
              <a:rPr lang="pt-BR" sz="2200" b="1" dirty="0">
                <a:solidFill>
                  <a:srgbClr val="008000"/>
                </a:solidFill>
              </a:rPr>
              <a:t>educação permanente em gestão e planejamento</a:t>
            </a:r>
            <a:r>
              <a:rPr lang="pt-BR" sz="2200" dirty="0">
                <a:solidFill>
                  <a:schemeClr val="tx1"/>
                </a:solidFill>
              </a:rPr>
              <a:t>, bem como em outras temáticas de relevância aos gestores e técnicos da região.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4.	</a:t>
            </a:r>
            <a:r>
              <a:rPr lang="pt-BR" sz="2200" b="1" dirty="0">
                <a:solidFill>
                  <a:srgbClr val="008000"/>
                </a:solidFill>
              </a:rPr>
              <a:t>Sensibilizar </a:t>
            </a:r>
            <a:r>
              <a:rPr lang="pt-BR" sz="2200" dirty="0">
                <a:solidFill>
                  <a:schemeClr val="tx1"/>
                </a:solidFill>
              </a:rPr>
              <a:t>os municípios da região a cumprir os prazos legais de elaboração dos instrumentos de gestão.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5.	</a:t>
            </a:r>
            <a:r>
              <a:rPr lang="pt-BR" sz="2200" b="1" dirty="0">
                <a:solidFill>
                  <a:srgbClr val="008000"/>
                </a:solidFill>
              </a:rPr>
              <a:t>Fortalecer a região</a:t>
            </a:r>
            <a:r>
              <a:rPr lang="pt-BR" sz="2200" dirty="0">
                <a:solidFill>
                  <a:schemeClr val="tx1"/>
                </a:solidFill>
              </a:rPr>
              <a:t> de saúde através do planejamento efetivo.</a:t>
            </a:r>
          </a:p>
          <a:p>
            <a:pPr indent="0" algn="just" rtl="0">
              <a:lnSpc>
                <a:spcPct val="100000"/>
              </a:lnSpc>
            </a:pPr>
            <a:r>
              <a:rPr lang="pt-BR" sz="2200" dirty="0">
                <a:solidFill>
                  <a:schemeClr val="tx1"/>
                </a:solidFill>
              </a:rPr>
              <a:t>6.	</a:t>
            </a:r>
            <a:r>
              <a:rPr lang="pt-BR" sz="2200" b="1" dirty="0">
                <a:solidFill>
                  <a:srgbClr val="008000"/>
                </a:solidFill>
              </a:rPr>
              <a:t>Integrar</a:t>
            </a:r>
            <a:r>
              <a:rPr lang="pt-BR" sz="2200" dirty="0">
                <a:solidFill>
                  <a:schemeClr val="tx1"/>
                </a:solidFill>
              </a:rPr>
              <a:t> gestores e técnicos da região, </a:t>
            </a:r>
            <a:r>
              <a:rPr lang="pt-BR" sz="2200" b="1" dirty="0">
                <a:solidFill>
                  <a:srgbClr val="008000"/>
                </a:solidFill>
              </a:rPr>
              <a:t>promovendo trocas</a:t>
            </a:r>
            <a:r>
              <a:rPr lang="pt-BR" sz="2200" dirty="0">
                <a:solidFill>
                  <a:schemeClr val="tx1"/>
                </a:solidFill>
              </a:rPr>
              <a:t> entre estes.</a:t>
            </a:r>
          </a:p>
          <a:p>
            <a:pPr indent="0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599834"/>
            <a:ext cx="11158194" cy="5647700"/>
          </a:xfrm>
        </p:spPr>
        <p:txBody>
          <a:bodyPr rtlCol="0"/>
          <a:lstStyle/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Periodicidade: quadrimestral. 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Período do trabalho: junho/2023 à fevereiro/2025. 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Público-alvo: secretários de saúde e técnicos de planejamento.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Facilitadas por Apoiadora COSEMS/MT e Técnica de Apoio à Gestão do Escritório Regional de Saúde.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b="1" dirty="0">
                <a:solidFill>
                  <a:srgbClr val="008000"/>
                </a:solidFill>
              </a:rPr>
              <a:t>Institucionalizadas</a:t>
            </a:r>
            <a:r>
              <a:rPr lang="pt-BR" sz="2500" dirty="0">
                <a:solidFill>
                  <a:schemeClr val="tx1"/>
                </a:solidFill>
              </a:rPr>
              <a:t> na região de saúde.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Conteúdo fixo das oficinas: 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200" b="0" dirty="0">
                <a:solidFill>
                  <a:schemeClr val="tx1"/>
                </a:solidFill>
              </a:rPr>
              <a:t>Planejamento do SUS;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200" b="0" dirty="0">
                <a:solidFill>
                  <a:schemeClr val="tx1"/>
                </a:solidFill>
              </a:rPr>
              <a:t>Instrumentos de gestão do SUS; 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200" b="0" dirty="0">
                <a:solidFill>
                  <a:schemeClr val="tx1"/>
                </a:solidFill>
              </a:rPr>
              <a:t>Sistema de Informações sobre Orçamentos Públicos em Saúde – SIOPS e,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200" b="0" dirty="0">
                <a:solidFill>
                  <a:schemeClr val="tx1"/>
                </a:solidFill>
              </a:rPr>
              <a:t>Análise dos indicadores de saúde regionais.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205313" y="-31303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6EB2F-57B9-531E-E119-3B6B198B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A6FE05E7-6E5C-112F-D7A6-B1D6A04226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068808E2-60F5-BCE1-4BE6-6AC6E1CEC2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4DAD94-FC28-5C47-ACCB-3D27113E7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711568"/>
              </p:ext>
            </p:extLst>
          </p:nvPr>
        </p:nvGraphicFramePr>
        <p:xfrm>
          <a:off x="1339703" y="839972"/>
          <a:ext cx="9920176" cy="529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252880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9C2D3-08FA-BAB3-5137-FCD9C059C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CEFA9A93-ADC2-D66C-0352-E181ADA7CB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10429" b="1"/>
          <a:stretch/>
        </p:blipFill>
        <p:spPr>
          <a:xfrm>
            <a:off x="20" y="10"/>
            <a:ext cx="3902129" cy="4389808"/>
          </a:xfrm>
          <a:prstGeom prst="rect">
            <a:avLst/>
          </a:prstGeo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207ECDE-6FA5-8805-72F8-73F83B04E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6968" y="2700670"/>
            <a:ext cx="7566414" cy="1269578"/>
          </a:xfrm>
        </p:spPr>
        <p:txBody>
          <a:bodyPr/>
          <a:lstStyle/>
          <a:p>
            <a:r>
              <a:rPr lang="pt-BR" sz="8500" b="1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FE8EC4-1FC0-1F24-9DAD-A097AE97F7D9}"/>
              </a:ext>
            </a:extLst>
          </p:cNvPr>
          <p:cNvSpPr txBox="1"/>
          <p:nvPr/>
        </p:nvSpPr>
        <p:spPr>
          <a:xfrm>
            <a:off x="7743349" y="419100"/>
            <a:ext cx="2377440" cy="840230"/>
          </a:xfrm>
          <a:prstGeom prst="rect">
            <a:avLst/>
          </a:prstGeom>
        </p:spPr>
        <p:txBody>
          <a:bodyPr vert="horz" wrap="square" lIns="146304" tIns="45720" rIns="146304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t-BR" sz="2200" b="1" kern="1200" dirty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57F4F309-8C4B-C8D0-3948-DA8F34917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E1514C-5E56-4738-A1FF-4B1CFD2A3E36}" type="slidenum">
              <a:rPr lang="pt-BR" smtClean="0"/>
              <a:pPr>
                <a:spcAft>
                  <a:spcPts val="600"/>
                </a:spcAft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21681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09B32-4EC2-5739-D449-BE78B70A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D965B16F-20FC-A62F-1FF7-78B0CCCAA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214921"/>
            <a:ext cx="11158194" cy="6755696"/>
          </a:xfrm>
        </p:spPr>
        <p:txBody>
          <a:bodyPr rtlCol="0"/>
          <a:lstStyle/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Aumento do número de municípios que possuem setor e/ou técnico designado para planejamento do SUS.</a:t>
            </a: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500" dirty="0">
              <a:solidFill>
                <a:schemeClr val="tx1"/>
              </a:solidFill>
            </a:endParaRP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Atuação nas trocas de atores do planejamento SUS nos territórios.</a:t>
            </a:r>
          </a:p>
          <a:p>
            <a:pPr indent="0" algn="just" rtl="0">
              <a:lnSpc>
                <a:spcPct val="100000"/>
              </a:lnSpc>
            </a:pPr>
            <a:endParaRPr lang="pt-BR" sz="2500" dirty="0">
              <a:solidFill>
                <a:schemeClr val="tx1"/>
              </a:solidFill>
            </a:endParaRP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Integração entre técnicos e gestores dos municípios, gerando trocas entre estes.</a:t>
            </a:r>
          </a:p>
          <a:p>
            <a:pPr indent="0" algn="just" rtl="0">
              <a:lnSpc>
                <a:spcPct val="100000"/>
              </a:lnSpc>
            </a:pPr>
            <a:endParaRPr lang="pt-BR" sz="2500" dirty="0">
              <a:solidFill>
                <a:schemeClr val="tx1"/>
              </a:solidFill>
            </a:endParaRP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Construção e análise coletiva de indicadores de saúde.</a:t>
            </a:r>
          </a:p>
          <a:p>
            <a:pPr indent="0" algn="just" rtl="0">
              <a:lnSpc>
                <a:spcPct val="100000"/>
              </a:lnSpc>
            </a:pPr>
            <a:endParaRPr lang="pt-BR" sz="2500" dirty="0">
              <a:solidFill>
                <a:schemeClr val="tx1"/>
              </a:solidFill>
            </a:endParaRP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Espaço de discussões e construções do Planejamento Regional Integrado.</a:t>
            </a:r>
          </a:p>
          <a:p>
            <a:pPr indent="0" algn="just" rtl="0">
              <a:lnSpc>
                <a:spcPct val="100000"/>
              </a:lnSpc>
            </a:pPr>
            <a:endParaRPr lang="pt-BR" sz="2500" dirty="0">
              <a:solidFill>
                <a:schemeClr val="tx1"/>
              </a:solidFill>
            </a:endParaRPr>
          </a:p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500" dirty="0">
                <a:solidFill>
                  <a:schemeClr val="tx1"/>
                </a:solidFill>
              </a:rPr>
              <a:t>Redução das pendências nos prazos de inserção dos instrumentos de gestão no sistema </a:t>
            </a:r>
            <a:r>
              <a:rPr lang="pt-BR" sz="2500" dirty="0" err="1">
                <a:solidFill>
                  <a:schemeClr val="tx1"/>
                </a:solidFill>
              </a:rPr>
              <a:t>DigiSUS</a:t>
            </a:r>
            <a:r>
              <a:rPr lang="pt-BR" sz="2500" dirty="0">
                <a:solidFill>
                  <a:schemeClr val="tx1"/>
                </a:solidFill>
              </a:rPr>
              <a:t> Gestão – Módulo Planejamento.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A2D660AA-F408-226B-5AE2-46488B25B8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8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47748F66-EED4-D634-65ED-67A372A52AD3}"/>
              </a:ext>
            </a:extLst>
          </p:cNvPr>
          <p:cNvSpPr txBox="1"/>
          <p:nvPr/>
        </p:nvSpPr>
        <p:spPr>
          <a:xfrm>
            <a:off x="205313" y="-31303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E91C1AF2-F600-9B06-252A-2F33055B9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4663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7DB9-4F87-C3A8-FC81-9EA2A18A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>
            <a:extLst>
              <a:ext uri="{FF2B5EF4-FFF2-40B4-BE49-F238E27FC236}">
                <a16:creationId xmlns:a16="http://schemas.microsoft.com/office/drawing/2014/main" id="{7F3E499C-85D6-CBC1-B670-FDCCBD8CB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903" y="946095"/>
            <a:ext cx="11158194" cy="4924425"/>
          </a:xfrm>
        </p:spPr>
        <p:txBody>
          <a:bodyPr rtlCol="0"/>
          <a:lstStyle/>
          <a:p>
            <a:pPr marL="688975" indent="-457200" algn="just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Espaço de educação permanente em saúde, com os seguintes temas trabalhados no período:  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500" b="0" dirty="0">
                <a:solidFill>
                  <a:schemeClr val="tx1"/>
                </a:solidFill>
              </a:rPr>
              <a:t>Planejamento, orçamento e financiamento no SUS;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500" b="0" dirty="0">
                <a:solidFill>
                  <a:schemeClr val="tx1"/>
                </a:solidFill>
              </a:rPr>
              <a:t>Nova Metodologia de Financiamento Federal da Atenção Primária à Saúde;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500" b="0" dirty="0">
                <a:solidFill>
                  <a:schemeClr val="tx1"/>
                </a:solidFill>
              </a:rPr>
              <a:t>SUS Digital; 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500" b="0" dirty="0">
                <a:solidFill>
                  <a:schemeClr val="tx1"/>
                </a:solidFill>
              </a:rPr>
              <a:t>Política Nacional da Atenção Especializada;</a:t>
            </a:r>
          </a:p>
          <a:p>
            <a:pPr marL="400050" lvl="2" indent="-4000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pt-BR" sz="2500" b="0" dirty="0">
                <a:solidFill>
                  <a:schemeClr val="tx1"/>
                </a:solidFill>
              </a:rPr>
              <a:t>Programa Mais Acesso à Especialistas – enfatizando que a região foi a primeira e única do estado a construir o PAR do programa no ano de 2024.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BAD00681-3F3B-64F8-E71C-BEFC87FA92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9</a:t>
            </a:fld>
            <a:endParaRPr lang="pt-BR"/>
          </a:p>
        </p:txBody>
      </p:sp>
      <p:sp>
        <p:nvSpPr>
          <p:cNvPr id="9" name="Caixa de texto 8">
            <a:extLst>
              <a:ext uri="{FF2B5EF4-FFF2-40B4-BE49-F238E27FC236}">
                <a16:creationId xmlns:a16="http://schemas.microsoft.com/office/drawing/2014/main" id="{6F486C8D-68B8-1181-A3EE-ABCC14359226}"/>
              </a:ext>
            </a:extLst>
          </p:cNvPr>
          <p:cNvSpPr txBox="1"/>
          <p:nvPr/>
        </p:nvSpPr>
        <p:spPr>
          <a:xfrm>
            <a:off x="205313" y="-31303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>
            <a:extLst>
              <a:ext uri="{FF2B5EF4-FFF2-40B4-BE49-F238E27FC236}">
                <a16:creationId xmlns:a16="http://schemas.microsoft.com/office/drawing/2014/main" id="{1E8A77F4-0488-0B3A-DA01-36B0CE2616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164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854</Words>
  <Application>Microsoft Office PowerPoint</Application>
  <PresentationFormat>Widescreen</PresentationFormat>
  <Paragraphs>94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OFICINAS QUADRIMESTRAIS DE PLANEJAMENTO E GESTÃO: PROMOVENDO O FORTALECIMENTO NA REGIÃO TELES PIRES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2025-03-16T15:00:01Z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