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84" r:id="rId5"/>
    <p:sldId id="379" r:id="rId6"/>
    <p:sldId id="385" r:id="rId7"/>
    <p:sldId id="390" r:id="rId8"/>
    <p:sldId id="391" r:id="rId9"/>
    <p:sldId id="392" r:id="rId10"/>
    <p:sldId id="393" r:id="rId11"/>
    <p:sldId id="394" r:id="rId12"/>
    <p:sldId id="389" r:id="rId13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79"/>
            <p14:sldId id="385"/>
            <p14:sldId id="390"/>
            <p14:sldId id="391"/>
            <p14:sldId id="392"/>
            <p14:sldId id="393"/>
            <p14:sldId id="394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7A1"/>
    <a:srgbClr val="E6E6E6"/>
    <a:srgbClr val="DC5924"/>
    <a:srgbClr val="B7472A"/>
    <a:srgbClr val="000000"/>
    <a:srgbClr val="FFFFFF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88A7C-450D-4F02-B05B-98D23C8CB180}" v="24" dt="2025-03-16T13:30:10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70" d="100"/>
          <a:sy n="70" d="100"/>
        </p:scale>
        <p:origin x="1123" y="134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F77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Gestão do SUS</c:v>
                </c:pt>
                <c:pt idx="1">
                  <c:v>Controle Social</c:v>
                </c:pt>
                <c:pt idx="2">
                  <c:v>Vigilância em Saúde</c:v>
                </c:pt>
                <c:pt idx="3">
                  <c:v>Atenção Primária à Saúde</c:v>
                </c:pt>
                <c:pt idx="4">
                  <c:v>Gestão do Trabalho e Educação Permanente</c:v>
                </c:pt>
                <c:pt idx="5">
                  <c:v>Média e Alta Complexidade</c:v>
                </c:pt>
                <c:pt idx="6">
                  <c:v>Assitência Farmacêutica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10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0-4F1E-8264-B10822D1F6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18057375"/>
        <c:axId val="1918056895"/>
      </c:barChart>
      <c:catAx>
        <c:axId val="1918057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056895"/>
        <c:crosses val="autoZero"/>
        <c:auto val="1"/>
        <c:lblAlgn val="ctr"/>
        <c:lblOffset val="100"/>
        <c:noMultiLvlLbl val="0"/>
      </c:catAx>
      <c:valAx>
        <c:axId val="19180568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805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16/03/2025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1E47-6839-3351-B453-03892D0B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06588D1A-27DD-A1C2-4D29-30C883830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183264-38B8-3DF6-02B8-40F23D126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7C23211-00CB-1FD7-9CBB-3EABFD7AD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42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D4A2B-14FD-5439-EE3E-398406FDB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19E1FD5C-595B-F918-DE0E-A8DCF7D65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01A089-6E74-A7D1-ED05-1A325635C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000092F-EAAE-D2BF-5568-EB5C1530E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13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F634D-11C2-297E-A457-866A0D84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874E44FB-B186-B32E-A227-DF7C4E0C0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E4D88F-3654-DDAB-6A7C-F3CC439DD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B0643C9-847E-F89C-6291-93466A307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1FEC3-B48E-3050-762B-5C789418A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000EFB45-EBE8-BBD7-F966-B3C49B7D44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A68EEB-77B5-1679-3AF6-23A1BFEF6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8D07AA3-BCEA-A6EC-F3D0-9FB5A751B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E009C-0594-2825-9A1C-685508502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223FE7F4-F725-3E2A-29CA-6656D3D62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45ED302-418D-CF4A-86F7-DD7CE85FC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D05DF17-8643-1A33-AF51-51C224860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89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7847" y="2302200"/>
            <a:ext cx="9932528" cy="1421928"/>
          </a:xfrm>
        </p:spPr>
        <p:txBody>
          <a:bodyPr rtlCol="0"/>
          <a:lstStyle/>
          <a:p>
            <a:pPr rtl="0"/>
            <a:r>
              <a:rPr lang="pt-BR" sz="3200" dirty="0">
                <a:solidFill>
                  <a:schemeClr val="bg1"/>
                </a:solidFill>
              </a:rPr>
              <a:t>BANCO DE TALENTOS DO APOIO: </a:t>
            </a:r>
            <a:r>
              <a:rPr lang="pt-BR" sz="3200" dirty="0">
                <a:solidFill>
                  <a:schemeClr val="tx1">
                    <a:lumMod val="50000"/>
                  </a:schemeClr>
                </a:solidFill>
              </a:rPr>
              <a:t>UMA FERRAMENTA PARA O FORTALECIMENTO DA EDUCAÇÃO PERMANENTE NO COSEMS/MT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687847" y="4015560"/>
            <a:ext cx="9693317" cy="424732"/>
          </a:xfrm>
        </p:spPr>
        <p:txBody>
          <a:bodyPr rtlCol="0"/>
          <a:lstStyle/>
          <a:p>
            <a:pPr rtl="0"/>
            <a:r>
              <a:rPr lang="pt-BR" sz="2400" dirty="0">
                <a:solidFill>
                  <a:schemeClr val="bg1"/>
                </a:solidFill>
              </a:rPr>
              <a:t>Danyllo Camargo Prados</a:t>
            </a: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42" y="-518797"/>
            <a:ext cx="4619767" cy="414391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Cuiabá/MT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2182216"/>
            <a:ext cx="11158194" cy="2493568"/>
          </a:xfrm>
        </p:spPr>
        <p:txBody>
          <a:bodyPr rtlCol="0"/>
          <a:lstStyle/>
          <a:p>
            <a:pPr indent="0" algn="ctr" rtl="0">
              <a:lnSpc>
                <a:spcPct val="125000"/>
              </a:lnSpc>
            </a:pPr>
            <a:r>
              <a:rPr lang="pt-BR" sz="3200" dirty="0">
                <a:solidFill>
                  <a:schemeClr val="tx1"/>
                </a:solidFill>
              </a:rPr>
              <a:t>A partir da </a:t>
            </a:r>
            <a:r>
              <a:rPr lang="pt-BR" sz="3200" b="1" dirty="0">
                <a:solidFill>
                  <a:schemeClr val="tx1"/>
                </a:solidFill>
              </a:rPr>
              <a:t>Oficina de Formação em Liderança</a:t>
            </a:r>
            <a:r>
              <a:rPr lang="pt-BR" sz="3200" dirty="0">
                <a:solidFill>
                  <a:schemeClr val="tx1"/>
                </a:solidFill>
              </a:rPr>
              <a:t>, tivemos a iniciativa de criar uma ferramenta estratégica para </a:t>
            </a:r>
            <a:r>
              <a:rPr lang="pt-BR" sz="3200" b="1" dirty="0">
                <a:solidFill>
                  <a:schemeClr val="tx1"/>
                </a:solidFill>
              </a:rPr>
              <a:t>mapear competências e fortalecer a Educação Permanente </a:t>
            </a:r>
            <a:r>
              <a:rPr lang="pt-BR" sz="3200" dirty="0">
                <a:solidFill>
                  <a:schemeClr val="tx1"/>
                </a:solidFill>
              </a:rPr>
              <a:t>no COSEMS/MT.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720551"/>
            <a:ext cx="11158194" cy="3416897"/>
          </a:xfrm>
        </p:spPr>
        <p:txBody>
          <a:bodyPr rtlCol="0"/>
          <a:lstStyle/>
          <a:p>
            <a:pPr indent="0" algn="ctr" rtl="0">
              <a:lnSpc>
                <a:spcPct val="125000"/>
              </a:lnSpc>
            </a:pPr>
            <a:r>
              <a:rPr lang="pt-BR" sz="3200" b="1" dirty="0">
                <a:solidFill>
                  <a:schemeClr val="tx1"/>
                </a:solidFill>
              </a:rPr>
              <a:t>Objetivo Geral</a:t>
            </a:r>
          </a:p>
          <a:p>
            <a:pPr indent="0" algn="ctr" rtl="0">
              <a:lnSpc>
                <a:spcPct val="125000"/>
              </a:lnSpc>
            </a:pPr>
            <a:endParaRPr lang="pt-BR" sz="1400" b="1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3200" dirty="0">
                <a:solidFill>
                  <a:schemeClr val="tx1"/>
                </a:solidFill>
              </a:rPr>
              <a:t>Criar e implementar um Banco de Talentos para </a:t>
            </a:r>
            <a:r>
              <a:rPr lang="pt-BR" sz="3200" b="1" dirty="0">
                <a:solidFill>
                  <a:schemeClr val="tx1"/>
                </a:solidFill>
              </a:rPr>
              <a:t>identificar e organizar as áreas de conhecimento </a:t>
            </a:r>
            <a:r>
              <a:rPr lang="pt-BR" sz="3200" dirty="0">
                <a:solidFill>
                  <a:schemeClr val="tx1"/>
                </a:solidFill>
              </a:rPr>
              <a:t>dos apoiadores do COSEMS/MT, </a:t>
            </a:r>
            <a:r>
              <a:rPr lang="pt-BR" sz="3200" b="1" dirty="0">
                <a:solidFill>
                  <a:schemeClr val="tx1"/>
                </a:solidFill>
              </a:rPr>
              <a:t>fortalecendo o processo de Educação Permanente </a:t>
            </a:r>
            <a:r>
              <a:rPr lang="pt-BR" sz="3200" dirty="0">
                <a:solidFill>
                  <a:schemeClr val="tx1"/>
                </a:solidFill>
              </a:rPr>
              <a:t>em Saúde.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21B7E-37F3-5650-A64A-6ED47252A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11207EC8-0FBE-E6AE-F195-15DBD511E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03" y="577995"/>
            <a:ext cx="11158194" cy="5702010"/>
          </a:xfrm>
        </p:spPr>
        <p:txBody>
          <a:bodyPr rtlCol="0"/>
          <a:lstStyle/>
          <a:p>
            <a:pPr indent="0" algn="ctr" rtl="0">
              <a:lnSpc>
                <a:spcPct val="125000"/>
              </a:lnSpc>
            </a:pPr>
            <a:r>
              <a:rPr lang="pt-BR" sz="2400" b="1" dirty="0">
                <a:solidFill>
                  <a:schemeClr val="tx1"/>
                </a:solidFill>
              </a:rPr>
              <a:t>Objetivos Específicos</a:t>
            </a:r>
          </a:p>
          <a:p>
            <a:pPr indent="0" algn="ctr" rtl="0">
              <a:lnSpc>
                <a:spcPct val="125000"/>
              </a:lnSpc>
            </a:pPr>
            <a:endParaRPr lang="pt-BR" sz="1800" b="1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dirty="0">
                <a:solidFill>
                  <a:schemeClr val="tx1"/>
                </a:solidFill>
              </a:rPr>
              <a:t>Estruturar um formulário eletrônico para o </a:t>
            </a:r>
            <a:r>
              <a:rPr lang="pt-BR" sz="2400" b="1" dirty="0">
                <a:solidFill>
                  <a:schemeClr val="tx1"/>
                </a:solidFill>
              </a:rPr>
              <a:t>levantamento das habilidades e dificuldades</a:t>
            </a:r>
            <a:r>
              <a:rPr lang="pt-BR" sz="2400" dirty="0">
                <a:solidFill>
                  <a:schemeClr val="tx1"/>
                </a:solidFill>
              </a:rPr>
              <a:t> dos apoiadores, por área temática, permitindo uma identificação das competências individuais </a:t>
            </a:r>
            <a:r>
              <a:rPr lang="pt-BR" sz="2400" b="1" dirty="0">
                <a:solidFill>
                  <a:schemeClr val="tx1"/>
                </a:solidFill>
              </a:rPr>
              <a:t>em cada eixo </a:t>
            </a:r>
            <a:r>
              <a:rPr lang="pt-BR" sz="2400" dirty="0">
                <a:solidFill>
                  <a:schemeClr val="tx1"/>
                </a:solidFill>
              </a:rPr>
              <a:t>de atuação no SUS.</a:t>
            </a:r>
          </a:p>
          <a:p>
            <a:pPr indent="0" algn="ctr" rtl="0">
              <a:lnSpc>
                <a:spcPct val="125000"/>
              </a:lnSpc>
            </a:pPr>
            <a:endParaRPr lang="pt-BR" sz="18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dirty="0">
                <a:solidFill>
                  <a:schemeClr val="tx1"/>
                </a:solidFill>
              </a:rPr>
              <a:t>Realizar a tabulação e análise dos dados coletados para </a:t>
            </a:r>
            <a:r>
              <a:rPr lang="pt-BR" sz="2400" b="1" dirty="0">
                <a:solidFill>
                  <a:schemeClr val="tx1"/>
                </a:solidFill>
              </a:rPr>
              <a:t>identificar perfis de atuação</a:t>
            </a:r>
            <a:r>
              <a:rPr lang="pt-BR" sz="2400" dirty="0">
                <a:solidFill>
                  <a:schemeClr val="tx1"/>
                </a:solidFill>
              </a:rPr>
              <a:t> e utilizamos essas informações para subsidiar o </a:t>
            </a:r>
            <a:r>
              <a:rPr lang="pt-BR" sz="2400" b="1" dirty="0">
                <a:solidFill>
                  <a:schemeClr val="tx1"/>
                </a:solidFill>
              </a:rPr>
              <a:t>planejamento das ações formativas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indent="0" algn="ctr" rtl="0">
              <a:lnSpc>
                <a:spcPct val="125000"/>
              </a:lnSpc>
            </a:pPr>
            <a:endParaRPr lang="pt-BR" sz="18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dirty="0">
                <a:solidFill>
                  <a:schemeClr val="tx1"/>
                </a:solidFill>
              </a:rPr>
              <a:t>Garantir que esse processo fosse </a:t>
            </a:r>
            <a:r>
              <a:rPr lang="pt-BR" sz="2400" b="1" dirty="0">
                <a:solidFill>
                  <a:schemeClr val="tx1"/>
                </a:solidFill>
              </a:rPr>
              <a:t>contínuo e passível de atualizações </a:t>
            </a:r>
            <a:r>
              <a:rPr lang="pt-BR" sz="2400" dirty="0">
                <a:solidFill>
                  <a:schemeClr val="tx1"/>
                </a:solidFill>
              </a:rPr>
              <a:t>periódicas, permitindo revisões e ajustes </a:t>
            </a:r>
            <a:r>
              <a:rPr lang="pt-BR" sz="2400" b="1" dirty="0">
                <a:solidFill>
                  <a:schemeClr val="tx1"/>
                </a:solidFill>
              </a:rPr>
              <a:t>conforme novas demandas </a:t>
            </a:r>
            <a:r>
              <a:rPr lang="pt-BR" sz="2400" dirty="0">
                <a:solidFill>
                  <a:schemeClr val="tx1"/>
                </a:solidFill>
              </a:rPr>
              <a:t>surgissem.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FDF44403-D5E5-E9B9-87B8-61EEBEB4B9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853B595E-32AF-3F03-FDC6-7BE687A3B5A7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>
            <a:extLst>
              <a:ext uri="{FF2B5EF4-FFF2-40B4-BE49-F238E27FC236}">
                <a16:creationId xmlns:a16="http://schemas.microsoft.com/office/drawing/2014/main" id="{35714817-37F4-D8CA-C25D-E8DF7EA371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4759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6C6A0-2478-B41E-C145-35BC15EE9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6EEC7AD9-E6D0-FB9E-DFA4-EA37A30EA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03" y="558759"/>
            <a:ext cx="11158194" cy="5740482"/>
          </a:xfrm>
        </p:spPr>
        <p:txBody>
          <a:bodyPr rtlCol="0"/>
          <a:lstStyle/>
          <a:p>
            <a:pPr indent="0" algn="ctr" rtl="0">
              <a:lnSpc>
                <a:spcPct val="125000"/>
              </a:lnSpc>
            </a:pPr>
            <a:r>
              <a:rPr lang="pt-BR" sz="2400" b="1" dirty="0">
                <a:solidFill>
                  <a:schemeClr val="tx1"/>
                </a:solidFill>
              </a:rPr>
              <a:t>As 4 etapas do Banco de Talentos</a:t>
            </a:r>
          </a:p>
          <a:p>
            <a:pPr indent="0" algn="ctr" rtl="0">
              <a:lnSpc>
                <a:spcPct val="125000"/>
              </a:lnSpc>
            </a:pPr>
            <a:endParaRPr lang="pt-BR" sz="1800" b="1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b="1" dirty="0">
                <a:solidFill>
                  <a:schemeClr val="tx1"/>
                </a:solidFill>
              </a:rPr>
              <a:t>1️⃣ Reflexão Inicial: </a:t>
            </a:r>
            <a:r>
              <a:rPr lang="pt-BR" sz="2400" dirty="0">
                <a:solidFill>
                  <a:schemeClr val="tx1"/>
                </a:solidFill>
              </a:rPr>
              <a:t>Identificação da necessidade durante a Oficina de Formação em Liderança.</a:t>
            </a:r>
          </a:p>
          <a:p>
            <a:pPr indent="0" algn="ctr" rtl="0">
              <a:lnSpc>
                <a:spcPct val="125000"/>
              </a:lnSpc>
            </a:pPr>
            <a:endParaRPr lang="pt-BR" sz="1800" b="1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b="1" dirty="0">
                <a:solidFill>
                  <a:schemeClr val="tx1"/>
                </a:solidFill>
              </a:rPr>
              <a:t>2️⃣ Desenvolvimento do Formulário</a:t>
            </a:r>
            <a:r>
              <a:rPr lang="pt-BR" sz="2400" dirty="0">
                <a:solidFill>
                  <a:schemeClr val="tx1"/>
                </a:solidFill>
              </a:rPr>
              <a:t>: Criação e estruturação do questionário por áreas temáticas do SUS.</a:t>
            </a:r>
          </a:p>
          <a:p>
            <a:pPr indent="0" algn="ctr" rtl="0">
              <a:lnSpc>
                <a:spcPct val="125000"/>
              </a:lnSpc>
            </a:pPr>
            <a:endParaRPr lang="pt-BR" sz="1800" b="1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b="1" dirty="0">
                <a:solidFill>
                  <a:schemeClr val="tx1"/>
                </a:solidFill>
              </a:rPr>
              <a:t>3️⃣ Coleta e Tabulação: </a:t>
            </a:r>
            <a:r>
              <a:rPr lang="pt-BR" sz="2400" dirty="0">
                <a:solidFill>
                  <a:schemeClr val="tx1"/>
                </a:solidFill>
              </a:rPr>
              <a:t>Aplicação do formulário, análise dos dados e organização das competências.</a:t>
            </a:r>
          </a:p>
          <a:p>
            <a:pPr indent="0" algn="ctr" rtl="0">
              <a:lnSpc>
                <a:spcPct val="125000"/>
              </a:lnSpc>
            </a:pPr>
            <a:endParaRPr lang="pt-BR" sz="1800" b="1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b="1" dirty="0">
                <a:solidFill>
                  <a:schemeClr val="tx1"/>
                </a:solidFill>
              </a:rPr>
              <a:t>4️⃣ Reformulação e Aplicação: </a:t>
            </a:r>
            <a:r>
              <a:rPr lang="pt-BR" sz="2400" dirty="0">
                <a:solidFill>
                  <a:schemeClr val="tx1"/>
                </a:solidFill>
              </a:rPr>
              <a:t>Ajustes no instrumento para maior precisão e usabilidade contínua.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2CFB39DE-FD41-06D3-3178-1E4462111D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C0C21A57-0419-18D9-315E-4D3E7E91A816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>
            <a:extLst>
              <a:ext uri="{FF2B5EF4-FFF2-40B4-BE49-F238E27FC236}">
                <a16:creationId xmlns:a16="http://schemas.microsoft.com/office/drawing/2014/main" id="{0DE16573-74B1-DAAF-7917-93D5EE5674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317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13C1D-8F46-025E-1A80-652425FB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ECDAEFD-3929-D2DC-F404-64B02AA6A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03" y="577998"/>
            <a:ext cx="11158194" cy="5702010"/>
          </a:xfrm>
        </p:spPr>
        <p:txBody>
          <a:bodyPr rtlCol="0"/>
          <a:lstStyle/>
          <a:p>
            <a:pPr indent="0" algn="ctr" rtl="0">
              <a:lnSpc>
                <a:spcPct val="125000"/>
              </a:lnSpc>
            </a:pPr>
            <a:r>
              <a:rPr lang="pt-BR" sz="2400" b="1" dirty="0">
                <a:solidFill>
                  <a:schemeClr val="tx1"/>
                </a:solidFill>
              </a:rPr>
              <a:t>Resultados</a:t>
            </a:r>
          </a:p>
          <a:p>
            <a:pPr indent="0" algn="ctr" rtl="0">
              <a:lnSpc>
                <a:spcPct val="125000"/>
              </a:lnSpc>
            </a:pPr>
            <a:endParaRPr lang="pt-BR" sz="18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dirty="0">
                <a:solidFill>
                  <a:schemeClr val="tx1"/>
                </a:solidFill>
              </a:rPr>
              <a:t>✅ </a:t>
            </a:r>
            <a:r>
              <a:rPr lang="pt-BR" sz="2400" b="1" dirty="0">
                <a:solidFill>
                  <a:schemeClr val="tx1"/>
                </a:solidFill>
              </a:rPr>
              <a:t>Mapeamento estratégico:</a:t>
            </a:r>
            <a:r>
              <a:rPr lang="pt-BR" sz="2400" dirty="0">
                <a:solidFill>
                  <a:schemeClr val="tx1"/>
                </a:solidFill>
              </a:rPr>
              <a:t> Identificação de potencialidades e fragilidades dos apoiadores.</a:t>
            </a:r>
          </a:p>
          <a:p>
            <a:pPr indent="0" algn="ctr" rtl="0">
              <a:lnSpc>
                <a:spcPct val="125000"/>
              </a:lnSpc>
            </a:pPr>
            <a:endParaRPr lang="pt-BR" sz="18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dirty="0">
                <a:solidFill>
                  <a:schemeClr val="tx1"/>
                </a:solidFill>
              </a:rPr>
              <a:t>✅ </a:t>
            </a:r>
            <a:r>
              <a:rPr lang="pt-BR" sz="2400" b="1" dirty="0">
                <a:solidFill>
                  <a:schemeClr val="tx1"/>
                </a:solidFill>
              </a:rPr>
              <a:t>Planejamento qualificado:</a:t>
            </a:r>
            <a:r>
              <a:rPr lang="pt-BR" sz="2400" dirty="0">
                <a:solidFill>
                  <a:schemeClr val="tx1"/>
                </a:solidFill>
              </a:rPr>
              <a:t> Direcionamento das capacitações com base nos dados levantados.</a:t>
            </a:r>
          </a:p>
          <a:p>
            <a:pPr indent="0" algn="ctr" rtl="0">
              <a:lnSpc>
                <a:spcPct val="125000"/>
              </a:lnSpc>
            </a:pPr>
            <a:endParaRPr lang="pt-BR" sz="18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dirty="0">
                <a:solidFill>
                  <a:schemeClr val="tx1"/>
                </a:solidFill>
              </a:rPr>
              <a:t>✅ </a:t>
            </a:r>
            <a:r>
              <a:rPr lang="pt-BR" sz="2400" b="1" dirty="0">
                <a:solidFill>
                  <a:schemeClr val="tx1"/>
                </a:solidFill>
              </a:rPr>
              <a:t>Ferramenta dinâmica:</a:t>
            </a:r>
            <a:r>
              <a:rPr lang="pt-BR" sz="2400" dirty="0">
                <a:solidFill>
                  <a:schemeClr val="tx1"/>
                </a:solidFill>
              </a:rPr>
              <a:t> Revisões periódicas para acompanhar o desenvolvimento da equipe. </a:t>
            </a:r>
          </a:p>
          <a:p>
            <a:pPr indent="0" algn="ctr" rtl="0">
              <a:lnSpc>
                <a:spcPct val="125000"/>
              </a:lnSpc>
            </a:pPr>
            <a:endParaRPr lang="pt-BR" sz="18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400" dirty="0">
                <a:solidFill>
                  <a:schemeClr val="tx1"/>
                </a:solidFill>
              </a:rPr>
              <a:t>✅ </a:t>
            </a:r>
            <a:r>
              <a:rPr lang="pt-BR" sz="2400" b="1" dirty="0">
                <a:solidFill>
                  <a:schemeClr val="tx1"/>
                </a:solidFill>
              </a:rPr>
              <a:t>Adaptação constante:</a:t>
            </a:r>
            <a:r>
              <a:rPr lang="pt-BR" sz="2400" dirty="0">
                <a:solidFill>
                  <a:schemeClr val="tx1"/>
                </a:solidFill>
              </a:rPr>
              <a:t> Ajustes para atender novas demandas e integrar novos profissionais.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7756EAF3-FD4D-3645-C5FB-8D49C55BFE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14F14C76-7485-F3C6-F2F9-341B750D9CA3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>
            <a:extLst>
              <a:ext uri="{FF2B5EF4-FFF2-40B4-BE49-F238E27FC236}">
                <a16:creationId xmlns:a16="http://schemas.microsoft.com/office/drawing/2014/main" id="{8EF0EC47-E9D6-CF4C-30F1-C52B49BE8E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62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52-BE12-A436-A8AE-AF6FEA74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1745005-DA9D-5FE1-BBE5-3A19707B8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28" y="427361"/>
            <a:ext cx="11158194" cy="508281"/>
          </a:xfrm>
        </p:spPr>
        <p:txBody>
          <a:bodyPr rtlCol="0"/>
          <a:lstStyle/>
          <a:p>
            <a:pPr indent="0" algn="ctr" rtl="0">
              <a:lnSpc>
                <a:spcPct val="125000"/>
              </a:lnSpc>
            </a:pPr>
            <a:r>
              <a:rPr lang="pt-BR" sz="2400" b="1" dirty="0">
                <a:solidFill>
                  <a:schemeClr val="tx1"/>
                </a:solidFill>
              </a:rPr>
              <a:t>Distribuição De Expertise Dos Apoiadores Por Área Temática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5AF4F5C3-7A50-D2B1-140F-5F9BE9DE58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00DEE318-BB9B-DB27-BE71-8BADD1A38FB0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>
            <a:extLst>
              <a:ext uri="{FF2B5EF4-FFF2-40B4-BE49-F238E27FC236}">
                <a16:creationId xmlns:a16="http://schemas.microsoft.com/office/drawing/2014/main" id="{3918E899-5057-8DB1-11DF-416696B777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FF690E4-4CBF-0249-4542-3C9E044DC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439959"/>
              </p:ext>
            </p:extLst>
          </p:nvPr>
        </p:nvGraphicFramePr>
        <p:xfrm>
          <a:off x="511628" y="1047221"/>
          <a:ext cx="1115819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776607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1A26B-A3D7-D90C-AA0F-CA17A691A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3FDE21BE-0BEB-4CF3-1014-22356506B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03" y="677990"/>
            <a:ext cx="11158194" cy="5502019"/>
          </a:xfrm>
        </p:spPr>
        <p:txBody>
          <a:bodyPr rtlCol="0"/>
          <a:lstStyle/>
          <a:p>
            <a:pPr indent="0" algn="ctr" rtl="0">
              <a:lnSpc>
                <a:spcPct val="125000"/>
              </a:lnSpc>
            </a:pPr>
            <a:r>
              <a:rPr lang="pt-BR" sz="2800" b="1" dirty="0">
                <a:solidFill>
                  <a:schemeClr val="tx1"/>
                </a:solidFill>
              </a:rPr>
              <a:t>Conclusão</a:t>
            </a:r>
          </a:p>
          <a:p>
            <a:pPr indent="0" algn="ctr" rtl="0">
              <a:lnSpc>
                <a:spcPct val="125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800" dirty="0">
                <a:solidFill>
                  <a:schemeClr val="tx1"/>
                </a:solidFill>
              </a:rPr>
              <a:t>✅ </a:t>
            </a:r>
            <a:r>
              <a:rPr lang="pt-BR" sz="2800" b="1" dirty="0">
                <a:solidFill>
                  <a:schemeClr val="tx1"/>
                </a:solidFill>
              </a:rPr>
              <a:t>Desafios</a:t>
            </a:r>
            <a:r>
              <a:rPr lang="pt-BR" sz="2800" dirty="0">
                <a:solidFill>
                  <a:schemeClr val="tx1"/>
                </a:solidFill>
              </a:rPr>
              <a:t> com o primeiro formulário: complexo, extenso, notas subjetivas, poderiam não refletir com precisão a realidade.</a:t>
            </a:r>
          </a:p>
          <a:p>
            <a:pPr indent="0" algn="ctr" rtl="0">
              <a:lnSpc>
                <a:spcPct val="125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800" dirty="0">
                <a:solidFill>
                  <a:schemeClr val="tx1"/>
                </a:solidFill>
              </a:rPr>
              <a:t>✅ Superadas essas dificuldades: o Banco de Talentos representa um avanço na </a:t>
            </a:r>
            <a:r>
              <a:rPr lang="pt-BR" sz="2800" b="1" dirty="0">
                <a:solidFill>
                  <a:schemeClr val="tx1"/>
                </a:solidFill>
              </a:rPr>
              <a:t>organização do processo de qualificação</a:t>
            </a:r>
            <a:r>
              <a:rPr lang="pt-BR" sz="2800" dirty="0">
                <a:solidFill>
                  <a:schemeClr val="tx1"/>
                </a:solidFill>
              </a:rPr>
              <a:t>. </a:t>
            </a:r>
          </a:p>
          <a:p>
            <a:pPr indent="0" algn="ctr" rtl="0">
              <a:lnSpc>
                <a:spcPct val="125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800" dirty="0">
                <a:solidFill>
                  <a:schemeClr val="tx1"/>
                </a:solidFill>
              </a:rPr>
              <a:t>✅ O processo de construção: foi </a:t>
            </a:r>
            <a:r>
              <a:rPr lang="pt-BR" sz="2800" b="1" dirty="0">
                <a:solidFill>
                  <a:schemeClr val="tx1"/>
                </a:solidFill>
              </a:rPr>
              <a:t>dinâmico e participativo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  <a:p>
            <a:pPr indent="0" algn="ctr" rtl="0">
              <a:lnSpc>
                <a:spcPct val="125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indent="0" algn="ctr" rtl="0">
              <a:lnSpc>
                <a:spcPct val="125000"/>
              </a:lnSpc>
            </a:pPr>
            <a:r>
              <a:rPr lang="pt-BR" sz="2800" dirty="0">
                <a:solidFill>
                  <a:schemeClr val="tx1"/>
                </a:solidFill>
              </a:rPr>
              <a:t>✅ A metodologia utilizada pode ser </a:t>
            </a:r>
            <a:r>
              <a:rPr lang="pt-BR" sz="2800" b="1" dirty="0">
                <a:solidFill>
                  <a:schemeClr val="tx1"/>
                </a:solidFill>
              </a:rPr>
              <a:t>facilmente replicada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FA4543D6-53BC-A8E2-D979-FF38588D7E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5AF256E2-74B8-5505-5C34-E8E206EAB9F4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>
            <a:extLst>
              <a:ext uri="{FF2B5EF4-FFF2-40B4-BE49-F238E27FC236}">
                <a16:creationId xmlns:a16="http://schemas.microsoft.com/office/drawing/2014/main" id="{3259974E-C179-FC58-2F81-2D71251AC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323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9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542222" y="1423943"/>
            <a:ext cx="9107555" cy="15881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3600" dirty="0">
                <a:solidFill>
                  <a:schemeClr val="bg1"/>
                </a:solidFill>
              </a:rPr>
              <a:t>Construímos juntos o Banco de Talentos. É mais que uma ferramenta, é </a:t>
            </a:r>
            <a:r>
              <a:rPr lang="pt-BR" sz="3600">
                <a:solidFill>
                  <a:schemeClr val="bg1"/>
                </a:solidFill>
              </a:rPr>
              <a:t>um direcionamento</a:t>
            </a:r>
            <a:r>
              <a:rPr lang="pt-BR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826517" y="4833164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>
                <a:solidFill>
                  <a:schemeClr val="bg1"/>
                </a:solidFill>
              </a:rPr>
              <a:t>OBRIGADO!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531</Words>
  <Application>Microsoft Office PowerPoint</Application>
  <PresentationFormat>Widescreen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Segoe UI</vt:lpstr>
      <vt:lpstr>Segoe UI Black</vt:lpstr>
      <vt:lpstr>Segoe UI Semibold</vt:lpstr>
      <vt:lpstr>Segoe UI Semilight</vt:lpstr>
      <vt:lpstr>Wingdings</vt:lpstr>
      <vt:lpstr>Storybuilding Neal Creative</vt:lpstr>
      <vt:lpstr>BANCO DE TALENTOS DO APOIO: UMA FERRAMENTA PARA O FORTALECIMENTO DA EDUCAÇÃO PERMANENTE NO COSEMS/MT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2025-03-16T15:30:13Z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