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4" r:id="rId5"/>
    <p:sldId id="379" r:id="rId6"/>
    <p:sldId id="286" r:id="rId7"/>
    <p:sldId id="385" r:id="rId8"/>
    <p:sldId id="386" r:id="rId9"/>
    <p:sldId id="388" r:id="rId10"/>
    <p:sldId id="387" r:id="rId11"/>
    <p:sldId id="390" r:id="rId12"/>
    <p:sldId id="391" r:id="rId13"/>
    <p:sldId id="389" r:id="rId14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286"/>
            <p14:sldId id="385"/>
            <p14:sldId id="386"/>
            <p14:sldId id="388"/>
            <p14:sldId id="387"/>
            <p14:sldId id="390"/>
            <p14:sldId id="391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  <a:srgbClr val="E6E6E6"/>
    <a:srgbClr val="DC5924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.cheba\AppData\Roaming\Microsoft\Excel\Pasta4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QUANTIDADE DE TRABALHADORES - EMPRESAS PRIVADAS NOBRES-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Planilha1!$E$7</c:f>
              <c:strCache>
                <c:ptCount val="1"/>
                <c:pt idx="0">
                  <c:v>QUANTIDADE DE TRABALHADORES - EMPRESAS PRIVADAS NOBRES- MT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Planilha1!$D$8:$D$17</c:f>
              <c:strCache>
                <c:ptCount val="10"/>
                <c:pt idx="0">
                  <c:v>Centro Oeste</c:v>
                </c:pt>
                <c:pt idx="1">
                  <c:v>Reical</c:v>
                </c:pt>
                <c:pt idx="2">
                  <c:v>Inducal</c:v>
                </c:pt>
                <c:pt idx="3">
                  <c:v>Emall</c:v>
                </c:pt>
                <c:pt idx="4">
                  <c:v>Calcário Cuiabá</c:v>
                </c:pt>
                <c:pt idx="5">
                  <c:v>Brita Cuiabá</c:v>
                </c:pt>
                <c:pt idx="6">
                  <c:v>Usical</c:v>
                </c:pt>
                <c:pt idx="7">
                  <c:v>Ecoplan </c:v>
                </c:pt>
                <c:pt idx="8">
                  <c:v>Votorantim</c:v>
                </c:pt>
                <c:pt idx="9">
                  <c:v>Copacel</c:v>
                </c:pt>
              </c:strCache>
            </c:strRef>
          </c:cat>
          <c:val>
            <c:numRef>
              <c:f>Planilha1!$E$8:$E$17</c:f>
              <c:numCache>
                <c:formatCode>General</c:formatCode>
                <c:ptCount val="10"/>
                <c:pt idx="0">
                  <c:v>37</c:v>
                </c:pt>
                <c:pt idx="1">
                  <c:v>40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  <c:pt idx="5">
                  <c:v>70</c:v>
                </c:pt>
                <c:pt idx="6">
                  <c:v>100</c:v>
                </c:pt>
                <c:pt idx="7">
                  <c:v>120</c:v>
                </c:pt>
                <c:pt idx="8">
                  <c:v>203</c:v>
                </c:pt>
                <c:pt idx="9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C-4786-8CD8-7310422022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77606848"/>
        <c:axId val="677607208"/>
        <c:axId val="0"/>
      </c:bar3DChart>
      <c:catAx>
        <c:axId val="6776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7607208"/>
        <c:crosses val="autoZero"/>
        <c:auto val="1"/>
        <c:lblAlgn val="ctr"/>
        <c:lblOffset val="100"/>
        <c:noMultiLvlLbl val="0"/>
      </c:catAx>
      <c:valAx>
        <c:axId val="677607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760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18/03/2025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18/03/2025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  <p:sldLayoutId id="2147483754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YbzpntiLA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XYbzpntiLA?feature=oembed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679956" y="1992616"/>
            <a:ext cx="9292105" cy="701731"/>
          </a:xfrm>
        </p:spPr>
        <p:txBody>
          <a:bodyPr rtlCol="0"/>
          <a:lstStyle/>
          <a:p>
            <a:pPr rtl="0"/>
            <a:r>
              <a:rPr lang="pt-BR" sz="4400" dirty="0">
                <a:solidFill>
                  <a:srgbClr val="FFC000"/>
                </a:solidFill>
              </a:rPr>
              <a:t>"MAIS TEMPO, MAIS SAÚDE"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210372" y="2772537"/>
            <a:ext cx="7861676" cy="1917448"/>
          </a:xfrm>
        </p:spPr>
        <p:txBody>
          <a:bodyPr rtlCol="0"/>
          <a:lstStyle/>
          <a:p>
            <a:pPr rtl="0"/>
            <a:r>
              <a:rPr lang="pt-BR" sz="2800" dirty="0">
                <a:solidFill>
                  <a:schemeClr val="bg1"/>
                </a:solidFill>
              </a:rPr>
              <a:t>ITAMAR MARTINS BONFIM </a:t>
            </a:r>
          </a:p>
          <a:p>
            <a:pPr rtl="0"/>
            <a:r>
              <a:rPr lang="pt-BR" sz="1200" dirty="0">
                <a:solidFill>
                  <a:schemeClr val="bg1"/>
                </a:solidFill>
              </a:rPr>
              <a:t>SECRETÁRIO MUNICIPAL DE SAÚDE DE NOBRES-MT</a:t>
            </a:r>
          </a:p>
          <a:p>
            <a:pPr rtl="0"/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COAUTORES: </a:t>
            </a:r>
            <a:r>
              <a:rPr lang="pt-BR" sz="1200" b="0" dirty="0">
                <a:solidFill>
                  <a:schemeClr val="bg1"/>
                </a:solidFill>
              </a:rPr>
              <a:t>BÁRBARA MARIA ANTUNES BARROSO,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ANGELICA SECCHI, LÁZARO ALVES DIAS,</a:t>
            </a:r>
            <a:r>
              <a:rPr lang="pt-BR" sz="1200" b="0" dirty="0">
                <a:solidFill>
                  <a:srgbClr val="000000"/>
                </a:solidFill>
                <a:latin typeface="Roboto" panose="02000000000000000000" pitchFamily="2" charset="0"/>
              </a:rPr>
              <a:t> ROSILENE GAMA BONFIM, JOSUÉ SOUZA GLERIANO, 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MAYCON DOUGLAS SILVA SANTANA</a:t>
            </a:r>
            <a:r>
              <a:rPr lang="pt-BR" sz="1200" b="0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MARCEL KARLLAY ALBUES SANTIAGO, BRUNA ABADEPEDROZO.</a:t>
            </a:r>
            <a:endParaRPr lang="pt-BR" sz="1200" b="0" dirty="0">
              <a:solidFill>
                <a:schemeClr val="bg1"/>
              </a:solidFill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30" y="-754290"/>
            <a:ext cx="5234922" cy="369479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259229" y="6320993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NOBRES-MT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E873E16-61E1-A795-5452-6D73C7F6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036" y="56119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A2F219E-835F-65EB-886A-123C825A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36" y="6069118"/>
            <a:ext cx="26860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216D5DB-6993-626F-AA33-709C751E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53" y="4470252"/>
            <a:ext cx="1858156" cy="1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SUS: Desafios do maior sistema de saúde - Holding Saúde Ventures">
            <a:extLst>
              <a:ext uri="{FF2B5EF4-FFF2-40B4-BE49-F238E27FC236}">
                <a16:creationId xmlns:a16="http://schemas.microsoft.com/office/drawing/2014/main" id="{FCDA5EA0-FD26-B940-8188-85FB954E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ECECEB"/>
              </a:clrFrom>
              <a:clrTo>
                <a:srgbClr val="ECE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51" y="-105060"/>
            <a:ext cx="2790443" cy="23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10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48024" y="1694116"/>
            <a:ext cx="11780406" cy="186512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</a:rPr>
              <a:t>ITAMAR MARTINS BONFIM </a:t>
            </a:r>
          </a:p>
          <a:p>
            <a:pPr algn="ctr"/>
            <a:r>
              <a:rPr lang="pt-BR" sz="2400" b="0" dirty="0">
                <a:solidFill>
                  <a:schemeClr val="bg1"/>
                </a:solidFill>
              </a:rPr>
              <a:t>SECRETÁRIO MUNICIPAL DE SAÚDE DE NOBRES-MT</a:t>
            </a:r>
          </a:p>
          <a:p>
            <a:pPr algn="ctr"/>
            <a:endParaRPr lang="pt-BR" sz="2400" b="0" dirty="0">
              <a:solidFill>
                <a:schemeClr val="bg1"/>
              </a:solidFill>
            </a:endParaRPr>
          </a:p>
          <a:p>
            <a:pPr algn="ctr"/>
            <a:endParaRPr lang="pt-BR" sz="2400" b="0" dirty="0">
              <a:solidFill>
                <a:schemeClr val="bg1"/>
              </a:solidFill>
            </a:endParaRPr>
          </a:p>
          <a:p>
            <a:pPr algn="ctr"/>
            <a:r>
              <a:rPr lang="pt-BR" sz="2400" b="0" dirty="0">
                <a:solidFill>
                  <a:schemeClr val="bg1"/>
                </a:solidFill>
              </a:rPr>
              <a:t>EMAIL: </a:t>
            </a:r>
            <a:r>
              <a:rPr lang="pt-BR" sz="2400" dirty="0">
                <a:solidFill>
                  <a:schemeClr val="bg1"/>
                </a:solidFill>
              </a:rPr>
              <a:t>saude.gabinete@nobres.mt.gov.br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5B054E0-8F20-6E3F-E522-B49419E2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36" y="6069118"/>
            <a:ext cx="26860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ograma &quot;Mais Tempo, Mais Saúde&quot; chega ao PSF do bairro São José -  Prefeitura Municipal de Nobres">
            <a:extLst>
              <a:ext uri="{FF2B5EF4-FFF2-40B4-BE49-F238E27FC236}">
                <a16:creationId xmlns:a16="http://schemas.microsoft.com/office/drawing/2014/main" id="{B92FD144-53A7-AE1E-BD6D-6A64B3FF3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19750" r="54402" b="60205"/>
          <a:stretch/>
        </p:blipFill>
        <p:spPr bwMode="auto">
          <a:xfrm>
            <a:off x="9395884" y="83019"/>
            <a:ext cx="2699124" cy="15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SUS: Desafios do maior sistema de saúde - Holding Saúde Ventures">
            <a:extLst>
              <a:ext uri="{FF2B5EF4-FFF2-40B4-BE49-F238E27FC236}">
                <a16:creationId xmlns:a16="http://schemas.microsoft.com/office/drawing/2014/main" id="{20781BBA-E5C1-E8C4-CC03-05BAB92C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ECECEB"/>
              </a:clrFrom>
              <a:clrTo>
                <a:srgbClr val="ECE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83" y="85063"/>
            <a:ext cx="2790443" cy="23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20382" y="902740"/>
            <a:ext cx="11158194" cy="452431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NOBRES - MT</a:t>
            </a:r>
          </a:p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População: 15.492</a:t>
            </a:r>
          </a:p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Região de Saúde: Centro Norte</a:t>
            </a:r>
          </a:p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Classificação Geográfica: Rural adjacente</a:t>
            </a:r>
          </a:p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10218516" y="5509760"/>
            <a:ext cx="2320119" cy="1430945"/>
          </a:xfrm>
          <a:prstGeom prst="rect">
            <a:avLst/>
          </a:prstGeom>
        </p:spPr>
      </p:pic>
      <p:pic>
        <p:nvPicPr>
          <p:cNvPr id="1026" name="Picture 2" descr="Nobres (Mato Grosso) – Wikipédia, a enciclopédia livre">
            <a:extLst>
              <a:ext uri="{FF2B5EF4-FFF2-40B4-BE49-F238E27FC236}">
                <a16:creationId xmlns:a16="http://schemas.microsoft.com/office/drawing/2014/main" id="{982366A0-0C19-733D-FC61-A1F13564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-19634"/>
            <a:ext cx="5239101" cy="29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lneário Estivado">
            <a:extLst>
              <a:ext uri="{FF2B5EF4-FFF2-40B4-BE49-F238E27FC236}">
                <a16:creationId xmlns:a16="http://schemas.microsoft.com/office/drawing/2014/main" id="{239D2FBD-FD7E-05CE-054A-A97EB12C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80" y="3059010"/>
            <a:ext cx="3335424" cy="25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9EE43E-25E7-88D7-E36D-D0527F79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95" y="4780715"/>
            <a:ext cx="4153540" cy="20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eça o período de reprodução das araras-canindé na área urbana de Três  Lagoas - RCN67">
            <a:extLst>
              <a:ext uri="{FF2B5EF4-FFF2-40B4-BE49-F238E27FC236}">
                <a16:creationId xmlns:a16="http://schemas.microsoft.com/office/drawing/2014/main" id="{03EF929F-7D92-C953-7C42-28510ADC1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9DB7CE"/>
              </a:clrFrom>
              <a:clrTo>
                <a:srgbClr val="9DB7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" y="4391023"/>
            <a:ext cx="3322537" cy="2484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F9659E14-74D7-493A-9018-308A3643B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3106" y="983101"/>
            <a:ext cx="9464533" cy="45602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t-BR" sz="3200" b="1" spc="-25" dirty="0">
                <a:solidFill>
                  <a:schemeClr val="tx2"/>
                </a:solidFill>
              </a:rPr>
              <a:t>REDE DE ATENÇÃO Á SAÚDE – NOBRES MT 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CC44D71-B6BE-4B23-A0D0-ED2F4B4A36CB}"/>
              </a:ext>
            </a:extLst>
          </p:cNvPr>
          <p:cNvSpPr txBox="1"/>
          <p:nvPr/>
        </p:nvSpPr>
        <p:spPr>
          <a:xfrm>
            <a:off x="1573149" y="983101"/>
            <a:ext cx="71563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1">
              <a:spcBef>
                <a:spcPts val="95"/>
              </a:spcBef>
            </a:pPr>
            <a:endParaRPr sz="4000" dirty="0">
              <a:latin typeface="Verdana"/>
              <a:cs typeface="Verdana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D1E43FC-8E48-45A3-97A3-D06AB9BAC3A2}"/>
              </a:ext>
            </a:extLst>
          </p:cNvPr>
          <p:cNvSpPr txBox="1"/>
          <p:nvPr/>
        </p:nvSpPr>
        <p:spPr>
          <a:xfrm>
            <a:off x="4191000" y="2245395"/>
            <a:ext cx="8628746" cy="164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t-BR" b="1" spc="-125" dirty="0">
                <a:solidFill>
                  <a:srgbClr val="FFC000"/>
                </a:solidFill>
                <a:latin typeface="Verdana"/>
                <a:cs typeface="Verdana"/>
              </a:rPr>
              <a:t>ATENÇÃO PRIMÁRIA À SAÚDE</a:t>
            </a:r>
          </a:p>
          <a:p>
            <a:pPr marL="12701">
              <a:spcBef>
                <a:spcPts val="100"/>
              </a:spcBef>
            </a:pPr>
            <a:endParaRPr lang="pt-BR" sz="1600" b="1" spc="-125" dirty="0">
              <a:solidFill>
                <a:srgbClr val="FFC000"/>
              </a:solidFill>
              <a:latin typeface="Verdana"/>
              <a:cs typeface="Verdana"/>
            </a:endParaRPr>
          </a:p>
          <a:p>
            <a:pPr marL="12701">
              <a:spcBef>
                <a:spcPts val="100"/>
              </a:spcBef>
            </a:pPr>
            <a:r>
              <a:rPr lang="pt-BR" sz="1600" b="1" spc="-125" dirty="0">
                <a:latin typeface="Verdana"/>
                <a:cs typeface="Verdana"/>
              </a:rPr>
              <a:t>06 ESTRATÉGIAS DE SAÚDE DA FAMÍLIA – ESF  </a:t>
            </a:r>
          </a:p>
          <a:p>
            <a:pPr marL="12701">
              <a:spcBef>
                <a:spcPts val="100"/>
              </a:spcBef>
            </a:pPr>
            <a:r>
              <a:rPr lang="pt-BR" sz="1600" b="1" spc="-125" dirty="0">
                <a:latin typeface="Verdana"/>
                <a:cs typeface="Verdana"/>
              </a:rPr>
              <a:t>01 EMULTI</a:t>
            </a:r>
          </a:p>
          <a:p>
            <a:pPr marL="12701">
              <a:spcBef>
                <a:spcPts val="100"/>
              </a:spcBef>
            </a:pPr>
            <a:r>
              <a:rPr lang="pt-BR" sz="1600" b="1" spc="-125" dirty="0">
                <a:latin typeface="Verdana"/>
                <a:cs typeface="Verdana"/>
              </a:rPr>
              <a:t>05 EQUIPES DE SAÚDE BUCAL</a:t>
            </a:r>
          </a:p>
          <a:p>
            <a:pPr marL="12701">
              <a:spcBef>
                <a:spcPts val="100"/>
              </a:spcBef>
            </a:pPr>
            <a:endParaRPr lang="pt-BR" b="1" spc="-125" dirty="0">
              <a:latin typeface="Verdana"/>
              <a:cs typeface="Verdana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1240D90-7145-4147-B91A-B343D8960141}"/>
              </a:ext>
            </a:extLst>
          </p:cNvPr>
          <p:cNvSpPr/>
          <p:nvPr/>
        </p:nvSpPr>
        <p:spPr>
          <a:xfrm>
            <a:off x="3962401" y="2245395"/>
            <a:ext cx="45719" cy="1400471"/>
          </a:xfrm>
          <a:custGeom>
            <a:avLst/>
            <a:gdLst/>
            <a:ahLst/>
            <a:cxnLst/>
            <a:rect l="l" t="t" r="r" b="b"/>
            <a:pathLst>
              <a:path h="1500504">
                <a:moveTo>
                  <a:pt x="0" y="0"/>
                </a:moveTo>
                <a:lnTo>
                  <a:pt x="0" y="1500124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A67DD1-A79D-482D-B7C1-F71C35233714}"/>
              </a:ext>
            </a:extLst>
          </p:cNvPr>
          <p:cNvSpPr/>
          <p:nvPr/>
        </p:nvSpPr>
        <p:spPr>
          <a:xfrm>
            <a:off x="3962400" y="3987801"/>
            <a:ext cx="37134" cy="558800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699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645FA06-6C27-4979-8068-C63AE8389D7D}"/>
              </a:ext>
            </a:extLst>
          </p:cNvPr>
          <p:cNvSpPr txBox="1"/>
          <p:nvPr/>
        </p:nvSpPr>
        <p:spPr>
          <a:xfrm>
            <a:off x="4149788" y="3937712"/>
            <a:ext cx="568037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t-BR" sz="1600" b="1" spc="-65" dirty="0">
                <a:solidFill>
                  <a:srgbClr val="FF0000"/>
                </a:solidFill>
                <a:latin typeface="Verdana"/>
                <a:cs typeface="Verdana"/>
              </a:rPr>
              <a:t>01 Centro de Referência  e Especialidades </a:t>
            </a:r>
            <a:endParaRPr sz="1600" dirty="0"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endParaRPr lang="pt-BR" sz="1200" b="1" spc="-30" dirty="0"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F2A67DD1-A79D-482D-B7C1-F71C35233714}"/>
              </a:ext>
            </a:extLst>
          </p:cNvPr>
          <p:cNvSpPr/>
          <p:nvPr/>
        </p:nvSpPr>
        <p:spPr>
          <a:xfrm>
            <a:off x="3962401" y="5584779"/>
            <a:ext cx="45719" cy="1201335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6992"/>
                </a:lnTo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645FA06-6C27-4979-8068-C63AE8389D7D}"/>
              </a:ext>
            </a:extLst>
          </p:cNvPr>
          <p:cNvSpPr txBox="1"/>
          <p:nvPr/>
        </p:nvSpPr>
        <p:spPr>
          <a:xfrm>
            <a:off x="4149788" y="5741735"/>
            <a:ext cx="585806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5"/>
              </a:spcBef>
            </a:pPr>
            <a:endParaRPr lang="pt-BR" sz="1400" b="1" spc="-30" dirty="0"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r>
              <a:rPr lang="pt-BR" sz="1600" b="1" spc="-30" dirty="0">
                <a:solidFill>
                  <a:srgbClr val="00B050"/>
                </a:solidFill>
                <a:latin typeface="Verdana"/>
                <a:cs typeface="Verdana"/>
              </a:rPr>
              <a:t>01 Central de Regulação </a:t>
            </a:r>
          </a:p>
          <a:p>
            <a:pPr marL="12701" marR="5080">
              <a:spcBef>
                <a:spcPts val="15"/>
              </a:spcBef>
            </a:pPr>
            <a:endParaRPr lang="pt-BR" sz="1400" b="1" spc="-30" dirty="0"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r>
              <a:rPr lang="pt-BR" b="1" spc="-30" dirty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01 Farmácia Municipal </a:t>
            </a:r>
            <a:endParaRPr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F2A67DD1-A79D-482D-B7C1-F71C35233714}"/>
              </a:ext>
            </a:extLst>
          </p:cNvPr>
          <p:cNvSpPr/>
          <p:nvPr/>
        </p:nvSpPr>
        <p:spPr>
          <a:xfrm>
            <a:off x="3948126" y="4730693"/>
            <a:ext cx="37134" cy="558800"/>
          </a:xfrm>
          <a:custGeom>
            <a:avLst/>
            <a:gdLst/>
            <a:ahLst/>
            <a:cxnLst/>
            <a:rect l="l" t="t" r="r" b="b"/>
            <a:pathLst>
              <a:path h="1287145">
                <a:moveTo>
                  <a:pt x="0" y="0"/>
                </a:moveTo>
                <a:lnTo>
                  <a:pt x="0" y="1286992"/>
                </a:lnTo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C645FA06-6C27-4979-8068-C63AE8389D7D}"/>
              </a:ext>
            </a:extLst>
          </p:cNvPr>
          <p:cNvSpPr txBox="1"/>
          <p:nvPr/>
        </p:nvSpPr>
        <p:spPr>
          <a:xfrm>
            <a:off x="4135514" y="4515501"/>
            <a:ext cx="568037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t-BR" sz="1600" b="1" spc="-65" dirty="0">
                <a:solidFill>
                  <a:schemeClr val="tx2"/>
                </a:solidFill>
                <a:latin typeface="Verdana"/>
                <a:cs typeface="Verdana"/>
              </a:rPr>
              <a:t>01 Centro de Reabilitação </a:t>
            </a:r>
            <a:endParaRPr lang="pt-BR" sz="1600" b="1" spc="-3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endParaRPr lang="pt-BR" sz="1400" b="1" spc="-30" dirty="0"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endParaRPr lang="pt-BR" sz="1400" b="1" spc="-30" dirty="0">
              <a:latin typeface="Verdana"/>
              <a:cs typeface="Verdana"/>
            </a:endParaRPr>
          </a:p>
          <a:p>
            <a:pPr marL="12701" marR="5080">
              <a:spcBef>
                <a:spcPts val="15"/>
              </a:spcBef>
            </a:pPr>
            <a:r>
              <a:rPr lang="pt-BR" sz="1600" b="1" spc="-30" dirty="0">
                <a:solidFill>
                  <a:srgbClr val="B7472A"/>
                </a:solidFill>
                <a:latin typeface="Verdana"/>
                <a:cs typeface="Verdana"/>
              </a:rPr>
              <a:t>01 Laboratório Municipal de Saúde</a:t>
            </a:r>
          </a:p>
        </p:txBody>
      </p:sp>
      <p:pic>
        <p:nvPicPr>
          <p:cNvPr id="4098" name="Picture 2" descr="IDENTIFICAÇÃO DA UNIDADE BÁSICA DE SAÚDE: UNIDADE BÁSICA DE SAÚDE BAIRRO  SÃO JOSÉ • ENDEREÇO DA UNIDADE BÁSICA D">
            <a:extLst>
              <a:ext uri="{FF2B5EF4-FFF2-40B4-BE49-F238E27FC236}">
                <a16:creationId xmlns:a16="http://schemas.microsoft.com/office/drawing/2014/main" id="{FB5E053F-8BBE-BC5A-E394-D6F63C94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971799" cy="25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9542C4B-20F9-DEBC-DDDF-2F333A554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5"/>
          <a:stretch/>
        </p:blipFill>
        <p:spPr>
          <a:xfrm>
            <a:off x="0" y="3924811"/>
            <a:ext cx="2971798" cy="3053688"/>
          </a:xfrm>
          <a:prstGeom prst="rect">
            <a:avLst/>
          </a:prstGeom>
        </p:spPr>
      </p:pic>
      <p:pic>
        <p:nvPicPr>
          <p:cNvPr id="4100" name="Picture 4" descr="IDENTIFICAÇÃO DA UNIDADE BÁSICA DE SAÚDE: UNIDADE BÁSICA DE SAÚDE BAIRRO  SÃO JOSÉ • ENDEREÇO DA UNIDADE BÁSICA D">
            <a:extLst>
              <a:ext uri="{FF2B5EF4-FFF2-40B4-BE49-F238E27FC236}">
                <a16:creationId xmlns:a16="http://schemas.microsoft.com/office/drawing/2014/main" id="{E133F3CD-BBDB-1619-3778-8E69FD9D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349"/>
            <a:ext cx="2971798" cy="21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6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432183" y="6430903"/>
            <a:ext cx="5565405" cy="400110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TOTAL:  1060 TRABALHADORES (AS)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158BC4-A145-95BE-45A9-CA51238D94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942" y="55900"/>
            <a:ext cx="3007057" cy="32937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BA9107-4200-74AC-E2A5-2A79392A87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942" y="3616718"/>
            <a:ext cx="3007058" cy="32937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440233-8689-8092-F644-8F50C32F9A97}"/>
              </a:ext>
            </a:extLst>
          </p:cNvPr>
          <p:cNvSpPr txBox="1"/>
          <p:nvPr/>
        </p:nvSpPr>
        <p:spPr>
          <a:xfrm>
            <a:off x="2069603" y="-361164"/>
            <a:ext cx="701357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6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endParaRPr lang="pt-BR" sz="16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endParaRPr lang="pt-BR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pt-BR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O acesso aos serviços de saúde pública é um dos principais desafios enfrentados pelos trabalhadores e trabalhadoras brasileiros(as), especialmente aqueles que possuem jornadas de trabalho extensas e incompatíveis com os horários tradicionais de atendimento nas unidades de saúde. </a:t>
            </a:r>
            <a:endParaRPr lang="pt-BR" sz="20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FB1D917-CB16-005F-8E91-B91F88E42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276297"/>
              </p:ext>
            </p:extLst>
          </p:nvPr>
        </p:nvGraphicFramePr>
        <p:xfrm>
          <a:off x="1112688" y="2347271"/>
          <a:ext cx="7802712" cy="395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1783000" y="824063"/>
            <a:ext cx="9860697" cy="5548776"/>
          </a:xfrm>
        </p:spPr>
        <p:txBody>
          <a:bodyPr rtlCol="0"/>
          <a:lstStyle/>
          <a:p>
            <a:pPr algn="just"/>
            <a:endParaRPr lang="pt-BR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endParaRPr lang="pt-BR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just"/>
            <a:r>
              <a:rPr lang="pt-BR" sz="28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Objetivo  Geral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Ampliar e assegurar o acesso dos trabalhadores e trabalhadoras do município de Nobres - MT aos serviços públicos de saúde, por meio da extensão do horário de atendimento nas unidades de saúde da zona urbana e rural.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just"/>
            <a:r>
              <a:rPr lang="pt-BR" sz="28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Objetivos específico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Promover maior adesão da população trabalhadora às consultas, exames e procedimentos preventivos;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Reduzir a sobrecarga dos atendimentos da Atenção Primária à Saúde em horários convencionais;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Fortalecer o vínculo entre a população e os serviços de saúde, promovendo um cuidado contínuo e humanizado.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grama &quot;Mais Tempo, Mais Saúde&quot; chega ao PSF do bairro São José -  Prefeitura Municipal de Nobres">
            <a:extLst>
              <a:ext uri="{FF2B5EF4-FFF2-40B4-BE49-F238E27FC236}">
                <a16:creationId xmlns:a16="http://schemas.microsoft.com/office/drawing/2014/main" id="{DEEE4C15-AB0A-B5FA-67F2-2BFA1701D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10246" r="48994" b="27506"/>
          <a:stretch/>
        </p:blipFill>
        <p:spPr bwMode="auto">
          <a:xfrm>
            <a:off x="8852848" y="243410"/>
            <a:ext cx="3339152" cy="41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77125" y="824063"/>
            <a:ext cx="11200642" cy="452431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endParaRPr lang="pt-BR" sz="3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indent="0" rtl="0">
              <a:lnSpc>
                <a:spcPct val="100000"/>
              </a:lnSpc>
            </a:pP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Metodologia </a:t>
            </a:r>
          </a:p>
          <a:p>
            <a:pPr indent="0" rtl="0">
              <a:lnSpc>
                <a:spcPct val="100000"/>
              </a:lnSpc>
            </a:pPr>
            <a:endParaRPr lang="pt-BR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indent="0" rtl="0">
              <a:lnSpc>
                <a:spcPct val="100000"/>
              </a:lnSpc>
            </a:pPr>
            <a:r>
              <a:rPr lang="pt-BR" sz="3200" b="0" i="0" dirty="0">
                <a:solidFill>
                  <a:srgbClr val="000000"/>
                </a:solidFill>
                <a:effectLst/>
                <a:latin typeface="-apple-system"/>
              </a:rPr>
              <a:t>📍 Inicio do projeto em Nobres-MT:  </a:t>
            </a:r>
            <a:r>
              <a:rPr lang="pt-BR" sz="3200" dirty="0">
                <a:solidFill>
                  <a:srgbClr val="000000"/>
                </a:solidFill>
                <a:latin typeface="-apple-system"/>
              </a:rPr>
              <a:t>J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-apple-system"/>
              </a:rPr>
              <a:t>aneiro 2025</a:t>
            </a:r>
            <a:br>
              <a:rPr lang="pt-BR" sz="3200" dirty="0"/>
            </a:br>
            <a:r>
              <a:rPr lang="pt-BR" sz="3200" b="0" i="0" dirty="0">
                <a:solidFill>
                  <a:srgbClr val="000000"/>
                </a:solidFill>
                <a:effectLst/>
                <a:latin typeface="-apple-system"/>
              </a:rPr>
              <a:t>📆  Segunda á Sexta-Feira</a:t>
            </a:r>
            <a:br>
              <a:rPr lang="pt-BR" sz="3200" dirty="0"/>
            </a:br>
            <a:r>
              <a:rPr lang="pt-BR" sz="3200" b="0" i="0" dirty="0">
                <a:solidFill>
                  <a:srgbClr val="000000"/>
                </a:solidFill>
                <a:effectLst/>
                <a:latin typeface="-apple-system"/>
              </a:rPr>
              <a:t>🏥 Estratégias de Saúde da Família </a:t>
            </a:r>
            <a:br>
              <a:rPr lang="pt-BR" sz="3200" dirty="0"/>
            </a:br>
            <a:r>
              <a:rPr lang="pt-BR" sz="3200" b="0" i="0" dirty="0">
                <a:solidFill>
                  <a:srgbClr val="000000"/>
                </a:solidFill>
                <a:effectLst/>
                <a:latin typeface="-apple-system"/>
              </a:rPr>
              <a:t>🕢  Horário: 17h às 21h</a:t>
            </a:r>
          </a:p>
          <a:p>
            <a:pPr indent="0" rtl="0">
              <a:lnSpc>
                <a:spcPct val="100000"/>
              </a:lnSpc>
            </a:pPr>
            <a:endParaRPr lang="pt-BR" sz="2400" dirty="0">
              <a:solidFill>
                <a:srgbClr val="000000"/>
              </a:solidFill>
              <a:latin typeface="-apple-system"/>
            </a:endParaRPr>
          </a:p>
          <a:p>
            <a:pPr indent="0" rtl="0"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-apple-system"/>
              </a:rPr>
              <a:t>Equipe Multiprofissional</a:t>
            </a:r>
            <a:r>
              <a:rPr lang="pt-BR" sz="2400" dirty="0">
                <a:solidFill>
                  <a:srgbClr val="000000"/>
                </a:solidFill>
                <a:latin typeface="-apple-system"/>
              </a:rPr>
              <a:t>: Consultas, Vacinação, CCO, Encaminhamentos necessários. 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1852136" y="415794"/>
            <a:ext cx="10339863" cy="7232749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solidFill>
                <a:schemeClr val="tx1"/>
              </a:solidFill>
            </a:endParaRP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+ </a:t>
            </a:r>
            <a:r>
              <a:rPr lang="pt-BR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 1300 pessoas atendidas em 2 meses</a:t>
            </a:r>
          </a:p>
          <a:p>
            <a:pPr marL="688975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+ </a:t>
            </a:r>
            <a:r>
              <a:rPr lang="pt-BR" dirty="0">
                <a:solidFill>
                  <a:schemeClr val="tx1"/>
                </a:solidFill>
              </a:rPr>
              <a:t>adesão a ações preventivas de Saúde</a:t>
            </a: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Redução da sobrecarga das ESF nos horários convencionais;</a:t>
            </a: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pt-BR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Adesão dos trabalhadores homens aos serviços de saúde;</a:t>
            </a: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pt-BR" dirty="0">
                <a:solidFill>
                  <a:schemeClr val="tx1"/>
                </a:solidFill>
              </a:rPr>
              <a:t> satisfação dos usuários </a:t>
            </a: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pt-BR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fortalecimento de vínculo;</a:t>
            </a:r>
          </a:p>
          <a:p>
            <a:pPr marL="688975" indent="-457200" algn="just" rt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Atendimentos </a:t>
            </a:r>
            <a:r>
              <a:rPr lang="pt-BR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+</a:t>
            </a:r>
            <a:r>
              <a:rPr lang="pt-BR" dirty="0">
                <a:solidFill>
                  <a:schemeClr val="tx1"/>
                </a:solidFill>
              </a:rPr>
              <a:t> humanizado.</a:t>
            </a:r>
          </a:p>
          <a:p>
            <a:pPr indent="0" algn="just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FC69D37-063E-E250-3EE6-E1BAD05C6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0FEC71-D4B3-16C9-B2C1-31F23FB44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FFA93E-728A-FE60-A60E-25803C90EB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/>
          <a:stretch/>
        </p:blipFill>
        <p:spPr>
          <a:xfrm>
            <a:off x="0" y="0"/>
            <a:ext cx="2740062" cy="32680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D9B6D08-0DD4-9000-602F-93B0DF4432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4" b="13708"/>
          <a:stretch/>
        </p:blipFill>
        <p:spPr>
          <a:xfrm>
            <a:off x="6893647" y="4510586"/>
            <a:ext cx="5298353" cy="24509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3F9A0C2-64AE-6FFB-DCA2-4CA4D1777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3" r="3981" b="36319"/>
          <a:stretch/>
        </p:blipFill>
        <p:spPr>
          <a:xfrm>
            <a:off x="2503617" y="-28664"/>
            <a:ext cx="9764582" cy="234741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7DE8EEE-914E-48F6-6F9A-280666E2A4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b="51509"/>
          <a:stretch/>
        </p:blipFill>
        <p:spPr>
          <a:xfrm>
            <a:off x="7124699" y="2347413"/>
            <a:ext cx="5143500" cy="241906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92C809D-6158-157E-4384-3DEC9159E4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/>
          <a:stretch/>
        </p:blipFill>
        <p:spPr>
          <a:xfrm>
            <a:off x="-16361" y="3268081"/>
            <a:ext cx="3038772" cy="35899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A35EEE-BCC4-79CA-3242-409F2095D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11" y="3819326"/>
            <a:ext cx="4089782" cy="30673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EFD65C5-D27C-126D-1A97-71E65456FC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0289" b="9759"/>
          <a:stretch/>
        </p:blipFill>
        <p:spPr>
          <a:xfrm rot="16710688">
            <a:off x="4556071" y="2197551"/>
            <a:ext cx="2662716" cy="25123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136254-F8E3-0505-E027-22761DA32F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47" y="2025960"/>
            <a:ext cx="2246763" cy="2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2D0FD57-7DBD-9512-98AC-6AFA38254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133534"/>
            <a:ext cx="11658600" cy="590931"/>
          </a:xfrm>
        </p:spPr>
        <p:txBody>
          <a:bodyPr/>
          <a:lstStyle/>
          <a:p>
            <a:r>
              <a:rPr lang="pt-BR" dirty="0">
                <a:hlinkClick r:id="rId3"/>
              </a:rPr>
              <a:t>https://www.youtube.com/watch?v=YXYbzpntiLA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27DAC5-FC37-19E8-22BC-60ADD755AE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ídia Online 3" title="Projeto + Saúde + Tempo irá atender trabalhadores em horário estendido | Saúde 2025">
            <a:hlinkClick r:id="" action="ppaction://media"/>
            <a:extLst>
              <a:ext uri="{FF2B5EF4-FFF2-40B4-BE49-F238E27FC236}">
                <a16:creationId xmlns:a16="http://schemas.microsoft.com/office/drawing/2014/main" id="{29F3375B-81FE-DDF7-F037-3FDAC86B5A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541</Words>
  <Application>Microsoft Office PowerPoint</Application>
  <PresentationFormat>Widescreen</PresentationFormat>
  <Paragraphs>83</Paragraphs>
  <Slides>10</Slides>
  <Notes>7</Notes>
  <HiddenSlides>0</HiddenSlides>
  <MMClips>1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3" baseType="lpstr">
      <vt:lpstr>Malgun Gothic</vt:lpstr>
      <vt:lpstr>-apple-system</vt:lpstr>
      <vt:lpstr>Arial</vt:lpstr>
      <vt:lpstr>Arial Black</vt:lpstr>
      <vt:lpstr>Calibri</vt:lpstr>
      <vt:lpstr>Roboto</vt:lpstr>
      <vt:lpstr>Segoe UI</vt:lpstr>
      <vt:lpstr>Segoe UI Black</vt:lpstr>
      <vt:lpstr>Segoe UI Semibold</vt:lpstr>
      <vt:lpstr>Segoe UI Semilight</vt:lpstr>
      <vt:lpstr>Verdana</vt:lpstr>
      <vt:lpstr>Wingdings</vt:lpstr>
      <vt:lpstr>Storybuilding Neal Creative</vt:lpstr>
      <vt:lpstr>"MAIS TEMPO, MAIS SAÚDE"</vt:lpstr>
      <vt:lpstr>Apresentação do PowerPoint</vt:lpstr>
      <vt:lpstr>REDE DE ATENÇÃO Á SAÚDE – NOBRES MT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2025-03-18T17:31:02Z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