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3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84" r:id="rId5"/>
    <p:sldId id="385" r:id="rId6"/>
    <p:sldId id="379" r:id="rId7"/>
    <p:sldId id="386" r:id="rId8"/>
    <p:sldId id="388" r:id="rId9"/>
    <p:sldId id="391" r:id="rId10"/>
    <p:sldId id="387" r:id="rId11"/>
    <p:sldId id="390" r:id="rId12"/>
    <p:sldId id="392" r:id="rId13"/>
    <p:sldId id="389" r:id="rId14"/>
  </p:sldIdLst>
  <p:sldSz cx="12192000" cy="6858000"/>
  <p:notesSz cx="9388475" cy="71024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ICIADORES DE SLIDES" id="{ACC24B29-0CC7-491A-A98A-CF7CBDBE501E}">
          <p14:sldIdLst>
            <p14:sldId id="384"/>
            <p14:sldId id="385"/>
            <p14:sldId id="379"/>
            <p14:sldId id="386"/>
            <p14:sldId id="388"/>
            <p14:sldId id="391"/>
            <p14:sldId id="387"/>
            <p14:sldId id="390"/>
            <p14:sldId id="392"/>
            <p14:sldId id="3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4972" autoAdjust="0"/>
  </p:normalViewPr>
  <p:slideViewPr>
    <p:cSldViewPr snapToGrid="0">
      <p:cViewPr varScale="1">
        <p:scale>
          <a:sx n="68" d="100"/>
          <a:sy n="68" d="100"/>
        </p:scale>
        <p:origin x="780" y="54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110" d="100"/>
          <a:sy n="110" d="100"/>
        </p:scale>
        <p:origin x="24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9D3714C2-3F62-4B20-A7DF-46FEEB0C93F7}" type="datetime1">
              <a:rPr lang="pt-BR" smtClean="0"/>
              <a:t>14/03/2025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DBAA5490-FD59-4087-AC7E-016E8A412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0E9FCB2-5126-4E0F-9B12-AE3B29F802A3}" type="datetime1">
              <a:rPr lang="pt-BR" smtClean="0"/>
              <a:pPr/>
              <a:t>14/03/2025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4CBCEA92-F142-4D57-B507-37BDAF44710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2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416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46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76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171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71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 rtlCol="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266101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02834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5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9763006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04800" y="2598127"/>
            <a:ext cx="3714704" cy="2805896"/>
          </a:xfrm>
        </p:spPr>
        <p:txBody>
          <a:bodyPr lIns="91440" rIns="91440" rtlCol="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4168631" y="2598127"/>
            <a:ext cx="3840480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8158238" y="2598127"/>
            <a:ext cx="3773077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11" name="Forma livre: Forma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978729"/>
          </a:xfrm>
        </p:spPr>
        <p:txBody>
          <a:bodyPr rtlCol="0"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2879003" y="419100"/>
            <a:ext cx="9084398" cy="1870769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658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2483635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4898612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6" hasCustomPrompt="1"/>
          </p:nvPr>
        </p:nvSpPr>
        <p:spPr>
          <a:xfrm>
            <a:off x="7313589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7" hasCustomPrompt="1"/>
          </p:nvPr>
        </p:nvSpPr>
        <p:spPr>
          <a:xfrm>
            <a:off x="9728566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Retângulo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 rtlCol="0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#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0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1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imagens ou ficar online em...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805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802836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096000" cy="3092641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2" name="Espaço reservado para o número do slide 7" hidden="1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997E989-D798-4C62-8E93-3D2D613C2488}" type="slidenum">
              <a:rPr lang="en-US" smtClean="0">
                <a:solidFill>
                  <a:schemeClr val="bg1"/>
                </a:solidFill>
              </a:rPr>
              <a:pPr rtl="0"/>
              <a:t>‹nº›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129304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43" y="3425619"/>
            <a:ext cx="6097555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4443" y="1554163"/>
            <a:ext cx="6097556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80534" y="3429000"/>
            <a:ext cx="6011466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80534" y="1554163"/>
            <a:ext cx="57912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2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8266" y="3457545"/>
            <a:ext cx="6053733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50/50 layout de fotos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107099"/>
            <a:ext cx="6096000" cy="2643801"/>
          </a:xfrm>
        </p:spPr>
        <p:txBody>
          <a:bodyPr rtlCol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com nú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vre: Forma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Espaço Reservado para Rodapé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rtl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22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 rtlCol="0"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Adicionar o Título da Seção Aqui</a:t>
            </a:r>
          </a:p>
          <a:p>
            <a:pPr lvl="1" rtl="0"/>
            <a:r>
              <a:rPr lang="pt-BR" noProof="0"/>
              <a:t>1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400" b="0" i="0" u="none" strike="noStrike" kern="1200" cap="none" spc="0" normalizeH="0" noProof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Adicione uma breve frase resumida aqui sobre o título/instrução acima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rtlCol="0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rtlCol="0" anchor="ctr" anchorCtr="0">
            <a:noAutofit/>
          </a:bodyPr>
          <a:lstStyle>
            <a:lvl1pPr algn="r">
              <a:defRPr baseline="0"/>
            </a:lvl1pPr>
          </a:lstStyle>
          <a:p>
            <a:pPr rtl="0"/>
            <a:r>
              <a:rPr lang="pt-BR" noProof="0"/>
              <a:t>Imagem de Sangramento Total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429000"/>
            <a:ext cx="5960269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Título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2529923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BR" noProof="0"/>
              <a:t>EDITAR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87" y="-21143"/>
            <a:ext cx="12191998" cy="6851649"/>
          </a:xfrm>
          <a:prstGeom prst="rect">
            <a:avLst/>
          </a:prstGeom>
        </p:spPr>
      </p:pic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Caixa de Texto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| clique e </a:t>
            </a:r>
            <a:r>
              <a:rPr lang="pt-BR" sz="1050" b="1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7" name="Caixa de Texto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tx1"/>
                </a:solidFill>
              </a:rPr>
              <a:t>Neal Creative </a:t>
            </a:r>
            <a:r>
              <a:rPr lang="pt-BR" sz="9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tx1"/>
                </a:solidFill>
              </a:rPr>
              <a:t> </a:t>
            </a:r>
            <a:endParaRPr lang="pt-BR" sz="1000" b="1" noProof="0">
              <a:solidFill>
                <a:schemeClr val="tx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2037394" cy="1798732"/>
            <a:chOff x="5976075" y="3634505"/>
            <a:chExt cx="2037394" cy="179873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6900" y="4142336"/>
              <a:ext cx="829070" cy="1290901"/>
            </a:xfrm>
            <a:prstGeom prst="rect">
              <a:avLst/>
            </a:prstGeom>
          </p:spPr>
        </p:pic>
        <p:sp>
          <p:nvSpPr>
            <p:cNvPr id="10" name="Caixa de Texto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203739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DICA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use a paleta de c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ores interna com verde e amarelo para textos explicativos e destaques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8" name="Caixa de Texto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t-BR" sz="1000" b="1" noProof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2" name="Caixa de texto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| clique e </a:t>
            </a:r>
            <a:r>
              <a:rPr lang="pt-BR" sz="1100" b="1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1089529"/>
          </a:xfrm>
        </p:spPr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Caixa de texto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pt-BR" sz="1000" b="1" noProof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DE BASE DE ROS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448777" y="2768599"/>
            <a:ext cx="5208335" cy="1261884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9" name="ponto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escu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cla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 de texto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11500" noProof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pt-BR" sz="2800" noProof="0">
              <a:solidFill>
                <a:schemeClr val="accent4"/>
              </a:solidFill>
            </a:endParaRP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  <p:sp>
        <p:nvSpPr>
          <p:cNvPr id="6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escur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599498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79896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7329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975558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ítulo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687847" y="2302200"/>
            <a:ext cx="9932528" cy="2308324"/>
          </a:xfrm>
        </p:spPr>
        <p:txBody>
          <a:bodyPr rtlCol="0"/>
          <a:lstStyle/>
          <a:p>
            <a:pPr rtl="0"/>
            <a:r>
              <a:rPr lang="pt-BR" sz="8000" dirty="0">
                <a:solidFill>
                  <a:schemeClr val="bg1"/>
                </a:solidFill>
              </a:rPr>
              <a:t>Ambulatório de Feridas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091568" y="4618057"/>
            <a:ext cx="9693317" cy="1421928"/>
          </a:xfrm>
        </p:spPr>
        <p:txBody>
          <a:bodyPr rtlCol="0"/>
          <a:lstStyle/>
          <a:p>
            <a:pPr rtl="0"/>
            <a:r>
              <a:rPr lang="pt-BR" dirty="0" err="1">
                <a:solidFill>
                  <a:schemeClr val="bg1"/>
                </a:solidFill>
              </a:rPr>
              <a:t>EnfªPhaloana</a:t>
            </a:r>
            <a:r>
              <a:rPr lang="pt-BR" dirty="0">
                <a:solidFill>
                  <a:schemeClr val="bg1"/>
                </a:solidFill>
              </a:rPr>
              <a:t> Pinheiro Grandi</a:t>
            </a: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842" y="-518797"/>
            <a:ext cx="4619767" cy="4143916"/>
          </a:xfrm>
          <a:prstGeom prst="rect">
            <a:avLst/>
          </a:prstGeom>
        </p:spPr>
      </p:pic>
      <p:sp>
        <p:nvSpPr>
          <p:cNvPr id="18" name="Espaço Reservado para Texto 7"/>
          <p:cNvSpPr txBox="1">
            <a:spLocks/>
          </p:cNvSpPr>
          <p:nvPr/>
        </p:nvSpPr>
        <p:spPr>
          <a:xfrm>
            <a:off x="-12888" y="6197821"/>
            <a:ext cx="11980333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bg1"/>
                </a:solidFill>
              </a:rPr>
              <a:t>Campos de Júlio, MT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10</a:t>
            </a:fld>
            <a:endParaRPr lang="pt-BR"/>
          </a:p>
        </p:txBody>
      </p:sp>
      <p:sp>
        <p:nvSpPr>
          <p:cNvPr id="17" name="Título 2"/>
          <p:cNvSpPr txBox="1">
            <a:spLocks/>
          </p:cNvSpPr>
          <p:nvPr/>
        </p:nvSpPr>
        <p:spPr>
          <a:xfrm>
            <a:off x="1101405" y="868630"/>
            <a:ext cx="9107555" cy="20867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pt-BR" sz="4800" i="1" dirty="0">
                <a:solidFill>
                  <a:schemeClr val="bg1"/>
                </a:solidFill>
              </a:rPr>
              <a:t>Devolver autonomia e qualidade de vida as pessoas é precioso!</a:t>
            </a:r>
          </a:p>
        </p:txBody>
      </p:sp>
      <p:sp>
        <p:nvSpPr>
          <p:cNvPr id="20" name="Título 6">
            <a:extLst>
              <a:ext uri="{FF2B5EF4-FFF2-40B4-BE49-F238E27FC236}">
                <a16:creationId xmlns:a16="http://schemas.microsoft.com/office/drawing/2014/main" id="{34BDD74C-5263-464C-AA3C-D945D23978FF}"/>
              </a:ext>
            </a:extLst>
          </p:cNvPr>
          <p:cNvSpPr txBox="1">
            <a:spLocks/>
          </p:cNvSpPr>
          <p:nvPr/>
        </p:nvSpPr>
        <p:spPr>
          <a:xfrm>
            <a:off x="5826517" y="4833164"/>
            <a:ext cx="3029227" cy="927824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sz="2000" dirty="0">
                <a:solidFill>
                  <a:schemeClr val="bg1"/>
                </a:solidFill>
              </a:rPr>
              <a:t>OBRIGADO(A)</a:t>
            </a:r>
          </a:p>
        </p:txBody>
      </p:sp>
      <p:pic>
        <p:nvPicPr>
          <p:cNvPr id="22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6E049E1-11A4-94D3-DD77-9C861CBCD8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6" y="2611101"/>
            <a:ext cx="1425997" cy="308740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07ECEC6-F8EE-62E1-E1C2-58DCF5D924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75" y="4480052"/>
            <a:ext cx="1680796" cy="224106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DDBE15A-6E06-91C4-AB00-DA7D065238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108" y="4044254"/>
            <a:ext cx="1202579" cy="260368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69B2ACD-B2A8-F1AA-D730-7E029FF8404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547" y="868630"/>
            <a:ext cx="1202579" cy="260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493337" y="1759367"/>
            <a:ext cx="11158194" cy="3447675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endParaRPr lang="pt-BR" sz="3200" b="1" dirty="0">
              <a:solidFill>
                <a:schemeClr val="tx1"/>
              </a:solidFill>
            </a:endParaRPr>
          </a:p>
          <a:p>
            <a:pPr indent="0" algn="just" rtl="0">
              <a:lnSpc>
                <a:spcPct val="150000"/>
              </a:lnSpc>
            </a:pPr>
            <a:r>
              <a:rPr lang="pt-BR" sz="3200" b="1" dirty="0">
                <a:solidFill>
                  <a:schemeClr val="tx1"/>
                </a:solidFill>
              </a:rPr>
              <a:t>Feridas representam a perda da integridade da pele (ferimento) por causas externas (traumas ou cirurgias), ou por causas endógenas, relacionadas a doenças facilitadoras ou causadoras da ferida.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2</a:t>
            </a:fld>
            <a:endParaRPr lang="pt-BR"/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5846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493337" y="1020704"/>
            <a:ext cx="11158194" cy="4925003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endParaRPr lang="pt-BR" sz="3200" b="1" dirty="0">
              <a:solidFill>
                <a:schemeClr val="tx1"/>
              </a:solidFill>
            </a:endParaRPr>
          </a:p>
          <a:p>
            <a:pPr indent="0" algn="just" rtl="0">
              <a:lnSpc>
                <a:spcPct val="150000"/>
              </a:lnSpc>
            </a:pPr>
            <a:r>
              <a:rPr lang="pt-BR" sz="3200" b="1" dirty="0">
                <a:solidFill>
                  <a:schemeClr val="tx1"/>
                </a:solidFill>
              </a:rPr>
              <a:t>No município de Campos de Júlio a longo desses últimos anos vem aumentando a demanda de feridas crônicas e de alta complexidade, representando um significativo  impacto social e econômico devido ao seu caráter recorrente e o longo tempo necessário à sua cicatrização.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3</a:t>
            </a:fld>
            <a:endParaRPr lang="pt-BR"/>
          </a:p>
        </p:txBody>
      </p:sp>
      <p:pic>
        <p:nvPicPr>
          <p:cNvPr id="10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211983" y="134567"/>
            <a:ext cx="11158194" cy="1569660"/>
          </a:xfrm>
        </p:spPr>
        <p:txBody>
          <a:bodyPr rtlCol="0"/>
          <a:lstStyle/>
          <a:p>
            <a:pPr indent="0" rtl="0">
              <a:lnSpc>
                <a:spcPct val="100000"/>
              </a:lnSpc>
            </a:pPr>
            <a:r>
              <a:rPr lang="pt-BR" sz="3200" b="1" dirty="0">
                <a:solidFill>
                  <a:schemeClr val="tx1"/>
                </a:solidFill>
              </a:rPr>
              <a:t>Do cuidado;</a:t>
            </a:r>
          </a:p>
          <a:p>
            <a:pPr indent="0" rtl="0">
              <a:lnSpc>
                <a:spcPct val="100000"/>
              </a:lnSpc>
            </a:pPr>
            <a:r>
              <a:rPr lang="pt-BR" sz="3200" dirty="0">
                <a:solidFill>
                  <a:schemeClr val="tx1"/>
                </a:solidFill>
              </a:rPr>
              <a:t>Processo de cicatrização de feridas – Evitar complicações locais ou gerais.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4</a:t>
            </a:fld>
            <a:endParaRPr lang="pt-BR"/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sp>
        <p:nvSpPr>
          <p:cNvPr id="12" name="Espaço Reservado para Texto 17">
            <a:extLst>
              <a:ext uri="{FF2B5EF4-FFF2-40B4-BE49-F238E27FC236}">
                <a16:creationId xmlns:a16="http://schemas.microsoft.com/office/drawing/2014/main" id="{5E18A99F-B23A-1CEC-9373-1D56F2245A22}"/>
              </a:ext>
            </a:extLst>
          </p:cNvPr>
          <p:cNvSpPr txBox="1">
            <a:spLocks/>
          </p:cNvSpPr>
          <p:nvPr/>
        </p:nvSpPr>
        <p:spPr>
          <a:xfrm>
            <a:off x="516903" y="3256392"/>
            <a:ext cx="11158194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kern="120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109538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kern="1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</a:pPr>
            <a:r>
              <a:rPr lang="pt-BR" sz="3200" b="1" dirty="0">
                <a:solidFill>
                  <a:schemeClr val="tx1"/>
                </a:solidFill>
              </a:rPr>
              <a:t>Das tecnologias;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6953C0-E3E0-24C5-6E3B-5A1BAEBDDBD6}"/>
              </a:ext>
            </a:extLst>
          </p:cNvPr>
          <p:cNvSpPr/>
          <p:nvPr/>
        </p:nvSpPr>
        <p:spPr>
          <a:xfrm>
            <a:off x="586758" y="4403785"/>
            <a:ext cx="3249637" cy="15052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Diminuir os impactos</a:t>
            </a:r>
            <a:endParaRPr lang="pt-BR" b="1" dirty="0"/>
          </a:p>
        </p:txBody>
      </p:sp>
      <p:sp>
        <p:nvSpPr>
          <p:cNvPr id="14" name="Retângulo: Cantos Diagonais Recortados 13">
            <a:extLst>
              <a:ext uri="{FF2B5EF4-FFF2-40B4-BE49-F238E27FC236}">
                <a16:creationId xmlns:a16="http://schemas.microsoft.com/office/drawing/2014/main" id="{AECEA61A-A54F-6057-AAE4-33659C70CE9C}"/>
              </a:ext>
            </a:extLst>
          </p:cNvPr>
          <p:cNvSpPr/>
          <p:nvPr/>
        </p:nvSpPr>
        <p:spPr>
          <a:xfrm>
            <a:off x="4040860" y="4655163"/>
            <a:ext cx="5387926" cy="2062103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</a:rPr>
              <a:t>T</a:t>
            </a:r>
            <a:r>
              <a:rPr lang="pt-BR" sz="1800" dirty="0">
                <a:solidFill>
                  <a:schemeClr val="tx1"/>
                </a:solidFill>
              </a:rPr>
              <a:t>écnicas de </a:t>
            </a:r>
            <a:r>
              <a:rPr lang="pt-BR" sz="1800" b="1" dirty="0">
                <a:solidFill>
                  <a:schemeClr val="tx1"/>
                </a:solidFill>
              </a:rPr>
              <a:t>laserterapia</a:t>
            </a:r>
            <a:r>
              <a:rPr lang="pt-BR" sz="1800" dirty="0">
                <a:solidFill>
                  <a:schemeClr val="tx1"/>
                </a:solidFill>
              </a:rPr>
              <a:t>, oxigenoterapia hiperbárica, matriz de regeneração dérmica, terapia de pressão negativa, a </a:t>
            </a:r>
            <a:r>
              <a:rPr lang="pt-BR" sz="1800" dirty="0" err="1">
                <a:solidFill>
                  <a:schemeClr val="tx1"/>
                </a:solidFill>
              </a:rPr>
              <a:t>biompressora</a:t>
            </a:r>
            <a:r>
              <a:rPr lang="pt-BR" sz="1800" dirty="0">
                <a:solidFill>
                  <a:schemeClr val="tx1"/>
                </a:solidFill>
              </a:rPr>
              <a:t> 4D, </a:t>
            </a:r>
            <a:r>
              <a:rPr lang="pt-BR" sz="1800" b="1" dirty="0">
                <a:solidFill>
                  <a:schemeClr val="tx1"/>
                </a:solidFill>
              </a:rPr>
              <a:t>placas, correlatos e manipulados</a:t>
            </a:r>
            <a:r>
              <a:rPr lang="pt-BR" sz="1800" dirty="0">
                <a:solidFill>
                  <a:schemeClr val="tx1"/>
                </a:solidFill>
              </a:rPr>
              <a:t>.   </a:t>
            </a:r>
          </a:p>
        </p:txBody>
      </p:sp>
      <p:sp>
        <p:nvSpPr>
          <p:cNvPr id="15" name="Seta: Curva para Baixo 14">
            <a:extLst>
              <a:ext uri="{FF2B5EF4-FFF2-40B4-BE49-F238E27FC236}">
                <a16:creationId xmlns:a16="http://schemas.microsoft.com/office/drawing/2014/main" id="{B91ECC93-020D-1F1C-3C63-45B48ABE62F0}"/>
              </a:ext>
            </a:extLst>
          </p:cNvPr>
          <p:cNvSpPr/>
          <p:nvPr/>
        </p:nvSpPr>
        <p:spPr>
          <a:xfrm>
            <a:off x="3485186" y="3647084"/>
            <a:ext cx="2305894" cy="101287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3046853-B26C-9B35-5980-B3D180AD9C79}"/>
              </a:ext>
            </a:extLst>
          </p:cNvPr>
          <p:cNvSpPr/>
          <p:nvPr/>
        </p:nvSpPr>
        <p:spPr>
          <a:xfrm>
            <a:off x="949960" y="1704227"/>
            <a:ext cx="2840146" cy="14576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800" dirty="0">
                <a:solidFill>
                  <a:schemeClr val="tx1"/>
                </a:solidFill>
              </a:rPr>
              <a:t>Avanços na compreensão dos processos de reparação tissular</a:t>
            </a:r>
            <a:endParaRPr lang="pt-BR" dirty="0"/>
          </a:p>
        </p:txBody>
      </p:sp>
      <p:sp>
        <p:nvSpPr>
          <p:cNvPr id="17" name="Igual a 16">
            <a:extLst>
              <a:ext uri="{FF2B5EF4-FFF2-40B4-BE49-F238E27FC236}">
                <a16:creationId xmlns:a16="http://schemas.microsoft.com/office/drawing/2014/main" id="{1A9744C3-1CFE-46BE-546A-AE4E7AE50C6C}"/>
              </a:ext>
            </a:extLst>
          </p:cNvPr>
          <p:cNvSpPr/>
          <p:nvPr/>
        </p:nvSpPr>
        <p:spPr>
          <a:xfrm>
            <a:off x="4614203" y="1913206"/>
            <a:ext cx="1481797" cy="834848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etângulo: Único Canto Recortado 18">
            <a:extLst>
              <a:ext uri="{FF2B5EF4-FFF2-40B4-BE49-F238E27FC236}">
                <a16:creationId xmlns:a16="http://schemas.microsoft.com/office/drawing/2014/main" id="{0EB89432-7CBD-2792-EB6F-641A3C7C0C9C}"/>
              </a:ext>
            </a:extLst>
          </p:cNvPr>
          <p:cNvSpPr/>
          <p:nvPr/>
        </p:nvSpPr>
        <p:spPr>
          <a:xfrm>
            <a:off x="6879102" y="1913206"/>
            <a:ext cx="3249636" cy="1248626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Investimentos em pesquisa</a:t>
            </a:r>
            <a:endParaRPr lang="pt-BR" b="1" dirty="0"/>
          </a:p>
        </p:txBody>
      </p:sp>
      <p:sp>
        <p:nvSpPr>
          <p:cNvPr id="20" name="Retângulo: Cantos Diagonais Recortados 19">
            <a:extLst>
              <a:ext uri="{FF2B5EF4-FFF2-40B4-BE49-F238E27FC236}">
                <a16:creationId xmlns:a16="http://schemas.microsoft.com/office/drawing/2014/main" id="{C456BBDC-3DE2-68E0-5D97-41DF44EFB6D8}"/>
              </a:ext>
            </a:extLst>
          </p:cNvPr>
          <p:cNvSpPr/>
          <p:nvPr/>
        </p:nvSpPr>
        <p:spPr>
          <a:xfrm>
            <a:off x="10098614" y="4963812"/>
            <a:ext cx="1735406" cy="1308295"/>
          </a:xfrm>
          <a:prstGeom prst="snip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Terapias Integrativas</a:t>
            </a:r>
          </a:p>
        </p:txBody>
      </p:sp>
      <p:sp>
        <p:nvSpPr>
          <p:cNvPr id="21" name="Sinal de Adição 20">
            <a:extLst>
              <a:ext uri="{FF2B5EF4-FFF2-40B4-BE49-F238E27FC236}">
                <a16:creationId xmlns:a16="http://schemas.microsoft.com/office/drawing/2014/main" id="{557DD9A2-730A-6AB6-B311-B3E81FC502CE}"/>
              </a:ext>
            </a:extLst>
          </p:cNvPr>
          <p:cNvSpPr/>
          <p:nvPr/>
        </p:nvSpPr>
        <p:spPr>
          <a:xfrm>
            <a:off x="9438584" y="5241648"/>
            <a:ext cx="650232" cy="752622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20674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493337" y="482384"/>
            <a:ext cx="11158194" cy="6001643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3200" b="1" dirty="0">
                <a:solidFill>
                  <a:schemeClr val="tx1"/>
                </a:solidFill>
              </a:rPr>
              <a:t>Justificativa </a:t>
            </a:r>
          </a:p>
          <a:p>
            <a:pPr indent="0" algn="just" rtl="0">
              <a:lnSpc>
                <a:spcPct val="100000"/>
              </a:lnSpc>
            </a:pPr>
            <a:endParaRPr lang="pt-BR" sz="3200" b="1" dirty="0">
              <a:solidFill>
                <a:schemeClr val="tx1"/>
              </a:solidFill>
            </a:endParaRPr>
          </a:p>
          <a:p>
            <a:pPr indent="0" algn="just" rtl="0">
              <a:lnSpc>
                <a:spcPct val="100000"/>
              </a:lnSpc>
            </a:pPr>
            <a:r>
              <a:rPr lang="pt-BR" sz="3200" dirty="0">
                <a:solidFill>
                  <a:schemeClr val="tx1"/>
                </a:solidFill>
              </a:rPr>
              <a:t>Atualmente contamos com a média de 14 curativos diários, fixos, no discorrer deste trabalho. Sendo, 4 desses crônicos, ou seja, com mais de 1 ano de acompanhamento. </a:t>
            </a:r>
          </a:p>
          <a:p>
            <a:pPr indent="0" algn="just" rtl="0">
              <a:lnSpc>
                <a:spcPct val="100000"/>
              </a:lnSpc>
            </a:pPr>
            <a:endParaRPr lang="pt-BR" sz="3200" dirty="0">
              <a:solidFill>
                <a:schemeClr val="tx1"/>
              </a:solidFill>
            </a:endParaRPr>
          </a:p>
          <a:p>
            <a:pPr indent="0" algn="just" rtl="0">
              <a:lnSpc>
                <a:spcPct val="100000"/>
              </a:lnSpc>
            </a:pPr>
            <a:r>
              <a:rPr lang="pt-BR" sz="3200" dirty="0">
                <a:solidFill>
                  <a:schemeClr val="tx1"/>
                </a:solidFill>
              </a:rPr>
              <a:t>Conclui-se que mais de 1 ano de tratamento diário pela Atenção Primária e Secundária, são 365 dias de consumo de materiais, tempo/hora de trabalho por profissional, sem prognóstico, impactando negativamente a vida do paciente e família, abrindo portas para novas complicações de saúde, além dos já instalados. </a:t>
            </a: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5</a:t>
            </a:fld>
            <a:endParaRPr lang="pt-BR"/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094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665A1A7-6800-BEEA-7309-6F9566258F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7AB2E1-371F-6131-07DF-EB25D56659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8FB6B0FC-7993-1673-35A0-F0D3FA172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858" y="388619"/>
            <a:ext cx="658368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7</a:t>
            </a:fld>
            <a:endParaRPr lang="pt-BR"/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42C9E8C-0B3B-C33F-7546-F89EE2CF6164}"/>
              </a:ext>
            </a:extLst>
          </p:cNvPr>
          <p:cNvSpPr txBox="1"/>
          <p:nvPr/>
        </p:nvSpPr>
        <p:spPr>
          <a:xfrm>
            <a:off x="0" y="138390"/>
            <a:ext cx="120419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Caso 07: </a:t>
            </a:r>
            <a:r>
              <a:rPr lang="pt-BR" dirty="0" err="1"/>
              <a:t>Sr</a:t>
            </a:r>
            <a:r>
              <a:rPr lang="pt-BR" dirty="0"/>
              <a:t> I.V. 68 anos, diabético e hipertenso. Em uso regular de medicação. Apresenta Lesão crônica em trocanter D há 3 anos. Exsudativa, descolamento tissular em túnel com extensão de 20cm, presença de biofilme, bordas </a:t>
            </a:r>
            <a:r>
              <a:rPr lang="pt-BR" dirty="0" err="1"/>
              <a:t>epibolizadas</a:t>
            </a:r>
            <a:r>
              <a:rPr lang="pt-BR" dirty="0"/>
              <a:t>,  necrose </a:t>
            </a:r>
            <a:r>
              <a:rPr lang="pt-BR" dirty="0" err="1"/>
              <a:t>coagulativa</a:t>
            </a:r>
            <a:r>
              <a:rPr lang="pt-BR" dirty="0"/>
              <a:t> e esfacelar de difícil manejo.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6F130B-DAFB-FC4C-489E-BB5E99D58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53" y="1290473"/>
            <a:ext cx="5388864" cy="415471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DBA1DE5-C4BC-C7F8-2088-E2D82D8D0580}"/>
              </a:ext>
            </a:extLst>
          </p:cNvPr>
          <p:cNvSpPr txBox="1"/>
          <p:nvPr/>
        </p:nvSpPr>
        <p:spPr>
          <a:xfrm>
            <a:off x="429845" y="5076687"/>
            <a:ext cx="60983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Observação: </a:t>
            </a:r>
            <a:r>
              <a:rPr lang="pt-BR" dirty="0"/>
              <a:t>*Correlatos disponíveis na farmácia: Colagenase – valor médio 58 reais (1 frasco é usado em média 12 dias. Em média 5,80 reais ao dia).  Realizamos desbridamento, no entanto, desvitaliza borda. Portanto, não obtemos a cicatrização. Se não a usamos a necrose esfacelar aumenta e não obteremos a cicatrização.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CFCC90B-A1BF-F66B-0B83-9C9C4FA2CBE6}"/>
              </a:ext>
            </a:extLst>
          </p:cNvPr>
          <p:cNvSpPr txBox="1"/>
          <p:nvPr/>
        </p:nvSpPr>
        <p:spPr>
          <a:xfrm>
            <a:off x="6653081" y="5519281"/>
            <a:ext cx="56033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Observação: </a:t>
            </a:r>
            <a:r>
              <a:rPr lang="pt-BR" dirty="0"/>
              <a:t>Total mês: 1.815,00 reais (realizando todos os dias, no entanto, com esse recurso utilizamos  a cada 7 dias). Sendo um total em média de 4 curativos realizados ao mês.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39A19B2-7D84-CC34-E29E-F54E85FED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081" y="1364566"/>
            <a:ext cx="5388864" cy="415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1743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28EE0195-A563-333A-6890-3218C72391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9DE1D4-DF5F-0F5F-80A2-55A601958F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4630478"/>
            <a:ext cx="8097838" cy="369332"/>
          </a:xfrm>
        </p:spPr>
        <p:txBody>
          <a:bodyPr/>
          <a:lstStyle/>
          <a:p>
            <a:r>
              <a:rPr lang="pt-BR" dirty="0"/>
              <a:t>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8C12F66-6ACC-B004-F2DA-10CCE5D02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281886"/>
            <a:ext cx="5986272" cy="336164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80235C2-2651-7488-73BA-B5BED2B03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536" y="281886"/>
            <a:ext cx="5388864" cy="245135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06A04EF-D0DA-DD26-32BF-BFDB68EF010C}"/>
              </a:ext>
            </a:extLst>
          </p:cNvPr>
          <p:cNvSpPr txBox="1"/>
          <p:nvPr/>
        </p:nvSpPr>
        <p:spPr>
          <a:xfrm>
            <a:off x="304800" y="3430149"/>
            <a:ext cx="115824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Se parássemos o cálculo por aqui, já teríamos motivos para não questionar as vantagens. Agora faremos o cálculo em 3 anos de custo, que já sabemos que com o uso dessas tecnologias obteremos sucesso em tempo muito menor. Em 3 anos teríamos o gasto total de </a:t>
            </a:r>
            <a:r>
              <a:rPr lang="pt-BR" b="1" dirty="0"/>
              <a:t>15.544,80 reais</a:t>
            </a:r>
            <a:r>
              <a:rPr lang="pt-BR" dirty="0"/>
              <a:t>, uma economia de </a:t>
            </a:r>
            <a:r>
              <a:rPr lang="pt-BR" b="1" dirty="0"/>
              <a:t>25.819,20 reais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1455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19B1623-CC21-1551-6CE4-30C8BB3A3F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C8C8D0-7B13-6AAB-A3AE-77802D89F8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7C0DF1-978E-B76F-CB42-4C1C552B50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D370D41-BF7B-FBEA-AD70-B247AF4C8C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9908" y="1633590"/>
            <a:ext cx="6858000" cy="359081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E315A04-96E3-EB37-B955-1FDDDDF90F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317" y="-13712"/>
            <a:ext cx="3457683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083D1B1-9942-FAE4-77FE-9B8ABD0BEB8A}"/>
              </a:ext>
            </a:extLst>
          </p:cNvPr>
          <p:cNvSpPr txBox="1"/>
          <p:nvPr/>
        </p:nvSpPr>
        <p:spPr>
          <a:xfrm>
            <a:off x="1766242" y="4688533"/>
            <a:ext cx="268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05/set/2024</a:t>
            </a:r>
          </a:p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B9B3A42-6669-30F5-A72A-02A4743F21C4}"/>
              </a:ext>
            </a:extLst>
          </p:cNvPr>
          <p:cNvSpPr txBox="1"/>
          <p:nvPr/>
        </p:nvSpPr>
        <p:spPr>
          <a:xfrm>
            <a:off x="5838092" y="5106572"/>
            <a:ext cx="209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18/out/2024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3288143-E23A-2065-2C35-A2B531D41230}"/>
              </a:ext>
            </a:extLst>
          </p:cNvPr>
          <p:cNvSpPr txBox="1"/>
          <p:nvPr/>
        </p:nvSpPr>
        <p:spPr>
          <a:xfrm>
            <a:off x="9534456" y="3388575"/>
            <a:ext cx="209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18/out/2024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CBADD03-EDED-6CA9-2A15-40163E604193}"/>
              </a:ext>
            </a:extLst>
          </p:cNvPr>
          <p:cNvSpPr txBox="1"/>
          <p:nvPr/>
        </p:nvSpPr>
        <p:spPr>
          <a:xfrm>
            <a:off x="61583" y="6459640"/>
            <a:ext cx="37056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Imagens autorizadas em Termo de uso de Imagem</a:t>
            </a:r>
          </a:p>
        </p:txBody>
      </p:sp>
    </p:spTree>
    <p:extLst>
      <p:ext uri="{BB962C8B-B14F-4D97-AF65-F5344CB8AC3E}">
        <p14:creationId xmlns:p14="http://schemas.microsoft.com/office/powerpoint/2010/main" val="3080606119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8384578_TF16401425" id="{2F6EDBBF-45A6-4ED7-A58B-60E1212A733D}" vid="{E28B2232-43BB-4B18-BC9D-5BA03EA6341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2E6351-E64A-42DD-A554-7DF7522221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Apresentações Poderosas</Template>
  <TotalTime>0</TotalTime>
  <Words>641</Words>
  <Application>Microsoft Office PowerPoint</Application>
  <PresentationFormat>Widescreen</PresentationFormat>
  <Paragraphs>49</Paragraphs>
  <Slides>10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Segoe UI</vt:lpstr>
      <vt:lpstr>Segoe UI Black</vt:lpstr>
      <vt:lpstr>Segoe UI Semibold</vt:lpstr>
      <vt:lpstr>Segoe UI Semilight</vt:lpstr>
      <vt:lpstr>Wingdings</vt:lpstr>
      <vt:lpstr>Storybuilding Neal Creative</vt:lpstr>
      <vt:lpstr>Ambulatório de Feridas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2025-03-12T14:37:22Z</dcterms:created>
  <dcterms:modified xsi:type="dcterms:W3CDTF">2025-03-16T14:43:37Z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