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4" r:id="rId5"/>
    <p:sldId id="379" r:id="rId6"/>
    <p:sldId id="385" r:id="rId7"/>
    <p:sldId id="386" r:id="rId8"/>
    <p:sldId id="388" r:id="rId9"/>
    <p:sldId id="387" r:id="rId10"/>
    <p:sldId id="389" r:id="rId11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86"/>
            <p14:sldId id="388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16/03/2025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2888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4800" dirty="0"/>
          </a:p>
        </p:txBody>
      </p:sp>
      <p:sp>
        <p:nvSpPr>
          <p:cNvPr id="14" name="Oval 13"/>
          <p:cNvSpPr/>
          <p:nvPr/>
        </p:nvSpPr>
        <p:spPr>
          <a:xfrm>
            <a:off x="300122" y="1657248"/>
            <a:ext cx="9107555" cy="528438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669851"/>
            <a:ext cx="9107555" cy="537541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453226" y="1552392"/>
            <a:ext cx="8801346" cy="1381911"/>
          </a:xfrm>
        </p:spPr>
        <p:txBody>
          <a:bodyPr rtlCol="0"/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Saúde Bucal em Pacientes Acamados na Atenção PRIMÁRIA, na UBS VINDILINA EM SINOP- MT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27057" y="3982983"/>
            <a:ext cx="9693317" cy="1217769"/>
          </a:xfrm>
        </p:spPr>
        <p:txBody>
          <a:bodyPr rtlCol="0"/>
          <a:lstStyle/>
          <a:p>
            <a:pPr rtl="0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Sirlene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Koraleski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 em Saúde Bucal pela Secretaria Municipal de Saúde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2" y="-518797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Sinop MT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70614" y="1084521"/>
            <a:ext cx="10666405" cy="4869712"/>
          </a:xfrm>
        </p:spPr>
        <p:txBody>
          <a:bodyPr rtlCol="0"/>
          <a:lstStyle/>
          <a:p>
            <a:pPr indent="0" algn="just"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população no último senso de 2024, de 216,090 habitantes , com cobertura da APS de 64%, contamos com 24 unidades básicas de Saúde e 40 equipes de Saúde da Família, contudo somente  25 equipes de Saúde Bucal e 4 em trâmite de credenciamento, sendo 39,92 % em cobertura de Saúde Bucal.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equipe da UBS </a:t>
            </a: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Vindilina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através da Enfermeira Vânia, fez um levantamento sobre  a população acamada da unidade, e após levantamento da ACS </a:t>
            </a: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Marise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Marcos e Francisca , verificou se que na área da Unidade contávamos com 05 pacientes acamados e 15 domiciliados.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Iniciou se então as visitas com a  dentista  Gabriela e auxiliar, Michele, para verificar o nível de  agravos de doenças bucais, contudo , após as visitas iniciou se os atendimentos clínicos.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Nosso carro deslocou se a casa do paciente com  cadeira portátil odontológica para realizar os     atendimentos. 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Realizamos os atendimentos em 05 pacientes acamados e orientações e avaliações nos demais 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id="{5411242E-314C-4A32-923A-E967F2FBA0C3}"/>
              </a:ext>
            </a:extLst>
          </p:cNvPr>
          <p:cNvSpPr/>
          <p:nvPr/>
        </p:nvSpPr>
        <p:spPr>
          <a:xfrm>
            <a:off x="5907634" y="1392865"/>
            <a:ext cx="5713752" cy="516819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242457" y="4337137"/>
            <a:ext cx="9272790" cy="1671227"/>
          </a:xfrm>
        </p:spPr>
        <p:txBody>
          <a:bodyPr rtlCol="0"/>
          <a:lstStyle/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E37BF8-DBF1-45E1-8C90-6E9C851AE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1" r="65946" b="2081"/>
          <a:stretch/>
        </p:blipFill>
        <p:spPr>
          <a:xfrm>
            <a:off x="675554" y="1679673"/>
            <a:ext cx="3417981" cy="395804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5BD5EEE-9052-472E-B660-2BAC26BD5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22" y="243410"/>
            <a:ext cx="2766060" cy="10492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0A63CD-16FB-42B7-AAA0-464F753732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7" t="38416" r="48131" b="44185"/>
          <a:stretch/>
        </p:blipFill>
        <p:spPr>
          <a:xfrm>
            <a:off x="5183262" y="3823232"/>
            <a:ext cx="2633787" cy="29931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6F386E3-B5BB-412B-AB6A-561CD04B23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5" t="26821" r="12446" b="47132"/>
          <a:stretch/>
        </p:blipFill>
        <p:spPr>
          <a:xfrm>
            <a:off x="8460083" y="1782041"/>
            <a:ext cx="1297172" cy="17862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6D2229-667A-40E7-92DD-410C6B453237}"/>
              </a:ext>
            </a:extLst>
          </p:cNvPr>
          <p:cNvSpPr txBox="1"/>
          <p:nvPr/>
        </p:nvSpPr>
        <p:spPr>
          <a:xfrm>
            <a:off x="675554" y="1124357"/>
            <a:ext cx="63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Equipamentos portáteis utilizados nos atendimentos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5AAF5E2-80D3-4CFD-AFA6-DB4841CD07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48409"/>
          <a:stretch/>
        </p:blipFill>
        <p:spPr>
          <a:xfrm>
            <a:off x="4816549" y="1669312"/>
            <a:ext cx="1683607" cy="185978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EEAB887-C24A-4C7C-9080-F11012E62E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41087" r="18671" b="27698"/>
          <a:stretch/>
        </p:blipFill>
        <p:spPr>
          <a:xfrm>
            <a:off x="8615615" y="4094196"/>
            <a:ext cx="3017543" cy="21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18910" y="1695412"/>
            <a:ext cx="11158194" cy="1172629"/>
          </a:xfrm>
        </p:spPr>
        <p:txBody>
          <a:bodyPr rtlCol="0"/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atendimentos foram desde orientações de Saúde bucal  à extrações simples.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Realizamos também orientações de saúde bucal aos cuidadores, com técnicas de higiene oral e cuidados especiais com pacientes acamados.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Educação do paciente sobre a importância da Saúde Bucal e os riscos associados aos problemas bucais.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44BB55-47D2-4C35-9072-2C7F77E9A4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85" y="2868041"/>
            <a:ext cx="2183216" cy="29292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0A360B-BA6A-425E-8E6C-E5F051C03C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33" y="3098221"/>
            <a:ext cx="2084218" cy="35502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5D47A7E-53CA-485D-A2DA-5ADD242555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" r="-1" b="454"/>
          <a:stretch/>
        </p:blipFill>
        <p:spPr>
          <a:xfrm rot="10800000">
            <a:off x="5095113" y="3066322"/>
            <a:ext cx="2980254" cy="367471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1A567B3-9100-4DA9-945D-C3A37364E3C0}"/>
              </a:ext>
            </a:extLst>
          </p:cNvPr>
          <p:cNvSpPr/>
          <p:nvPr/>
        </p:nvSpPr>
        <p:spPr>
          <a:xfrm>
            <a:off x="5160621" y="4093403"/>
            <a:ext cx="1245284" cy="552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29B1068-3DA5-4627-BC7E-5CFBF48490B0}"/>
              </a:ext>
            </a:extLst>
          </p:cNvPr>
          <p:cNvSpPr/>
          <p:nvPr/>
        </p:nvSpPr>
        <p:spPr>
          <a:xfrm>
            <a:off x="9749221" y="4319716"/>
            <a:ext cx="410365" cy="280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659C7F3-F381-4D26-ACEF-1884F5144ADB}"/>
              </a:ext>
            </a:extLst>
          </p:cNvPr>
          <p:cNvSpPr/>
          <p:nvPr/>
        </p:nvSpPr>
        <p:spPr>
          <a:xfrm>
            <a:off x="10706986" y="3912781"/>
            <a:ext cx="507572" cy="56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CD8606C-6159-4292-814D-8E01563978E5}"/>
              </a:ext>
            </a:extLst>
          </p:cNvPr>
          <p:cNvSpPr/>
          <p:nvPr/>
        </p:nvSpPr>
        <p:spPr>
          <a:xfrm>
            <a:off x="9488546" y="4008474"/>
            <a:ext cx="410366" cy="361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DFFDF1-5998-4ECE-A827-3C94F6C727C8}"/>
              </a:ext>
            </a:extLst>
          </p:cNvPr>
          <p:cNvSpPr/>
          <p:nvPr/>
        </p:nvSpPr>
        <p:spPr>
          <a:xfrm rot="4315353">
            <a:off x="1726922" y="3271986"/>
            <a:ext cx="345995" cy="630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620845"/>
            <a:ext cx="11158194" cy="1089529"/>
          </a:xfrm>
        </p:spPr>
        <p:txBody>
          <a:bodyPr rtlCol="0"/>
          <a:lstStyle/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surpreendente a adesão da família , unidade e gestão, pois assim conseguimos atender o proposto de atendimentos à pacientes que tínhamos na área da UBS </a:t>
            </a: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Vindilina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SINOP MT.</a:t>
            </a:r>
          </a:p>
          <a:p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9A388AE-51A5-4DB2-B544-1D1553B77A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2590000"/>
            <a:ext cx="2459429" cy="34733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8BC72A-5F16-45F3-86F8-755F820320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03" y="2959332"/>
            <a:ext cx="6547926" cy="37244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689945-9324-43A6-82E3-ED37912E5905}"/>
              </a:ext>
            </a:extLst>
          </p:cNvPr>
          <p:cNvSpPr txBox="1"/>
          <p:nvPr/>
        </p:nvSpPr>
        <p:spPr>
          <a:xfrm>
            <a:off x="5952017" y="2590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ACS MARCOS DANDO SEGURANÇA À PACIENTE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E59BB30-A456-493A-A67D-54AEB09DC63F}"/>
              </a:ext>
            </a:extLst>
          </p:cNvPr>
          <p:cNvSpPr/>
          <p:nvPr/>
        </p:nvSpPr>
        <p:spPr>
          <a:xfrm rot="20737655">
            <a:off x="9813851" y="3507157"/>
            <a:ext cx="754912" cy="99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EBEB580-8209-432B-B97B-81421D314FD4}"/>
              </a:ext>
            </a:extLst>
          </p:cNvPr>
          <p:cNvSpPr/>
          <p:nvPr/>
        </p:nvSpPr>
        <p:spPr>
          <a:xfrm>
            <a:off x="3063667" y="4147627"/>
            <a:ext cx="232425" cy="35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6C06808-8A6C-43B4-B685-D68A80528F58}"/>
              </a:ext>
            </a:extLst>
          </p:cNvPr>
          <p:cNvSpPr/>
          <p:nvPr/>
        </p:nvSpPr>
        <p:spPr>
          <a:xfrm rot="6847297">
            <a:off x="3270814" y="3681824"/>
            <a:ext cx="174828" cy="2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861236" y="767277"/>
            <a:ext cx="10684229" cy="1392865"/>
          </a:xfrm>
        </p:spPr>
        <p:txBody>
          <a:bodyPr rtlCol="0"/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 objetivo maior é a  Prevenção de problemas bucais, como cáries, gengivite, infecções e a melhoria da qualidade de vida e bem-estar dos pacientes, já que os mesmos  são tratados ali em sua residência, assim como a redução de risco de complicações sistêmicas relacionadas à saúde 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0" algn="just">
              <a:lnSpc>
                <a:spcPct val="100000"/>
              </a:lnSpc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718112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4201FE-3EF2-410E-A2F7-4709B8076F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7"/>
          <a:stretch/>
        </p:blipFill>
        <p:spPr>
          <a:xfrm>
            <a:off x="1384937" y="1967024"/>
            <a:ext cx="3331299" cy="29239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BBCFAA-1EF7-41A5-A41F-A7B5AA68E6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4" b="45493"/>
          <a:stretch/>
        </p:blipFill>
        <p:spPr>
          <a:xfrm>
            <a:off x="9105384" y="2156207"/>
            <a:ext cx="2440082" cy="15948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08B1CA2-94D7-4F59-98B0-405AE5A3BE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69" y="1967024"/>
            <a:ext cx="2653080" cy="265308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8BF9DDFD-D51B-4963-A7D5-A7380D85C4E5}"/>
              </a:ext>
            </a:extLst>
          </p:cNvPr>
          <p:cNvSpPr/>
          <p:nvPr/>
        </p:nvSpPr>
        <p:spPr>
          <a:xfrm>
            <a:off x="3784710" y="4014005"/>
            <a:ext cx="204226" cy="218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CF40652-4B50-4801-BD6C-FC3AC2C94653}"/>
              </a:ext>
            </a:extLst>
          </p:cNvPr>
          <p:cNvSpPr/>
          <p:nvPr/>
        </p:nvSpPr>
        <p:spPr>
          <a:xfrm>
            <a:off x="2088043" y="3649361"/>
            <a:ext cx="265815" cy="314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441B31D-78B1-4612-A051-5FAAC1ED26DD}"/>
              </a:ext>
            </a:extLst>
          </p:cNvPr>
          <p:cNvSpPr/>
          <p:nvPr/>
        </p:nvSpPr>
        <p:spPr>
          <a:xfrm rot="2425954">
            <a:off x="7292059" y="2588962"/>
            <a:ext cx="329392" cy="29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AA8F497-3B3C-4759-B599-E032D285EEDA}"/>
              </a:ext>
            </a:extLst>
          </p:cNvPr>
          <p:cNvSpPr/>
          <p:nvPr/>
        </p:nvSpPr>
        <p:spPr>
          <a:xfrm>
            <a:off x="3352843" y="3377909"/>
            <a:ext cx="204227" cy="218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011E8F-FA1D-44F1-A003-E75D01D1683A}"/>
              </a:ext>
            </a:extLst>
          </p:cNvPr>
          <p:cNvSpPr/>
          <p:nvPr/>
        </p:nvSpPr>
        <p:spPr>
          <a:xfrm>
            <a:off x="1286540" y="5232361"/>
            <a:ext cx="9888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Concluímos que o acompanhamento à esses pacientes  , corresponde a uma baixa procura pela média e Alta complexidade, pois  acompanhados na unidade, muitos não precisarão recorrer à um centro cirúrgico, demandando da média e alta complexidade.</a:t>
            </a:r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2F1F9E8-FD30-4546-ACFA-88D9D83D5CE3}"/>
              </a:ext>
            </a:extLst>
          </p:cNvPr>
          <p:cNvSpPr/>
          <p:nvPr/>
        </p:nvSpPr>
        <p:spPr>
          <a:xfrm>
            <a:off x="10602836" y="2844423"/>
            <a:ext cx="204227" cy="218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41885" y="475118"/>
            <a:ext cx="10377376" cy="570968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743752" y="332996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7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272739" y="1817834"/>
            <a:ext cx="9107555" cy="283462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Gostaria de expressar nossos mais sinceros agradecimentos à todos os profissionais da UBS </a:t>
            </a:r>
            <a:r>
              <a:rPr 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Vindilina</a:t>
            </a: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Especial </a:t>
            </a:r>
            <a:r>
              <a:rPr 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Gabriela Schmidt, ASB Michele </a:t>
            </a:r>
            <a:r>
              <a:rPr 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Machimer</a:t>
            </a: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Enf. Vânia ,ACS Marcos, ACS </a:t>
            </a:r>
            <a:r>
              <a:rPr 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Marise</a:t>
            </a: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ACS Francisca e o motorista Arnaldo, pelo excelente trabalho que têm realizado. </a:t>
            </a:r>
          </a:p>
          <a:p>
            <a:pPr algn="just"/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compromisso, dedicação e cuidado de cada um de vocês têm sido fundamentais no desenvolvimento de um trabalho belíssimo e essencial para a comunidade. A atenção, o respeito e a competência de todos fazem toda a diferença.</a:t>
            </a:r>
          </a:p>
          <a:p>
            <a:pPr algn="just"/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Somos muito gratos por contar com uma equipe tão comprometida e profissional.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3374571" y="4651980"/>
            <a:ext cx="5481173" cy="110900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654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Promoção de Saúde Bucal em Pacientes Acamados na Atenção PRIMÁRIA, na UBS VINDILINA EM SINOP- MT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2025-03-16T20:57:08Z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