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62" r:id="rId3"/>
    <p:sldMasterId id="2147483667" r:id="rId4"/>
    <p:sldMasterId id="2147483688" r:id="rId5"/>
  </p:sldMasterIdLst>
  <p:notesMasterIdLst>
    <p:notesMasterId r:id="rId35"/>
  </p:notesMasterIdLst>
  <p:sldIdLst>
    <p:sldId id="263" r:id="rId6"/>
    <p:sldId id="266" r:id="rId7"/>
    <p:sldId id="2146846430" r:id="rId8"/>
    <p:sldId id="2146846433" r:id="rId9"/>
    <p:sldId id="256" r:id="rId10"/>
    <p:sldId id="257" r:id="rId11"/>
    <p:sldId id="2146846435" r:id="rId12"/>
    <p:sldId id="2146846437" r:id="rId13"/>
    <p:sldId id="2146846434" r:id="rId14"/>
    <p:sldId id="2146846439" r:id="rId15"/>
    <p:sldId id="2146846431" r:id="rId16"/>
    <p:sldId id="2146846461" r:id="rId17"/>
    <p:sldId id="421" r:id="rId18"/>
    <p:sldId id="422" r:id="rId19"/>
    <p:sldId id="2146846464" r:id="rId20"/>
    <p:sldId id="2146846432" r:id="rId21"/>
    <p:sldId id="258" r:id="rId22"/>
    <p:sldId id="2146846438" r:id="rId23"/>
    <p:sldId id="2146846460" r:id="rId24"/>
    <p:sldId id="2146846462" r:id="rId25"/>
    <p:sldId id="2146846463" r:id="rId26"/>
    <p:sldId id="2146846371" r:id="rId27"/>
    <p:sldId id="259" r:id="rId28"/>
    <p:sldId id="308" r:id="rId29"/>
    <p:sldId id="267" r:id="rId30"/>
    <p:sldId id="268" r:id="rId31"/>
    <p:sldId id="2146846457" r:id="rId32"/>
    <p:sldId id="2146846459" r:id="rId33"/>
    <p:sldId id="262"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VAd0ubYbpW81cMqnV9VZGWaw7c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1FEE96-6169-4A5C-9E79-C4E34097EE06}">
  <a:tblStyle styleId="{C21FEE96-6169-4A5C-9E79-C4E34097EE0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235"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FF8E4-106B-429A-882E-58D6EDBAB336}" type="slidenum">
              <a:rPr kumimoji="0" lang="pt-BR"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t-BR"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537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FF8E4-106B-429A-882E-58D6EDBAB336}" type="slidenum">
              <a:rPr kumimoji="0" lang="pt-BR"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9730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FF8E4-106B-429A-882E-58D6EDBAB336}" type="slidenum">
              <a:rPr kumimoji="0" lang="pt-BR"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308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dirty="0"/>
              <a:t>Ana, mulher de 30 anos palpa um nódulo de mama e agenda uma consulta na sua UBS utilizando o Meu SUS Digital.</a:t>
            </a:r>
          </a:p>
          <a:p>
            <a:pPr marL="171450" indent="-171450">
              <a:buFont typeface="Arial" panose="020B0604020202020204" pitchFamily="34" charset="0"/>
              <a:buChar char="•"/>
            </a:pPr>
            <a:r>
              <a:rPr lang="pt-BR" dirty="0"/>
              <a:t>Durante a consulta o médico fica em dúvida sobre a conduta e faz uma teleinterconsulta com o mastologista, que indica o encaminhamento para uma mamografia.</a:t>
            </a:r>
          </a:p>
          <a:p>
            <a:pPr marL="171450" indent="-171450">
              <a:buFont typeface="Arial" panose="020B0604020202020204" pitchFamily="34" charset="0"/>
              <a:buChar char="•"/>
            </a:pPr>
            <a:r>
              <a:rPr lang="pt-BR" dirty="0"/>
              <a:t>O médico conversa com a Central de Regulação que orienta o fluxo para o caso de Ana e já sai com o exame agendado.</a:t>
            </a:r>
          </a:p>
          <a:p>
            <a:pPr marL="171450" indent="-171450">
              <a:buFont typeface="Arial" panose="020B0604020202020204" pitchFamily="34" charset="0"/>
              <a:buChar char="•"/>
            </a:pPr>
            <a:r>
              <a:rPr lang="pt-BR" dirty="0"/>
              <a:t>O técnico em radiologia realiza o exame e um algoritmo inteligente identifica o nódulo como compatível com BI-RADS 5; pelo fluxo interno no serviço, já é coletada a biópsia e enviada a amostra para o laboratório.</a:t>
            </a:r>
          </a:p>
          <a:p>
            <a:pPr marL="171450" indent="-171450">
              <a:buFont typeface="Arial" panose="020B0604020202020204" pitchFamily="34" charset="0"/>
              <a:buChar char="•"/>
            </a:pPr>
            <a:r>
              <a:rPr lang="pt-BR" dirty="0"/>
              <a:t>Assim que o laudo da biópsia chega na RNDS relatando a presença de células cancerígenas um algoritmo de classificação inteligente já prioriza Ana que tem sua consulta com o oncologista agendada automaticamente; Ana recebe uma notificação no Meu SUS Digital.</a:t>
            </a:r>
          </a:p>
          <a:p>
            <a:pPr marL="171450" indent="-171450">
              <a:buFont typeface="Arial" panose="020B0604020202020204" pitchFamily="34" charset="0"/>
              <a:buChar char="•"/>
            </a:pPr>
            <a:r>
              <a:rPr lang="pt-BR" dirty="0"/>
              <a:t>Ana consulta com o oncologista que solicita cirurgia; assim que o hospital confirma o agendamento, Ana recebe uma notificação no Meu SUS Digital.</a:t>
            </a:r>
          </a:p>
          <a:p>
            <a:pPr marL="171450" indent="-171450">
              <a:buFont typeface="Arial" panose="020B0604020202020204" pitchFamily="34" charset="0"/>
              <a:buChar char="•"/>
            </a:pPr>
            <a:r>
              <a:rPr lang="pt-BR" dirty="0"/>
              <a:t>Ana realiza a cirurgia, sua equipe da APS estava o tempo todo acompanhando a trajetória de Ana graças à interoperabilidade entre os sistemas e mecanismos de notificação por algoritmos inteligentes, assim que Ana tem alta do hospital sua consulta já está agendada e, sempre que os profissionais da sua equipe têm dúvidas de como conduzir o caso, fazem uma teleinterconsulta com o especialista.</a:t>
            </a:r>
          </a:p>
        </p:txBody>
      </p:sp>
      <p:sp>
        <p:nvSpPr>
          <p:cNvPr id="4" name="Espaço Reservado para Número de Slide 3"/>
          <p:cNvSpPr>
            <a:spLocks noGrp="1"/>
          </p:cNvSpPr>
          <p:nvPr>
            <p:ph type="sldNum" sz="quarter" idx="5"/>
          </p:nvPr>
        </p:nvSpPr>
        <p:spPr/>
        <p:txBody>
          <a:bodyPr/>
          <a:lstStyle/>
          <a:p>
            <a:fld id="{CCA02D4E-365D-4055-9B3F-273CA5CDA1D0}" type="slidenum">
              <a:rPr lang="pt-BR" smtClean="0"/>
              <a:t>17</a:t>
            </a:fld>
            <a:endParaRPr lang="pt-BR"/>
          </a:p>
        </p:txBody>
      </p:sp>
    </p:spTree>
    <p:extLst>
      <p:ext uri="{BB962C8B-B14F-4D97-AF65-F5344CB8AC3E}">
        <p14:creationId xmlns:p14="http://schemas.microsoft.com/office/powerpoint/2010/main" val="94365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userDrawn="1">
  <p:cSld name="Título e conteúdo">
    <p:spTree>
      <p:nvGrpSpPr>
        <p:cNvPr id="1" name="Shape 44"/>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12355254-C190-EE50-3160-5600A7A9F745}"/>
              </a:ext>
            </a:extLst>
          </p:cNvPr>
          <p:cNvSpPr>
            <a:spLocks noGrp="1"/>
          </p:cNvSpPr>
          <p:nvPr>
            <p:ph sz="quarter" idx="13"/>
          </p:nvPr>
        </p:nvSpPr>
        <p:spPr>
          <a:xfrm>
            <a:off x="1266978" y="1879133"/>
            <a:ext cx="9658162" cy="4086971"/>
          </a:xfrm>
          <a:prstGeom prst="rect">
            <a:avLst/>
          </a:prstGeom>
        </p:spPr>
        <p:txBody>
          <a:bodyPr/>
          <a:lstStyle>
            <a:lvl1pPr marL="285750" indent="-285750">
              <a:lnSpc>
                <a:spcPct val="150000"/>
              </a:lnSpc>
              <a:buFont typeface="Wingdings" panose="05000000000000000000" pitchFamily="2" charset="2"/>
              <a:buChar char="Ø"/>
              <a:defRPr sz="2000">
                <a:latin typeface="Calibri" panose="020F0502020204030204" pitchFamily="34" charset="0"/>
                <a:ea typeface="Calibri" panose="020F0502020204030204" pitchFamily="34" charset="0"/>
                <a:cs typeface="Calibri" panose="020F0502020204030204" pitchFamily="34" charset="0"/>
              </a:defRPr>
            </a:lvl1pPr>
            <a:lvl2pPr marL="536575" indent="-285750">
              <a:lnSpc>
                <a:spcPct val="150000"/>
              </a:lnSpc>
              <a:buFont typeface="Wingdings" panose="05000000000000000000" pitchFamily="2" charset="2"/>
              <a:buChar char="v"/>
              <a:defRPr sz="1800">
                <a:latin typeface="Calibri" panose="020F0502020204030204" pitchFamily="34" charset="0"/>
                <a:ea typeface="Calibri" panose="020F0502020204030204" pitchFamily="34" charset="0"/>
                <a:cs typeface="Calibri" panose="020F0502020204030204" pitchFamily="34" charset="0"/>
              </a:defRPr>
            </a:lvl2pPr>
            <a:lvl3pPr marL="804863" indent="-285750">
              <a:lnSpc>
                <a:spcPct val="150000"/>
              </a:lnSpc>
              <a:buFont typeface="Wingdings" panose="05000000000000000000" pitchFamily="2" charset="2"/>
              <a:buChar char="ü"/>
              <a:defRPr sz="1600">
                <a:latin typeface="Calibri" panose="020F0502020204030204" pitchFamily="34" charset="0"/>
                <a:ea typeface="Calibri" panose="020F0502020204030204" pitchFamily="34" charset="0"/>
                <a:cs typeface="Calibri" panose="020F0502020204030204" pitchFamily="34" charset="0"/>
              </a:defRPr>
            </a:lvl3pPr>
            <a:lvl4pPr marL="1073150" indent="-285750">
              <a:lnSpc>
                <a:spcPct val="150000"/>
              </a:lnSpc>
              <a:buFont typeface="Wingdings" panose="05000000000000000000" pitchFamily="2" charset="2"/>
              <a:buChar char="§"/>
              <a:defRPr sz="1400">
                <a:latin typeface="Calibri" panose="020F0502020204030204" pitchFamily="34" charset="0"/>
                <a:ea typeface="Calibri" panose="020F0502020204030204" pitchFamily="34" charset="0"/>
                <a:cs typeface="Calibri" panose="020F0502020204030204" pitchFamily="34" charset="0"/>
              </a:defRPr>
            </a:lvl4pPr>
            <a:lvl5pPr marL="1343025" indent="-285750">
              <a:lnSpc>
                <a:spcPct val="150000"/>
              </a:lnSpc>
              <a:buFont typeface="Arial" panose="020B0604020202020204" pitchFamily="34" charset="0"/>
              <a:buChar char="•"/>
              <a:defRPr sz="1200">
                <a:latin typeface="Calibri" panose="020F0502020204030204" pitchFamily="34" charset="0"/>
                <a:ea typeface="Calibri" panose="020F0502020204030204" pitchFamily="34" charset="0"/>
                <a:cs typeface="Calibri" panose="020F050202020403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5" name="Google Shape;45;p14"/>
          <p:cNvSpPr txBox="1">
            <a:spLocks noGrp="1"/>
          </p:cNvSpPr>
          <p:nvPr>
            <p:ph type="title"/>
          </p:nvPr>
        </p:nvSpPr>
        <p:spPr>
          <a:xfrm>
            <a:off x="1266858" y="891894"/>
            <a:ext cx="9658282" cy="4573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B050"/>
              </a:buClr>
              <a:buSzPts val="2400"/>
              <a:buFont typeface="Calibri"/>
              <a:buNone/>
              <a:defRPr sz="2800" b="1">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50" name="Google Shape;50;p14"/>
          <p:cNvSpPr txBox="1">
            <a:spLocks noGrp="1"/>
          </p:cNvSpPr>
          <p:nvPr>
            <p:ph type="subTitle" idx="2"/>
          </p:nvPr>
        </p:nvSpPr>
        <p:spPr>
          <a:xfrm>
            <a:off x="1266858" y="1258349"/>
            <a:ext cx="9658162" cy="558040"/>
          </a:xfrm>
          <a:prstGeom prst="rect">
            <a:avLst/>
          </a:prstGeom>
          <a:noFill/>
          <a:ln>
            <a:noFill/>
          </a:ln>
        </p:spPr>
        <p:txBody>
          <a:bodyPr spcFirstLastPara="1" wrap="square" lIns="91425" tIns="45700" rIns="91425" bIns="45700" anchor="t" anchorCtr="0">
            <a:normAutofit/>
          </a:bodyPr>
          <a:lstStyle>
            <a:lvl1pPr marL="0" lvl="0" algn="l">
              <a:lnSpc>
                <a:spcPct val="100000"/>
              </a:lnSpc>
              <a:spcBef>
                <a:spcPts val="0"/>
              </a:spcBef>
              <a:spcAft>
                <a:spcPts val="0"/>
              </a:spcAft>
              <a:buClr>
                <a:srgbClr val="2E75B6"/>
              </a:buClr>
              <a:buSzPts val="2400"/>
              <a:buNone/>
              <a:defRPr sz="2200" b="0">
                <a:solidFill>
                  <a:srgbClr val="2E75B6"/>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 branco" type="blank" preserve="1">
  <p:cSld name="Em branco">
    <p:spTree>
      <p:nvGrpSpPr>
        <p:cNvPr id="1" name="Shape 78"/>
        <p:cNvGrpSpPr/>
        <p:nvPr/>
      </p:nvGrpSpPr>
      <p:grpSpPr>
        <a:xfrm>
          <a:off x="0" y="0"/>
          <a:ext cx="0" cy="0"/>
          <a:chOff x="0" y="0"/>
          <a:chExt cx="0" cy="0"/>
        </a:xfrm>
      </p:grpSpPr>
      <p:sp>
        <p:nvSpPr>
          <p:cNvPr id="79" name="Google Shape;7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98179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m branco" type="blank" preserve="1">
  <p:cSld name="Em branco">
    <p:spTree>
      <p:nvGrpSpPr>
        <p:cNvPr id="1" name="Shape 78"/>
        <p:cNvGrpSpPr/>
        <p:nvPr/>
      </p:nvGrpSpPr>
      <p:grpSpPr>
        <a:xfrm>
          <a:off x="0" y="0"/>
          <a:ext cx="0" cy="0"/>
          <a:chOff x="0" y="0"/>
          <a:chExt cx="0" cy="0"/>
        </a:xfrm>
      </p:grpSpPr>
      <p:sp>
        <p:nvSpPr>
          <p:cNvPr id="79" name="Google Shape;7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880286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âmina 1/4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6753224" cy="347662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8820150" y="0"/>
            <a:ext cx="337185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6753224"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131083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âmina aspa co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bg2"/>
                </a:solidFill>
                <a:latin typeface="Montserrat" panose="00000500000000000000" pitchFamily="2" charset="0"/>
              </a:defRPr>
            </a:lvl1pPr>
          </a:lstStyle>
          <a:p>
            <a:pPr lvl="0"/>
            <a:r>
              <a:rPr lang="pt-BR"/>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bg2"/>
                </a:solidFill>
                <a:latin typeface="Montserrat" panose="00000500000000000000" pitchFamily="2" charset="0"/>
              </a:defRPr>
            </a:lvl1pPr>
          </a:lstStyle>
          <a:p>
            <a:pPr lvl="0"/>
            <a:r>
              <a:rPr lang="pt-BR"/>
              <a:t>Pessoa</a:t>
            </a:r>
          </a:p>
        </p:txBody>
      </p:sp>
    </p:spTree>
    <p:extLst>
      <p:ext uri="{BB962C8B-B14F-4D97-AF65-F5344CB8AC3E}">
        <p14:creationId xmlns:p14="http://schemas.microsoft.com/office/powerpoint/2010/main" val="49672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2C2D6-1313-3488-A81F-741D97D87AE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366592-5EC8-B52F-1AFB-4A2FB2C3BFC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F656F8-BD1E-B720-7B7B-257402BB7F41}"/>
              </a:ext>
            </a:extLst>
          </p:cNvPr>
          <p:cNvSpPr>
            <a:spLocks noGrp="1"/>
          </p:cNvSpPr>
          <p:nvPr>
            <p:ph type="dt" sz="half" idx="10"/>
          </p:nvPr>
        </p:nvSpPr>
        <p:spPr/>
        <p:txBody>
          <a:bodyPr/>
          <a:lstStyle/>
          <a:p>
            <a:fld id="{2212BB82-C3E0-41A5-87DD-0B0D55393D0B}" type="datetimeFigureOut">
              <a:rPr lang="pt-BR" smtClean="0"/>
              <a:t>20/03/2025</a:t>
            </a:fld>
            <a:endParaRPr lang="pt-BR"/>
          </a:p>
        </p:txBody>
      </p:sp>
      <p:sp>
        <p:nvSpPr>
          <p:cNvPr id="5" name="Espaço Reservado para Rodapé 4">
            <a:extLst>
              <a:ext uri="{FF2B5EF4-FFF2-40B4-BE49-F238E27FC236}">
                <a16:creationId xmlns:a16="http://schemas.microsoft.com/office/drawing/2014/main" id="{2EE20C20-9D49-21AE-8CE1-EA81EC5128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929E68-D03B-5979-0348-BADF2DCA194B}"/>
              </a:ext>
            </a:extLst>
          </p:cNvPr>
          <p:cNvSpPr>
            <a:spLocks noGrp="1"/>
          </p:cNvSpPr>
          <p:nvPr>
            <p:ph type="sldNum" sz="quarter" idx="12"/>
          </p:nvPr>
        </p:nvSpPr>
        <p:spPr/>
        <p:txBody>
          <a:bodyPr/>
          <a:lstStyle/>
          <a:p>
            <a:fld id="{EFFEB7D6-6E6B-4650-82DE-F3B865CAF849}" type="slidenum">
              <a:rPr lang="pt-BR" smtClean="0"/>
              <a:t>‹nº›</a:t>
            </a:fld>
            <a:endParaRPr lang="pt-BR"/>
          </a:p>
        </p:txBody>
      </p:sp>
    </p:spTree>
    <p:extLst>
      <p:ext uri="{BB962C8B-B14F-4D97-AF65-F5344CB8AC3E}">
        <p14:creationId xmlns:p14="http://schemas.microsoft.com/office/powerpoint/2010/main" val="3910384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âmina de Título">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lvl1pPr marL="0" indent="0">
              <a:buNone/>
              <a:defRPr>
                <a:latin typeface="Calibri" panose="020F0502020204030204" pitchFamily="34" charset="0"/>
                <a:cs typeface="Calibri" panose="020F0502020204030204" pitchFamily="34" charset="0"/>
              </a:defRPr>
            </a:lvl1pPr>
          </a:lstStyle>
          <a:p>
            <a:endParaRPr lang="pt-BR" dirty="0"/>
          </a:p>
        </p:txBody>
      </p:sp>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pt-BR" dirty="0"/>
              <a:t>Título Principal da Apresentação</a:t>
            </a:r>
          </a:p>
        </p:txBody>
      </p:sp>
      <p:sp>
        <p:nvSpPr>
          <p:cNvPr id="6" name="Espaço Reservado para Número de Slide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2CAD3949-D325-4C02-B6F3-CA7E3C2E1BD9}" type="slidenum">
              <a:rPr lang="pt-BR" smtClean="0"/>
              <a:pPr/>
              <a:t>‹nº›</a:t>
            </a:fld>
            <a:endParaRPr lang="pt-BR" dirty="0"/>
          </a:p>
        </p:txBody>
      </p:sp>
      <p:cxnSp>
        <p:nvCxnSpPr>
          <p:cNvPr id="18" name="Conector reto 17"/>
          <p:cNvCxnSpPr/>
          <p:nvPr userDrawn="1"/>
        </p:nvCxnSpPr>
        <p:spPr>
          <a:xfrm>
            <a:off x="646837" y="2314575"/>
            <a:ext cx="10898327"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19" name="Conector reto 18"/>
          <p:cNvCxnSpPr/>
          <p:nvPr userDrawn="1"/>
        </p:nvCxnSpPr>
        <p:spPr>
          <a:xfrm>
            <a:off x="646837" y="4572000"/>
            <a:ext cx="10898327"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4571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âmina aspa com imagem">
    <p:spTree>
      <p:nvGrpSpPr>
        <p:cNvPr id="1" name=""/>
        <p:cNvGrpSpPr/>
        <p:nvPr/>
      </p:nvGrpSpPr>
      <p:grpSpPr>
        <a:xfrm>
          <a:off x="0" y="0"/>
          <a:ext cx="0" cy="0"/>
          <a:chOff x="0" y="0"/>
          <a:chExt cx="0" cy="0"/>
        </a:xfrm>
      </p:grpSpPr>
      <p:sp>
        <p:nvSpPr>
          <p:cNvPr id="16" name="Espaço Reservado para Imagem 15"/>
          <p:cNvSpPr>
            <a:spLocks noGrp="1"/>
          </p:cNvSpPr>
          <p:nvPr>
            <p:ph type="pic" sz="quarter" idx="13"/>
          </p:nvPr>
        </p:nvSpPr>
        <p:spPr>
          <a:xfrm>
            <a:off x="0" y="0"/>
            <a:ext cx="12192000" cy="6858000"/>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pt-BR" dirty="0"/>
          </a:p>
        </p:txBody>
      </p:sp>
      <p:sp>
        <p:nvSpPr>
          <p:cNvPr id="6" name="Espaço Reservado para Número de Slide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2CAD3949-D325-4C02-B6F3-CA7E3C2E1BD9}" type="slidenum">
              <a:rPr lang="pt-BR" smtClean="0"/>
              <a:pPr/>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buNone/>
              <a:defRPr sz="3600" b="1">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pt-BR" dirty="0"/>
              <a:t>Aspas</a:t>
            </a:r>
          </a:p>
        </p:txBody>
      </p:sp>
      <p:sp>
        <p:nvSpPr>
          <p:cNvPr id="9" name="Espaço Reservado para Texto 3"/>
          <p:cNvSpPr>
            <a:spLocks noGrp="1"/>
          </p:cNvSpPr>
          <p:nvPr>
            <p:ph type="body" sz="quarter" idx="15" hasCustomPrompt="1"/>
          </p:nvPr>
        </p:nvSpPr>
        <p:spPr>
          <a:xfrm>
            <a:off x="1781175" y="5286375"/>
            <a:ext cx="9134476" cy="400050"/>
          </a:xfrm>
          <a:prstGeom prst="rect">
            <a:avLst/>
          </a:prstGeom>
        </p:spPr>
        <p:txBody>
          <a:bodyPr/>
          <a:lstStyle>
            <a:lvl1pPr marL="0" indent="0">
              <a:buNone/>
              <a:defRPr sz="24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pt-BR" dirty="0"/>
              <a:t>Pessoa</a:t>
            </a:r>
          </a:p>
        </p:txBody>
      </p:sp>
      <p:cxnSp>
        <p:nvCxnSpPr>
          <p:cNvPr id="7" name="Conector reto 6"/>
          <p:cNvCxnSpPr>
            <a:stCxn id="9" idx="1"/>
          </p:cNvCxnSpPr>
          <p:nvPr userDrawn="1"/>
        </p:nvCxnSpPr>
        <p:spPr>
          <a:xfrm flipH="1">
            <a:off x="1276350" y="5486400"/>
            <a:ext cx="504825"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13" name="Conector reto 12"/>
          <p:cNvCxnSpPr/>
          <p:nvPr userDrawn="1"/>
        </p:nvCxnSpPr>
        <p:spPr>
          <a:xfrm>
            <a:off x="1276350" y="5991225"/>
            <a:ext cx="9639301" cy="0"/>
          </a:xfrm>
          <a:prstGeom prst="line">
            <a:avLst/>
          </a:prstGeom>
          <a:ln cap="rnd">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2" name="CaixaDeTexto 11"/>
          <p:cNvSpPr txBox="1"/>
          <p:nvPr userDrawn="1"/>
        </p:nvSpPr>
        <p:spPr>
          <a:xfrm>
            <a:off x="552450" y="295275"/>
            <a:ext cx="1111202" cy="2646878"/>
          </a:xfrm>
          <a:prstGeom prst="rect">
            <a:avLst/>
          </a:prstGeom>
          <a:noFill/>
        </p:spPr>
        <p:txBody>
          <a:bodyPr wrap="none" rtlCol="0">
            <a:spAutoFit/>
          </a:bodyPr>
          <a:lstStyle/>
          <a:p>
            <a:r>
              <a:rPr lang="pt-BR" sz="16600" b="1"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17" name="CaixaDeTexto 16"/>
          <p:cNvSpPr txBox="1"/>
          <p:nvPr userDrawn="1"/>
        </p:nvSpPr>
        <p:spPr>
          <a:xfrm rot="10800000">
            <a:off x="10560543" y="3201472"/>
            <a:ext cx="1111202" cy="2646878"/>
          </a:xfrm>
          <a:prstGeom prst="rect">
            <a:avLst/>
          </a:prstGeom>
          <a:noFill/>
        </p:spPr>
        <p:txBody>
          <a:bodyPr wrap="none" rtlCol="0">
            <a:spAutoFit/>
          </a:bodyPr>
          <a:lstStyle/>
          <a:p>
            <a:r>
              <a:rPr lang="pt-BR" sz="16600" b="1" dirty="0">
                <a:solidFill>
                  <a:schemeClr val="tx1">
                    <a:lumMod val="65000"/>
                    <a:lumOff val="3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0556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âmina aspa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2CAD3949-D325-4C02-B6F3-CA7E3C2E1BD9}" type="slidenum">
              <a:rPr lang="pt-BR" smtClean="0"/>
              <a:pPr/>
              <a:t>‹nº›</a:t>
            </a:fld>
            <a:endParaRPr lang="pt-BR" dirty="0"/>
          </a:p>
        </p:txBody>
      </p:sp>
      <p:sp>
        <p:nvSpPr>
          <p:cNvPr id="4" name="Espaço Reservado para Texto 3"/>
          <p:cNvSpPr>
            <a:spLocks noGrp="1"/>
          </p:cNvSpPr>
          <p:nvPr>
            <p:ph type="body" sz="quarter" idx="14" hasCustomPrompt="1"/>
          </p:nvPr>
        </p:nvSpPr>
        <p:spPr>
          <a:xfrm>
            <a:off x="1276350" y="1085850"/>
            <a:ext cx="9639301" cy="4076700"/>
          </a:xfrm>
          <a:prstGeom prst="rect">
            <a:avLst/>
          </a:prstGeom>
        </p:spPr>
        <p:txBody>
          <a:bodyPr/>
          <a:lstStyle>
            <a:lvl1pPr marL="0" indent="0" algn="ctr">
              <a:buNone/>
              <a:defRPr sz="36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pt-BR" dirty="0"/>
              <a:t>Aspas</a:t>
            </a:r>
          </a:p>
        </p:txBody>
      </p:sp>
      <p:sp>
        <p:nvSpPr>
          <p:cNvPr id="9" name="Espaço Reservado para Texto 3"/>
          <p:cNvSpPr>
            <a:spLocks noGrp="1"/>
          </p:cNvSpPr>
          <p:nvPr>
            <p:ph type="body" sz="quarter" idx="15" hasCustomPrompt="1"/>
          </p:nvPr>
        </p:nvSpPr>
        <p:spPr>
          <a:xfrm>
            <a:off x="1276350" y="5286375"/>
            <a:ext cx="9639301" cy="400050"/>
          </a:xfrm>
          <a:prstGeom prst="rect">
            <a:avLst/>
          </a:prstGeom>
        </p:spPr>
        <p:txBody>
          <a:bodyPr/>
          <a:lstStyle>
            <a:lvl1pPr marL="0" indent="0" algn="ctr">
              <a:buNone/>
              <a:defRPr sz="24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pt-BR" dirty="0"/>
              <a:t>Pessoa</a:t>
            </a:r>
          </a:p>
        </p:txBody>
      </p:sp>
      <p:sp>
        <p:nvSpPr>
          <p:cNvPr id="12" name="CaixaDeTexto 11"/>
          <p:cNvSpPr txBox="1"/>
          <p:nvPr userDrawn="1"/>
        </p:nvSpPr>
        <p:spPr>
          <a:xfrm>
            <a:off x="552450" y="295275"/>
            <a:ext cx="1111202" cy="2646878"/>
          </a:xfrm>
          <a:prstGeom prst="rect">
            <a:avLst/>
          </a:prstGeom>
          <a:noFill/>
        </p:spPr>
        <p:txBody>
          <a:bodyPr wrap="none" rtlCol="0">
            <a:spAutoFit/>
          </a:bodyPr>
          <a:lstStyle/>
          <a:p>
            <a:r>
              <a:rPr lang="pt-BR" sz="16600" b="1" dirty="0">
                <a:solidFill>
                  <a:schemeClr val="tx1">
                    <a:lumMod val="65000"/>
                    <a:lumOff val="35000"/>
                  </a:schemeClr>
                </a:solidFill>
                <a:latin typeface="Calibri" panose="020F0502020204030204" pitchFamily="34" charset="0"/>
                <a:cs typeface="Calibri" panose="020F0502020204030204" pitchFamily="34" charset="0"/>
              </a:rPr>
              <a:t>“</a:t>
            </a:r>
          </a:p>
        </p:txBody>
      </p:sp>
      <p:sp>
        <p:nvSpPr>
          <p:cNvPr id="17" name="CaixaDeTexto 16"/>
          <p:cNvSpPr txBox="1"/>
          <p:nvPr userDrawn="1"/>
        </p:nvSpPr>
        <p:spPr>
          <a:xfrm rot="10800000">
            <a:off x="10560543" y="3201472"/>
            <a:ext cx="1111202" cy="2646878"/>
          </a:xfrm>
          <a:prstGeom prst="rect">
            <a:avLst/>
          </a:prstGeom>
          <a:noFill/>
        </p:spPr>
        <p:txBody>
          <a:bodyPr wrap="none" rtlCol="0">
            <a:spAutoFit/>
          </a:bodyPr>
          <a:lstStyle/>
          <a:p>
            <a:r>
              <a:rPr lang="pt-BR" sz="16600" b="1" dirty="0">
                <a:solidFill>
                  <a:schemeClr val="tx1">
                    <a:lumMod val="65000"/>
                    <a:lumOff val="3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6386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âmina 1/2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2CAD3949-D325-4C02-B6F3-CA7E3C2E1BD9}" type="slidenum">
              <a:rPr lang="pt-BR" smtClean="0"/>
              <a:pPr/>
              <a:t>‹nº›</a:t>
            </a:fld>
            <a:endParaRPr lang="pt-BR" dirty="0"/>
          </a:p>
        </p:txBody>
      </p:sp>
      <p:sp>
        <p:nvSpPr>
          <p:cNvPr id="4" name="Espaço Reservado para Texto 3"/>
          <p:cNvSpPr>
            <a:spLocks noGrp="1"/>
          </p:cNvSpPr>
          <p:nvPr>
            <p:ph type="body" sz="quarter" idx="14" hasCustomPrompt="1"/>
          </p:nvPr>
        </p:nvSpPr>
        <p:spPr>
          <a:xfrm>
            <a:off x="1276351" y="1085850"/>
            <a:ext cx="3886200" cy="3476625"/>
          </a:xfrm>
          <a:prstGeom prst="rect">
            <a:avLst/>
          </a:prstGeom>
        </p:spPr>
        <p:txBody>
          <a:bodyPr/>
          <a:lstStyle>
            <a:lvl1pPr marL="0" indent="0">
              <a:buNone/>
              <a:defRPr sz="3600" b="1">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pt-BR" dirty="0"/>
              <a:t>Título</a:t>
            </a:r>
          </a:p>
        </p:txBody>
      </p:sp>
      <p:sp>
        <p:nvSpPr>
          <p:cNvPr id="3" name="Espaço Reservado para Imagem 2"/>
          <p:cNvSpPr>
            <a:spLocks noGrp="1"/>
          </p:cNvSpPr>
          <p:nvPr>
            <p:ph type="pic" sz="quarter" idx="15"/>
          </p:nvPr>
        </p:nvSpPr>
        <p:spPr>
          <a:xfrm>
            <a:off x="6096000" y="0"/>
            <a:ext cx="6096000" cy="6858000"/>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pt-BR"/>
          </a:p>
        </p:txBody>
      </p:sp>
      <p:sp>
        <p:nvSpPr>
          <p:cNvPr id="14" name="Espaço Reservado para Texto 3"/>
          <p:cNvSpPr>
            <a:spLocks noGrp="1"/>
          </p:cNvSpPr>
          <p:nvPr>
            <p:ph type="body" sz="quarter" idx="16" hasCustomPrompt="1"/>
          </p:nvPr>
        </p:nvSpPr>
        <p:spPr>
          <a:xfrm>
            <a:off x="1276351" y="4765931"/>
            <a:ext cx="3886200" cy="1132553"/>
          </a:xfrm>
          <a:prstGeom prst="rect">
            <a:avLst/>
          </a:prstGeom>
        </p:spPr>
        <p:txBody>
          <a:bodyPr/>
          <a:lstStyle>
            <a:lvl1pPr marL="0" indent="0">
              <a:buNone/>
              <a:defRPr sz="1800" b="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pt-BR" dirty="0"/>
              <a:t>Texto de apoio</a:t>
            </a:r>
          </a:p>
        </p:txBody>
      </p:sp>
    </p:spTree>
    <p:extLst>
      <p:ext uri="{BB962C8B-B14F-4D97-AF65-F5344CB8AC3E}">
        <p14:creationId xmlns:p14="http://schemas.microsoft.com/office/powerpoint/2010/main" val="440585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âmina 1/4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276351" y="1085850"/>
            <a:ext cx="6753224" cy="347662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8820150" y="0"/>
            <a:ext cx="3371850" cy="6858000"/>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1276351" y="4765931"/>
            <a:ext cx="6753224" cy="1132553"/>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37225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ção" userDrawn="1">
  <p:cSld name="Comparação">
    <p:spTree>
      <p:nvGrpSpPr>
        <p:cNvPr id="1" name="Shape 63"/>
        <p:cNvGrpSpPr/>
        <p:nvPr/>
      </p:nvGrpSpPr>
      <p:grpSpPr>
        <a:xfrm>
          <a:off x="0" y="0"/>
          <a:ext cx="0" cy="0"/>
          <a:chOff x="0" y="0"/>
          <a:chExt cx="0" cy="0"/>
        </a:xfrm>
      </p:grpSpPr>
      <p:sp>
        <p:nvSpPr>
          <p:cNvPr id="8" name="Espaço Reservado para Conteúdo 4">
            <a:extLst>
              <a:ext uri="{FF2B5EF4-FFF2-40B4-BE49-F238E27FC236}">
                <a16:creationId xmlns:a16="http://schemas.microsoft.com/office/drawing/2014/main" id="{AC074EA2-1FBD-0349-4D5F-F74AEBC44304}"/>
              </a:ext>
            </a:extLst>
          </p:cNvPr>
          <p:cNvSpPr>
            <a:spLocks noGrp="1"/>
          </p:cNvSpPr>
          <p:nvPr>
            <p:ph sz="quarter" idx="13"/>
          </p:nvPr>
        </p:nvSpPr>
        <p:spPr>
          <a:xfrm>
            <a:off x="1266978" y="1879133"/>
            <a:ext cx="4750664" cy="4086971"/>
          </a:xfrm>
          <a:prstGeom prst="rect">
            <a:avLst/>
          </a:prstGeom>
        </p:spPr>
        <p:txBody>
          <a:bodyPr/>
          <a:lstStyle>
            <a:lvl1pPr marL="285750" indent="-285750">
              <a:lnSpc>
                <a:spcPct val="150000"/>
              </a:lnSpc>
              <a:buFont typeface="Wingdings" panose="05000000000000000000" pitchFamily="2" charset="2"/>
              <a:buChar char="Ø"/>
              <a:defRPr sz="2000">
                <a:latin typeface="Calibri" panose="020F0502020204030204" pitchFamily="34" charset="0"/>
                <a:ea typeface="Calibri" panose="020F0502020204030204" pitchFamily="34" charset="0"/>
                <a:cs typeface="Calibri" panose="020F0502020204030204" pitchFamily="34" charset="0"/>
              </a:defRPr>
            </a:lvl1pPr>
            <a:lvl2pPr marL="536575" indent="-285750">
              <a:lnSpc>
                <a:spcPct val="150000"/>
              </a:lnSpc>
              <a:buFont typeface="Wingdings" panose="05000000000000000000" pitchFamily="2" charset="2"/>
              <a:buChar char="v"/>
              <a:defRPr sz="1800">
                <a:latin typeface="Calibri" panose="020F0502020204030204" pitchFamily="34" charset="0"/>
                <a:ea typeface="Calibri" panose="020F0502020204030204" pitchFamily="34" charset="0"/>
                <a:cs typeface="Calibri" panose="020F0502020204030204" pitchFamily="34" charset="0"/>
              </a:defRPr>
            </a:lvl2pPr>
            <a:lvl3pPr marL="804863" indent="-285750">
              <a:lnSpc>
                <a:spcPct val="150000"/>
              </a:lnSpc>
              <a:buFont typeface="Wingdings" panose="05000000000000000000" pitchFamily="2" charset="2"/>
              <a:buChar char="ü"/>
              <a:defRPr sz="1600">
                <a:latin typeface="Calibri" panose="020F0502020204030204" pitchFamily="34" charset="0"/>
                <a:ea typeface="Calibri" panose="020F0502020204030204" pitchFamily="34" charset="0"/>
                <a:cs typeface="Calibri" panose="020F0502020204030204" pitchFamily="34" charset="0"/>
              </a:defRPr>
            </a:lvl3pPr>
            <a:lvl4pPr marL="1073150" indent="-285750">
              <a:lnSpc>
                <a:spcPct val="150000"/>
              </a:lnSpc>
              <a:buFont typeface="Wingdings" panose="05000000000000000000" pitchFamily="2" charset="2"/>
              <a:buChar char="§"/>
              <a:defRPr sz="1400">
                <a:latin typeface="Calibri" panose="020F0502020204030204" pitchFamily="34" charset="0"/>
                <a:ea typeface="Calibri" panose="020F0502020204030204" pitchFamily="34" charset="0"/>
                <a:cs typeface="Calibri" panose="020F0502020204030204" pitchFamily="34" charset="0"/>
              </a:defRPr>
            </a:lvl4pPr>
            <a:lvl5pPr marL="1343025" indent="-285750">
              <a:lnSpc>
                <a:spcPct val="150000"/>
              </a:lnSpc>
              <a:buFont typeface="Arial" panose="020B0604020202020204" pitchFamily="34" charset="0"/>
              <a:buChar char="•"/>
              <a:defRPr sz="1200">
                <a:latin typeface="Calibri" panose="020F0502020204030204" pitchFamily="34" charset="0"/>
                <a:ea typeface="Calibri" panose="020F0502020204030204" pitchFamily="34" charset="0"/>
                <a:cs typeface="Calibri" panose="020F050202020403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Conteúdo 4">
            <a:extLst>
              <a:ext uri="{FF2B5EF4-FFF2-40B4-BE49-F238E27FC236}">
                <a16:creationId xmlns:a16="http://schemas.microsoft.com/office/drawing/2014/main" id="{F261FF54-EB32-0EAB-8247-2C190EC46A39}"/>
              </a:ext>
            </a:extLst>
          </p:cNvPr>
          <p:cNvSpPr>
            <a:spLocks noGrp="1"/>
          </p:cNvSpPr>
          <p:nvPr>
            <p:ph sz="quarter" idx="14"/>
          </p:nvPr>
        </p:nvSpPr>
        <p:spPr>
          <a:xfrm>
            <a:off x="6174297" y="1879133"/>
            <a:ext cx="4750664" cy="4086971"/>
          </a:xfrm>
          <a:prstGeom prst="rect">
            <a:avLst/>
          </a:prstGeom>
        </p:spPr>
        <p:txBody>
          <a:bodyPr/>
          <a:lstStyle>
            <a:lvl1pPr marL="285750" indent="-285750">
              <a:lnSpc>
                <a:spcPct val="150000"/>
              </a:lnSpc>
              <a:buFont typeface="Wingdings" panose="05000000000000000000" pitchFamily="2" charset="2"/>
              <a:buChar char="Ø"/>
              <a:defRPr sz="2000">
                <a:latin typeface="Calibri" panose="020F0502020204030204" pitchFamily="34" charset="0"/>
                <a:ea typeface="Calibri" panose="020F0502020204030204" pitchFamily="34" charset="0"/>
                <a:cs typeface="Calibri" panose="020F0502020204030204" pitchFamily="34" charset="0"/>
              </a:defRPr>
            </a:lvl1pPr>
            <a:lvl2pPr marL="536575" indent="-285750">
              <a:lnSpc>
                <a:spcPct val="150000"/>
              </a:lnSpc>
              <a:buFont typeface="Wingdings" panose="05000000000000000000" pitchFamily="2" charset="2"/>
              <a:buChar char="v"/>
              <a:defRPr sz="1800">
                <a:latin typeface="Calibri" panose="020F0502020204030204" pitchFamily="34" charset="0"/>
                <a:ea typeface="Calibri" panose="020F0502020204030204" pitchFamily="34" charset="0"/>
                <a:cs typeface="Calibri" panose="020F0502020204030204" pitchFamily="34" charset="0"/>
              </a:defRPr>
            </a:lvl2pPr>
            <a:lvl3pPr marL="804863" indent="-285750">
              <a:lnSpc>
                <a:spcPct val="150000"/>
              </a:lnSpc>
              <a:buFont typeface="Wingdings" panose="05000000000000000000" pitchFamily="2" charset="2"/>
              <a:buChar char="ü"/>
              <a:defRPr sz="1600">
                <a:latin typeface="Calibri" panose="020F0502020204030204" pitchFamily="34" charset="0"/>
                <a:ea typeface="Calibri" panose="020F0502020204030204" pitchFamily="34" charset="0"/>
                <a:cs typeface="Calibri" panose="020F0502020204030204" pitchFamily="34" charset="0"/>
              </a:defRPr>
            </a:lvl3pPr>
            <a:lvl4pPr marL="1073150" indent="-285750">
              <a:lnSpc>
                <a:spcPct val="150000"/>
              </a:lnSpc>
              <a:buFont typeface="Wingdings" panose="05000000000000000000" pitchFamily="2" charset="2"/>
              <a:buChar char="§"/>
              <a:defRPr sz="1400">
                <a:latin typeface="Calibri" panose="020F0502020204030204" pitchFamily="34" charset="0"/>
                <a:ea typeface="Calibri" panose="020F0502020204030204" pitchFamily="34" charset="0"/>
                <a:cs typeface="Calibri" panose="020F0502020204030204" pitchFamily="34" charset="0"/>
              </a:defRPr>
            </a:lvl4pPr>
            <a:lvl5pPr marL="1343025" indent="-285750">
              <a:lnSpc>
                <a:spcPct val="150000"/>
              </a:lnSpc>
              <a:buFont typeface="Arial" panose="020B0604020202020204" pitchFamily="34" charset="0"/>
              <a:buChar char="•"/>
              <a:defRPr sz="1200">
                <a:latin typeface="Calibri" panose="020F0502020204030204" pitchFamily="34" charset="0"/>
                <a:ea typeface="Calibri" panose="020F0502020204030204" pitchFamily="34" charset="0"/>
                <a:cs typeface="Calibri" panose="020F0502020204030204" pitchFamily="34" charset="0"/>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4" name="Google Shape;64;p16"/>
          <p:cNvSpPr txBox="1">
            <a:spLocks noGrp="1"/>
          </p:cNvSpPr>
          <p:nvPr>
            <p:ph type="body" idx="1"/>
          </p:nvPr>
        </p:nvSpPr>
        <p:spPr>
          <a:xfrm>
            <a:off x="1266858" y="1421758"/>
            <a:ext cx="4750664" cy="4573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E75B6"/>
              </a:buClr>
              <a:buSzPts val="2400"/>
              <a:buNone/>
              <a:defRPr sz="2200" b="0">
                <a:solidFill>
                  <a:srgbClr val="2E75B6"/>
                </a:solidFill>
                <a:latin typeface="Calibri Light" panose="020F0302020204030204" pitchFamily="34" charset="0"/>
                <a:ea typeface="Calibri Light" panose="020F0302020204030204" pitchFamily="34" charset="0"/>
                <a:cs typeface="Calibri Light" panose="020F03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6" name="Google Shape;66;p16"/>
          <p:cNvSpPr txBox="1">
            <a:spLocks noGrp="1"/>
          </p:cNvSpPr>
          <p:nvPr>
            <p:ph type="body" idx="3"/>
          </p:nvPr>
        </p:nvSpPr>
        <p:spPr>
          <a:xfrm>
            <a:off x="6172200" y="1421758"/>
            <a:ext cx="4752940" cy="4573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E75B6"/>
              </a:buClr>
              <a:buSzPts val="2400"/>
              <a:buNone/>
              <a:defRPr sz="2200" b="0">
                <a:solidFill>
                  <a:srgbClr val="2E75B6"/>
                </a:solidFill>
                <a:latin typeface="Calibri Light" panose="020F0302020204030204" pitchFamily="34" charset="0"/>
                <a:ea typeface="Calibri Light" panose="020F0302020204030204" pitchFamily="34" charset="0"/>
                <a:cs typeface="Calibri Light" panose="020F03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8" name="Google Shape;6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7" name="Google Shape;45;p14">
            <a:extLst>
              <a:ext uri="{FF2B5EF4-FFF2-40B4-BE49-F238E27FC236}">
                <a16:creationId xmlns:a16="http://schemas.microsoft.com/office/drawing/2014/main" id="{A0E73B90-BF25-D8D0-4891-1F480C0FF96F}"/>
              </a:ext>
            </a:extLst>
          </p:cNvPr>
          <p:cNvSpPr txBox="1">
            <a:spLocks noGrp="1"/>
          </p:cNvSpPr>
          <p:nvPr>
            <p:ph type="title"/>
          </p:nvPr>
        </p:nvSpPr>
        <p:spPr>
          <a:xfrm>
            <a:off x="1266858" y="891894"/>
            <a:ext cx="9658282" cy="4573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B050"/>
              </a:buClr>
              <a:buSzPts val="2400"/>
              <a:buFont typeface="Calibri"/>
              <a:buNone/>
              <a:defRPr sz="2800" b="1">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âmina texto com gráfico esquerd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6933011" y="1085850"/>
            <a:ext cx="3886200" cy="1285875"/>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6933011" y="2619375"/>
            <a:ext cx="3886200" cy="327910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1000124" y="1085850"/>
            <a:ext cx="5095875" cy="4812634"/>
          </a:xfrm>
          <a:prstGeom prst="rect">
            <a:avLst/>
          </a:prstGeom>
        </p:spPr>
        <p:txBody>
          <a:bodyPr/>
          <a:lstStyle/>
          <a:p>
            <a:endParaRPr lang="pt-BR"/>
          </a:p>
        </p:txBody>
      </p:sp>
    </p:spTree>
    <p:extLst>
      <p:ext uri="{BB962C8B-B14F-4D97-AF65-F5344CB8AC3E}">
        <p14:creationId xmlns:p14="http://schemas.microsoft.com/office/powerpoint/2010/main" val="59049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âmina foto com text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6933011" y="1924050"/>
            <a:ext cx="3886200" cy="17145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 name="Espaço Reservado para Imagem 2"/>
          <p:cNvSpPr>
            <a:spLocks noGrp="1"/>
          </p:cNvSpPr>
          <p:nvPr>
            <p:ph type="pic" sz="quarter" idx="15"/>
          </p:nvPr>
        </p:nvSpPr>
        <p:spPr>
          <a:xfrm>
            <a:off x="0" y="1924050"/>
            <a:ext cx="6096000" cy="3648076"/>
          </a:xfrm>
          <a:prstGeom prst="rect">
            <a:avLst/>
          </a:prstGeom>
        </p:spPr>
        <p:txBody>
          <a:bodyPr/>
          <a:lstStyle/>
          <a:p>
            <a:endParaRPr lang="pt-BR"/>
          </a:p>
        </p:txBody>
      </p:sp>
      <p:sp>
        <p:nvSpPr>
          <p:cNvPr id="14" name="Espaço Reservado para Texto 3"/>
          <p:cNvSpPr>
            <a:spLocks noGrp="1"/>
          </p:cNvSpPr>
          <p:nvPr>
            <p:ph type="body" sz="quarter" idx="16" hasCustomPrompt="1"/>
          </p:nvPr>
        </p:nvSpPr>
        <p:spPr>
          <a:xfrm>
            <a:off x="6933011" y="3910474"/>
            <a:ext cx="3886200" cy="1661652"/>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457387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âmina tópicos com ícone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3767446"/>
            <a:ext cx="3886200" cy="6572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4558021"/>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2" name="Espaço Reservado para Texto 3"/>
          <p:cNvSpPr>
            <a:spLocks noGrp="1"/>
          </p:cNvSpPr>
          <p:nvPr>
            <p:ph type="body" sz="quarter" idx="17" hasCustomPrompt="1"/>
          </p:nvPr>
        </p:nvSpPr>
        <p:spPr>
          <a:xfrm>
            <a:off x="6933011" y="3767446"/>
            <a:ext cx="3886200" cy="666750"/>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3" name="Espaço Reservado para Texto 3"/>
          <p:cNvSpPr>
            <a:spLocks noGrp="1"/>
          </p:cNvSpPr>
          <p:nvPr>
            <p:ph type="body" sz="quarter" idx="18" hasCustomPrompt="1"/>
          </p:nvPr>
        </p:nvSpPr>
        <p:spPr>
          <a:xfrm>
            <a:off x="6933011" y="4558020"/>
            <a:ext cx="3886200" cy="895351"/>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524269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âmina tópicos com imagens">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964672"/>
          </a:xfrm>
          <a:prstGeom prst="rect">
            <a:avLst/>
          </a:prstGeom>
        </p:spPr>
        <p:txBody>
          <a:bodyPr wrap="square" anchor="ctr" anchorCtr="1">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3143556"/>
            <a:ext cx="3886200" cy="41372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4"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4" name="Espaço Reservado para Imagem 3"/>
          <p:cNvSpPr>
            <a:spLocks noGrp="1"/>
          </p:cNvSpPr>
          <p:nvPr>
            <p:ph type="pic" sz="quarter" idx="19"/>
          </p:nvPr>
        </p:nvSpPr>
        <p:spPr>
          <a:xfrm>
            <a:off x="1190624" y="3767138"/>
            <a:ext cx="3886201" cy="1238250"/>
          </a:xfrm>
          <a:prstGeom prst="rect">
            <a:avLst/>
          </a:prstGeom>
        </p:spPr>
        <p:txBody>
          <a:bodyPr/>
          <a:lstStyle/>
          <a:p>
            <a:endParaRPr lang="pt-BR"/>
          </a:p>
        </p:txBody>
      </p:sp>
      <p:sp>
        <p:nvSpPr>
          <p:cNvPr id="14" name="Espaço Reservado para Texto 3"/>
          <p:cNvSpPr>
            <a:spLocks noGrp="1"/>
          </p:cNvSpPr>
          <p:nvPr>
            <p:ph type="body" sz="quarter" idx="20" hasCustomPrompt="1"/>
          </p:nvPr>
        </p:nvSpPr>
        <p:spPr>
          <a:xfrm>
            <a:off x="6933010" y="3143556"/>
            <a:ext cx="3886200" cy="41464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1" hasCustomPrompt="1"/>
          </p:nvPr>
        </p:nvSpPr>
        <p:spPr>
          <a:xfrm>
            <a:off x="6933010" y="5215246"/>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6" name="Espaço Reservado para Imagem 3"/>
          <p:cNvSpPr>
            <a:spLocks noGrp="1"/>
          </p:cNvSpPr>
          <p:nvPr>
            <p:ph type="pic" sz="quarter" idx="22"/>
          </p:nvPr>
        </p:nvSpPr>
        <p:spPr>
          <a:xfrm>
            <a:off x="6933010" y="3767138"/>
            <a:ext cx="3886201" cy="1238250"/>
          </a:xfrm>
          <a:prstGeom prst="rect">
            <a:avLst/>
          </a:prstGeom>
        </p:spPr>
        <p:txBody>
          <a:bodyPr/>
          <a:lstStyle/>
          <a:p>
            <a:endParaRPr lang="pt-BR"/>
          </a:p>
        </p:txBody>
      </p:sp>
    </p:spTree>
    <p:extLst>
      <p:ext uri="{BB962C8B-B14F-4D97-AF65-F5344CB8AC3E}">
        <p14:creationId xmlns:p14="http://schemas.microsoft.com/office/powerpoint/2010/main" val="324055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âmina texto com gráfico direit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000124" y="2457451"/>
            <a:ext cx="3886200" cy="112395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4" name="Espaço Reservado para Texto 3"/>
          <p:cNvSpPr>
            <a:spLocks noGrp="1"/>
          </p:cNvSpPr>
          <p:nvPr>
            <p:ph type="body" sz="quarter" idx="16" hasCustomPrompt="1"/>
          </p:nvPr>
        </p:nvSpPr>
        <p:spPr>
          <a:xfrm>
            <a:off x="1000124" y="3857625"/>
            <a:ext cx="3886200" cy="1307434"/>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5" name="Espaço Reservado para Gráfico 4"/>
          <p:cNvSpPr>
            <a:spLocks noGrp="1"/>
          </p:cNvSpPr>
          <p:nvPr>
            <p:ph type="chart" sz="quarter" idx="17"/>
          </p:nvPr>
        </p:nvSpPr>
        <p:spPr>
          <a:xfrm>
            <a:off x="5723336" y="1085850"/>
            <a:ext cx="5095875" cy="4812634"/>
          </a:xfrm>
          <a:prstGeom prst="rect">
            <a:avLst/>
          </a:prstGeom>
        </p:spPr>
        <p:txBody>
          <a:bodyPr/>
          <a:lstStyle/>
          <a:p>
            <a:endParaRPr lang="pt-BR"/>
          </a:p>
        </p:txBody>
      </p:sp>
    </p:spTree>
    <p:extLst>
      <p:ext uri="{BB962C8B-B14F-4D97-AF65-F5344CB8AC3E}">
        <p14:creationId xmlns:p14="http://schemas.microsoft.com/office/powerpoint/2010/main" val="3169574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âmina ações com imagens">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7991475" y="1085850"/>
            <a:ext cx="2827736" cy="4419600"/>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7" name="Espaço Reservado para Imagem 2"/>
          <p:cNvSpPr>
            <a:spLocks noGrp="1"/>
          </p:cNvSpPr>
          <p:nvPr>
            <p:ph type="pic" sz="quarter" idx="16"/>
          </p:nvPr>
        </p:nvSpPr>
        <p:spPr>
          <a:xfrm>
            <a:off x="1276350" y="0"/>
            <a:ext cx="2105025" cy="4191000"/>
          </a:xfrm>
          <a:prstGeom prst="rect">
            <a:avLst/>
          </a:prstGeom>
        </p:spPr>
        <p:txBody>
          <a:bodyPr/>
          <a:lstStyle/>
          <a:p>
            <a:endParaRPr lang="pt-BR"/>
          </a:p>
        </p:txBody>
      </p:sp>
      <p:sp>
        <p:nvSpPr>
          <p:cNvPr id="13" name="Espaço Reservado para Texto 3"/>
          <p:cNvSpPr>
            <a:spLocks noGrp="1"/>
          </p:cNvSpPr>
          <p:nvPr>
            <p:ph type="body" sz="quarter" idx="19" hasCustomPrompt="1"/>
          </p:nvPr>
        </p:nvSpPr>
        <p:spPr>
          <a:xfrm>
            <a:off x="1360706"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5" name="Espaço Reservado para Texto 3"/>
          <p:cNvSpPr>
            <a:spLocks noGrp="1"/>
          </p:cNvSpPr>
          <p:nvPr>
            <p:ph type="body" sz="quarter" idx="20" hasCustomPrompt="1"/>
          </p:nvPr>
        </p:nvSpPr>
        <p:spPr>
          <a:xfrm>
            <a:off x="1360706"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3500438"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3500438"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638800" y="4466196"/>
            <a:ext cx="1857375" cy="657224"/>
          </a:xfrm>
          <a:prstGeom prst="rect">
            <a:avLst/>
          </a:prstGeom>
        </p:spPr>
        <p:txBody>
          <a:bodyPr/>
          <a:lstStyle>
            <a:lvl1pPr marL="0" indent="0" algn="ctr">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638800" y="5256771"/>
            <a:ext cx="1857375" cy="895350"/>
          </a:xfrm>
          <a:prstGeom prst="rect">
            <a:avLst/>
          </a:prstGeom>
        </p:spPr>
        <p:txBody>
          <a:bodyPr/>
          <a:lstStyle>
            <a:lvl1pPr marL="0" indent="0" algn="ctr">
              <a:buNone/>
              <a:defRPr sz="1200" b="0">
                <a:solidFill>
                  <a:schemeClr val="tx1">
                    <a:lumMod val="65000"/>
                    <a:lumOff val="35000"/>
                  </a:schemeClr>
                </a:solidFill>
                <a:latin typeface="+mn-lt"/>
              </a:defRPr>
            </a:lvl1pPr>
          </a:lstStyle>
          <a:p>
            <a:pPr lvl="0"/>
            <a:r>
              <a:rPr lang="pt-BR" dirty="0"/>
              <a:t>Texto de apoio</a:t>
            </a:r>
          </a:p>
        </p:txBody>
      </p:sp>
      <p:sp>
        <p:nvSpPr>
          <p:cNvPr id="22" name="Espaço Reservado para Imagem 2"/>
          <p:cNvSpPr>
            <a:spLocks noGrp="1"/>
          </p:cNvSpPr>
          <p:nvPr>
            <p:ph type="pic" sz="quarter" idx="25"/>
          </p:nvPr>
        </p:nvSpPr>
        <p:spPr>
          <a:xfrm>
            <a:off x="3381375" y="0"/>
            <a:ext cx="2105025" cy="4191000"/>
          </a:xfrm>
          <a:prstGeom prst="rect">
            <a:avLst/>
          </a:prstGeom>
        </p:spPr>
        <p:txBody>
          <a:bodyPr/>
          <a:lstStyle/>
          <a:p>
            <a:endParaRPr lang="pt-BR"/>
          </a:p>
        </p:txBody>
      </p:sp>
      <p:sp>
        <p:nvSpPr>
          <p:cNvPr id="23" name="Espaço Reservado para Imagem 2"/>
          <p:cNvSpPr>
            <a:spLocks noGrp="1"/>
          </p:cNvSpPr>
          <p:nvPr>
            <p:ph type="pic" sz="quarter" idx="26"/>
          </p:nvPr>
        </p:nvSpPr>
        <p:spPr>
          <a:xfrm>
            <a:off x="5486400" y="0"/>
            <a:ext cx="2105025" cy="4191000"/>
          </a:xfrm>
          <a:prstGeom prst="rect">
            <a:avLst/>
          </a:prstGeom>
        </p:spPr>
        <p:txBody>
          <a:bodyPr/>
          <a:lstStyle/>
          <a:p>
            <a:endParaRPr lang="pt-BR"/>
          </a:p>
        </p:txBody>
      </p:sp>
    </p:spTree>
    <p:extLst>
      <p:ext uri="{BB962C8B-B14F-4D97-AF65-F5344CB8AC3E}">
        <p14:creationId xmlns:p14="http://schemas.microsoft.com/office/powerpoint/2010/main" val="2988464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âmina ações sem imagem">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4" name="Espaço Reservado para Texto 3"/>
          <p:cNvSpPr>
            <a:spLocks noGrp="1"/>
          </p:cNvSpPr>
          <p:nvPr>
            <p:ph type="body" sz="quarter" idx="14" hasCustomPrompt="1"/>
          </p:nvPr>
        </p:nvSpPr>
        <p:spPr>
          <a:xfrm>
            <a:off x="1000124" y="1085850"/>
            <a:ext cx="3886200" cy="4812634"/>
          </a:xfrm>
          <a:prstGeom prst="rect">
            <a:avLst/>
          </a:prstGeom>
        </p:spPr>
        <p:txBody>
          <a:bodyPr/>
          <a:lstStyle>
            <a:lvl1pPr marL="0" indent="0">
              <a:buNone/>
              <a:defRPr sz="3600" b="1">
                <a:solidFill>
                  <a:schemeClr val="tx1">
                    <a:lumMod val="65000"/>
                    <a:lumOff val="35000"/>
                  </a:schemeClr>
                </a:solidFill>
                <a:latin typeface="Montserrat" panose="00000500000000000000" pitchFamily="2" charset="0"/>
              </a:defRPr>
            </a:lvl1pPr>
          </a:lstStyle>
          <a:p>
            <a:pPr lvl="0"/>
            <a:r>
              <a:rPr lang="pt-BR" dirty="0"/>
              <a:t>Texto</a:t>
            </a:r>
          </a:p>
        </p:txBody>
      </p:sp>
      <p:sp>
        <p:nvSpPr>
          <p:cNvPr id="7" name="Espaço Reservado para Texto 3"/>
          <p:cNvSpPr>
            <a:spLocks noGrp="1"/>
          </p:cNvSpPr>
          <p:nvPr>
            <p:ph type="body" sz="quarter" idx="19" hasCustomPrompt="1"/>
          </p:nvPr>
        </p:nvSpPr>
        <p:spPr>
          <a:xfrm>
            <a:off x="5723336" y="108585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8" name="Espaço Reservado para Texto 3"/>
          <p:cNvSpPr>
            <a:spLocks noGrp="1"/>
          </p:cNvSpPr>
          <p:nvPr>
            <p:ph type="body" sz="quarter" idx="20" hasCustomPrompt="1"/>
          </p:nvPr>
        </p:nvSpPr>
        <p:spPr>
          <a:xfrm>
            <a:off x="5723336" y="161280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21" hasCustomPrompt="1"/>
          </p:nvPr>
        </p:nvSpPr>
        <p:spPr>
          <a:xfrm>
            <a:off x="5723336" y="484765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7" name="Espaço Reservado para Texto 3"/>
          <p:cNvSpPr>
            <a:spLocks noGrp="1"/>
          </p:cNvSpPr>
          <p:nvPr>
            <p:ph type="body" sz="quarter" idx="22" hasCustomPrompt="1"/>
          </p:nvPr>
        </p:nvSpPr>
        <p:spPr>
          <a:xfrm>
            <a:off x="5723336" y="5374609"/>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18" name="Espaço Reservado para Texto 3"/>
          <p:cNvSpPr>
            <a:spLocks noGrp="1"/>
          </p:cNvSpPr>
          <p:nvPr>
            <p:ph type="body" sz="quarter" idx="23" hasCustomPrompt="1"/>
          </p:nvPr>
        </p:nvSpPr>
        <p:spPr>
          <a:xfrm>
            <a:off x="5723336" y="3593720"/>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9" name="Espaço Reservado para Texto 3"/>
          <p:cNvSpPr>
            <a:spLocks noGrp="1"/>
          </p:cNvSpPr>
          <p:nvPr>
            <p:ph type="body" sz="quarter" idx="24" hasCustomPrompt="1"/>
          </p:nvPr>
        </p:nvSpPr>
        <p:spPr>
          <a:xfrm>
            <a:off x="5723336" y="4120675"/>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25" hasCustomPrompt="1"/>
          </p:nvPr>
        </p:nvSpPr>
        <p:spPr>
          <a:xfrm>
            <a:off x="5723336" y="2339785"/>
            <a:ext cx="5095875" cy="323850"/>
          </a:xfrm>
          <a:prstGeom prst="rect">
            <a:avLst/>
          </a:prstGeom>
        </p:spPr>
        <p:txBody>
          <a:bodyPr/>
          <a:lstStyle>
            <a:lvl1pPr marL="0" indent="0" algn="l">
              <a:buNone/>
              <a:defRPr sz="16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6" hasCustomPrompt="1"/>
          </p:nvPr>
        </p:nvSpPr>
        <p:spPr>
          <a:xfrm>
            <a:off x="5723336" y="2866740"/>
            <a:ext cx="5095875" cy="523875"/>
          </a:xfrm>
          <a:prstGeom prst="rect">
            <a:avLst/>
          </a:prstGeom>
        </p:spPr>
        <p:txBody>
          <a:bodyPr/>
          <a:lstStyle>
            <a:lvl1pPr marL="0" indent="0" algn="l">
              <a:buNone/>
              <a:defRPr sz="12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861790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âmina tópicos com ícones à direit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5" y="797453"/>
            <a:ext cx="8715376" cy="697972"/>
          </a:xfrm>
          <a:prstGeom prst="rect">
            <a:avLst/>
          </a:prstGeom>
        </p:spPr>
        <p:txBody>
          <a:bodyPr wrap="square" anchor="t" anchorCtr="0">
            <a:normAutofit/>
          </a:bodyPr>
          <a:lstStyle>
            <a:lvl1pPr algn="l">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5"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190625"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15" name="Espaço Reservado para Texto 3"/>
          <p:cNvSpPr>
            <a:spLocks noGrp="1"/>
          </p:cNvSpPr>
          <p:nvPr>
            <p:ph type="body" sz="quarter" idx="17" hasCustomPrompt="1"/>
          </p:nvPr>
        </p:nvSpPr>
        <p:spPr>
          <a:xfrm>
            <a:off x="1190625"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6" name="Espaço Reservado para Texto 3"/>
          <p:cNvSpPr>
            <a:spLocks noGrp="1"/>
          </p:cNvSpPr>
          <p:nvPr>
            <p:ph type="body" sz="quarter" idx="18" hasCustomPrompt="1"/>
          </p:nvPr>
        </p:nvSpPr>
        <p:spPr>
          <a:xfrm>
            <a:off x="1190625"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0" name="Espaço Reservado para Texto 3"/>
          <p:cNvSpPr>
            <a:spLocks noGrp="1"/>
          </p:cNvSpPr>
          <p:nvPr>
            <p:ph type="body" sz="quarter" idx="19" hasCustomPrompt="1"/>
          </p:nvPr>
        </p:nvSpPr>
        <p:spPr>
          <a:xfrm>
            <a:off x="6019801" y="265302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1" name="Espaço Reservado para Texto 3"/>
          <p:cNvSpPr>
            <a:spLocks noGrp="1"/>
          </p:cNvSpPr>
          <p:nvPr>
            <p:ph type="body" sz="quarter" idx="20" hasCustomPrompt="1"/>
          </p:nvPr>
        </p:nvSpPr>
        <p:spPr>
          <a:xfrm>
            <a:off x="6019801" y="324849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
        <p:nvSpPr>
          <p:cNvPr id="23" name="Espaço Reservado para Texto 3"/>
          <p:cNvSpPr>
            <a:spLocks noGrp="1"/>
          </p:cNvSpPr>
          <p:nvPr>
            <p:ph type="body" sz="quarter" idx="21" hasCustomPrompt="1"/>
          </p:nvPr>
        </p:nvSpPr>
        <p:spPr>
          <a:xfrm>
            <a:off x="6019801" y="4462771"/>
            <a:ext cx="3886200" cy="414029"/>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4" name="Espaço Reservado para Texto 3"/>
          <p:cNvSpPr>
            <a:spLocks noGrp="1"/>
          </p:cNvSpPr>
          <p:nvPr>
            <p:ph type="body" sz="quarter" idx="22" hasCustomPrompt="1"/>
          </p:nvPr>
        </p:nvSpPr>
        <p:spPr>
          <a:xfrm>
            <a:off x="6019801" y="5058240"/>
            <a:ext cx="3886200" cy="895350"/>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233278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âmina foto com legenda">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3" name="Espaço Reservado para Imagem 2"/>
          <p:cNvSpPr>
            <a:spLocks noGrp="1"/>
          </p:cNvSpPr>
          <p:nvPr>
            <p:ph type="pic" sz="quarter" idx="15"/>
          </p:nvPr>
        </p:nvSpPr>
        <p:spPr>
          <a:xfrm>
            <a:off x="0" y="971550"/>
            <a:ext cx="12192000" cy="4600576"/>
          </a:xfrm>
          <a:prstGeom prst="rect">
            <a:avLst/>
          </a:prstGeom>
        </p:spPr>
        <p:txBody>
          <a:bodyPr/>
          <a:lstStyle/>
          <a:p>
            <a:endParaRPr lang="pt-BR"/>
          </a:p>
        </p:txBody>
      </p:sp>
      <p:sp>
        <p:nvSpPr>
          <p:cNvPr id="8" name="Espaço Reservado para Texto 3"/>
          <p:cNvSpPr>
            <a:spLocks noGrp="1"/>
          </p:cNvSpPr>
          <p:nvPr>
            <p:ph type="body" sz="quarter" idx="16" hasCustomPrompt="1"/>
          </p:nvPr>
        </p:nvSpPr>
        <p:spPr>
          <a:xfrm>
            <a:off x="3567113" y="5667840"/>
            <a:ext cx="5057775" cy="629107"/>
          </a:xfrm>
          <a:prstGeom prst="rect">
            <a:avLst/>
          </a:prstGeom>
        </p:spPr>
        <p:txBody>
          <a:bodyPr/>
          <a:lstStyle>
            <a:lvl1pPr marL="0" indent="0" algn="ctr">
              <a:buNone/>
              <a:defRPr sz="18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499976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âmina fotos com texto de apoio">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4" name="Espaço Reservado para Texto 3"/>
          <p:cNvSpPr>
            <a:spLocks noGrp="1"/>
          </p:cNvSpPr>
          <p:nvPr>
            <p:ph type="body" sz="quarter" idx="16" hasCustomPrompt="1"/>
          </p:nvPr>
        </p:nvSpPr>
        <p:spPr>
          <a:xfrm>
            <a:off x="1000124" y="3857624"/>
            <a:ext cx="2943226" cy="2040859"/>
          </a:xfrm>
          <a:prstGeom prst="rect">
            <a:avLst/>
          </a:prstGeom>
        </p:spPr>
        <p:txBody>
          <a:bodyPr/>
          <a:lstStyle>
            <a:lvl1pPr marL="0" indent="0">
              <a:buNone/>
              <a:defRPr sz="1800" b="0">
                <a:solidFill>
                  <a:schemeClr val="tx1">
                    <a:lumMod val="65000"/>
                    <a:lumOff val="35000"/>
                  </a:schemeClr>
                </a:solidFill>
                <a:latin typeface="+mn-lt"/>
              </a:defRPr>
            </a:lvl1pPr>
          </a:lstStyle>
          <a:p>
            <a:pPr lvl="0"/>
            <a:r>
              <a:rPr lang="pt-BR" dirty="0"/>
              <a:t>Texto de apoio</a:t>
            </a:r>
          </a:p>
        </p:txBody>
      </p:sp>
      <p:sp>
        <p:nvSpPr>
          <p:cNvPr id="3" name="Espaço Reservado para Imagem 2"/>
          <p:cNvSpPr>
            <a:spLocks noGrp="1"/>
          </p:cNvSpPr>
          <p:nvPr>
            <p:ph type="pic" sz="quarter" idx="18"/>
          </p:nvPr>
        </p:nvSpPr>
        <p:spPr>
          <a:xfrm>
            <a:off x="8143875" y="0"/>
            <a:ext cx="3752850" cy="6858000"/>
          </a:xfrm>
          <a:prstGeom prst="rect">
            <a:avLst/>
          </a:prstGeom>
        </p:spPr>
        <p:txBody>
          <a:bodyPr/>
          <a:lstStyle/>
          <a:p>
            <a:endParaRPr lang="pt-BR"/>
          </a:p>
        </p:txBody>
      </p:sp>
      <p:sp>
        <p:nvSpPr>
          <p:cNvPr id="8" name="Espaço Reservado para Imagem 2"/>
          <p:cNvSpPr>
            <a:spLocks noGrp="1"/>
          </p:cNvSpPr>
          <p:nvPr>
            <p:ph type="pic" sz="quarter" idx="19"/>
          </p:nvPr>
        </p:nvSpPr>
        <p:spPr>
          <a:xfrm>
            <a:off x="4391025" y="0"/>
            <a:ext cx="3752850" cy="6858000"/>
          </a:xfrm>
          <a:prstGeom prst="rect">
            <a:avLst/>
          </a:prstGeom>
        </p:spPr>
        <p:txBody>
          <a:bodyPr/>
          <a:lstStyle/>
          <a:p>
            <a:endParaRPr lang="pt-BR"/>
          </a:p>
        </p:txBody>
      </p:sp>
    </p:spTree>
    <p:extLst>
      <p:ext uri="{BB962C8B-B14F-4D97-AF65-F5344CB8AC3E}">
        <p14:creationId xmlns:p14="http://schemas.microsoft.com/office/powerpoint/2010/main" val="23273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mente Título" userDrawn="1">
  <p:cSld name="Somente Título">
    <p:spTree>
      <p:nvGrpSpPr>
        <p:cNvPr id="1" name="Shape 72"/>
        <p:cNvGrpSpPr/>
        <p:nvPr/>
      </p:nvGrpSpPr>
      <p:grpSpPr>
        <a:xfrm>
          <a:off x="0" y="0"/>
          <a:ext cx="0" cy="0"/>
          <a:chOff x="0" y="0"/>
          <a:chExt cx="0" cy="0"/>
        </a:xfrm>
      </p:grpSpPr>
      <p:sp>
        <p:nvSpPr>
          <p:cNvPr id="73" name="Google Shape;7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2" name="Google Shape;45;p14">
            <a:extLst>
              <a:ext uri="{FF2B5EF4-FFF2-40B4-BE49-F238E27FC236}">
                <a16:creationId xmlns:a16="http://schemas.microsoft.com/office/drawing/2014/main" id="{2D3575AB-58CB-0522-5EBA-03ACE35C7256}"/>
              </a:ext>
            </a:extLst>
          </p:cNvPr>
          <p:cNvSpPr txBox="1">
            <a:spLocks noGrp="1"/>
          </p:cNvSpPr>
          <p:nvPr>
            <p:ph type="title"/>
          </p:nvPr>
        </p:nvSpPr>
        <p:spPr>
          <a:xfrm>
            <a:off x="1266858" y="891894"/>
            <a:ext cx="9658282" cy="4573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B050"/>
              </a:buClr>
              <a:buSzPts val="2400"/>
              <a:buFont typeface="Calibri"/>
              <a:buNone/>
              <a:defRPr sz="2800" b="1">
                <a:solidFill>
                  <a:srgbClr val="00B050"/>
                </a:solidFill>
                <a:effectLst/>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Google Shape;50;p14">
            <a:extLst>
              <a:ext uri="{FF2B5EF4-FFF2-40B4-BE49-F238E27FC236}">
                <a16:creationId xmlns:a16="http://schemas.microsoft.com/office/drawing/2014/main" id="{E9EAE802-272C-475E-04F7-E4456A38463D}"/>
              </a:ext>
            </a:extLst>
          </p:cNvPr>
          <p:cNvSpPr txBox="1">
            <a:spLocks noGrp="1"/>
          </p:cNvSpPr>
          <p:nvPr>
            <p:ph type="subTitle" idx="2"/>
          </p:nvPr>
        </p:nvSpPr>
        <p:spPr>
          <a:xfrm>
            <a:off x="1266858" y="1258349"/>
            <a:ext cx="9658162" cy="558040"/>
          </a:xfrm>
          <a:prstGeom prst="rect">
            <a:avLst/>
          </a:prstGeom>
          <a:noFill/>
          <a:ln>
            <a:noFill/>
          </a:ln>
        </p:spPr>
        <p:txBody>
          <a:bodyPr spcFirstLastPara="1" wrap="square" lIns="91425" tIns="45700" rIns="91425" bIns="45700" anchor="t" anchorCtr="0">
            <a:normAutofit/>
          </a:bodyPr>
          <a:lstStyle>
            <a:lvl1pPr marL="0" lvl="0" algn="l">
              <a:lnSpc>
                <a:spcPct val="100000"/>
              </a:lnSpc>
              <a:spcBef>
                <a:spcPts val="0"/>
              </a:spcBef>
              <a:spcAft>
                <a:spcPts val="0"/>
              </a:spcAft>
              <a:buClr>
                <a:srgbClr val="2E75B6"/>
              </a:buClr>
              <a:buSzPts val="2400"/>
              <a:buNone/>
              <a:defRPr sz="2200" b="0">
                <a:solidFill>
                  <a:srgbClr val="2E75B6"/>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âmina tópicos com ícones 2">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l">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654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1" name="Espaço Reservado para Texto 3"/>
          <p:cNvSpPr>
            <a:spLocks noGrp="1"/>
          </p:cNvSpPr>
          <p:nvPr>
            <p:ph type="body" sz="quarter" idx="16" hasCustomPrompt="1"/>
          </p:nvPr>
        </p:nvSpPr>
        <p:spPr>
          <a:xfrm>
            <a:off x="1654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
        <p:nvSpPr>
          <p:cNvPr id="16" name="Espaço Reservado para Texto 3"/>
          <p:cNvSpPr>
            <a:spLocks noGrp="1"/>
          </p:cNvSpPr>
          <p:nvPr>
            <p:ph type="body" sz="quarter" idx="17" hasCustomPrompt="1"/>
          </p:nvPr>
        </p:nvSpPr>
        <p:spPr>
          <a:xfrm>
            <a:off x="6988660" y="3767446"/>
            <a:ext cx="3238501"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18" name="Espaço Reservado para Texto 3"/>
          <p:cNvSpPr>
            <a:spLocks noGrp="1"/>
          </p:cNvSpPr>
          <p:nvPr>
            <p:ph type="body" sz="quarter" idx="18" hasCustomPrompt="1"/>
          </p:nvPr>
        </p:nvSpPr>
        <p:spPr>
          <a:xfrm>
            <a:off x="6988659" y="4291320"/>
            <a:ext cx="3238501" cy="895350"/>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2487240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âmina gráfico de progress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190624" y="1092728"/>
            <a:ext cx="9628587" cy="640822"/>
          </a:xfrm>
          <a:prstGeom prst="rect">
            <a:avLst/>
          </a:prstGeom>
        </p:spPr>
        <p:txBody>
          <a:bodyPr wrap="square" anchor="t" anchorCtr="0">
            <a:normAutofit/>
          </a:bodyPr>
          <a:lstStyle>
            <a:lvl1pPr algn="ctr">
              <a:defRPr sz="4400" b="1" spc="0" baseline="0">
                <a:solidFill>
                  <a:schemeClr val="tx1">
                    <a:lumMod val="65000"/>
                    <a:lumOff val="35000"/>
                  </a:schemeClr>
                </a:solidFill>
              </a:defRPr>
            </a:lvl1pPr>
          </a:lstStyle>
          <a:p>
            <a:r>
              <a:rPr lang="pt-BR" dirty="0"/>
              <a:t>Título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
        <p:nvSpPr>
          <p:cNvPr id="10" name="Espaço Reservado para Texto 3"/>
          <p:cNvSpPr>
            <a:spLocks noGrp="1"/>
          </p:cNvSpPr>
          <p:nvPr>
            <p:ph type="body" sz="quarter" idx="14" hasCustomPrompt="1"/>
          </p:nvPr>
        </p:nvSpPr>
        <p:spPr>
          <a:xfrm>
            <a:off x="1190624"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23" name="Espaço Reservado para Texto 3"/>
          <p:cNvSpPr>
            <a:spLocks noGrp="1"/>
          </p:cNvSpPr>
          <p:nvPr>
            <p:ph type="body" sz="quarter" idx="19" hasCustomPrompt="1"/>
          </p:nvPr>
        </p:nvSpPr>
        <p:spPr>
          <a:xfrm>
            <a:off x="1877460"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30%</a:t>
            </a:r>
          </a:p>
        </p:txBody>
      </p:sp>
      <p:sp>
        <p:nvSpPr>
          <p:cNvPr id="32" name="Espaço Reservado para Texto 3"/>
          <p:cNvSpPr>
            <a:spLocks noGrp="1"/>
          </p:cNvSpPr>
          <p:nvPr>
            <p:ph type="body" sz="quarter" idx="20" hasCustomPrompt="1"/>
          </p:nvPr>
        </p:nvSpPr>
        <p:spPr>
          <a:xfrm>
            <a:off x="7947425"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5" name="Espaço Reservado para Texto 3"/>
          <p:cNvSpPr>
            <a:spLocks noGrp="1"/>
          </p:cNvSpPr>
          <p:nvPr>
            <p:ph type="body" sz="quarter" idx="21" hasCustomPrompt="1"/>
          </p:nvPr>
        </p:nvSpPr>
        <p:spPr>
          <a:xfrm>
            <a:off x="8634261"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90%</a:t>
            </a:r>
          </a:p>
        </p:txBody>
      </p:sp>
      <p:sp>
        <p:nvSpPr>
          <p:cNvPr id="36" name="Espaço Reservado para Texto 3"/>
          <p:cNvSpPr>
            <a:spLocks noGrp="1"/>
          </p:cNvSpPr>
          <p:nvPr>
            <p:ph type="body" sz="quarter" idx="22" hasCustomPrompt="1"/>
          </p:nvPr>
        </p:nvSpPr>
        <p:spPr>
          <a:xfrm>
            <a:off x="4565888" y="2803499"/>
            <a:ext cx="2871786" cy="280679"/>
          </a:xfrm>
          <a:prstGeom prst="rect">
            <a:avLst/>
          </a:prstGeom>
        </p:spPr>
        <p:txBody>
          <a:bodyPr/>
          <a:lstStyle>
            <a:lvl1pPr marL="0" indent="0" algn="ctr">
              <a:buNone/>
              <a:defRPr sz="1800" b="1">
                <a:solidFill>
                  <a:schemeClr val="tx1">
                    <a:lumMod val="65000"/>
                    <a:lumOff val="35000"/>
                  </a:schemeClr>
                </a:solidFill>
                <a:latin typeface="Montserrat" panose="00000500000000000000" pitchFamily="2" charset="0"/>
              </a:defRPr>
            </a:lvl1pPr>
          </a:lstStyle>
          <a:p>
            <a:pPr lvl="0"/>
            <a:r>
              <a:rPr lang="pt-BR" dirty="0"/>
              <a:t>Título</a:t>
            </a:r>
          </a:p>
        </p:txBody>
      </p:sp>
      <p:sp>
        <p:nvSpPr>
          <p:cNvPr id="39" name="Espaço Reservado para Texto 3"/>
          <p:cNvSpPr>
            <a:spLocks noGrp="1"/>
          </p:cNvSpPr>
          <p:nvPr>
            <p:ph type="body" sz="quarter" idx="23" hasCustomPrompt="1"/>
          </p:nvPr>
        </p:nvSpPr>
        <p:spPr>
          <a:xfrm>
            <a:off x="5252724" y="4205902"/>
            <a:ext cx="1498115" cy="385454"/>
          </a:xfrm>
          <a:prstGeom prst="rect">
            <a:avLst/>
          </a:prstGeom>
        </p:spPr>
        <p:txBody>
          <a:bodyPr/>
          <a:lstStyle>
            <a:lvl1pPr marL="0" indent="0" algn="ctr">
              <a:buNone/>
              <a:defRPr sz="2400" b="1">
                <a:solidFill>
                  <a:schemeClr val="tx1">
                    <a:lumMod val="65000"/>
                    <a:lumOff val="35000"/>
                  </a:schemeClr>
                </a:solidFill>
                <a:latin typeface="Montserrat" panose="00000500000000000000" pitchFamily="2" charset="0"/>
              </a:defRPr>
            </a:lvl1pPr>
          </a:lstStyle>
          <a:p>
            <a:pPr lvl="0"/>
            <a:r>
              <a:rPr lang="pt-BR" dirty="0"/>
              <a:t>60%</a:t>
            </a:r>
          </a:p>
        </p:txBody>
      </p:sp>
      <p:sp>
        <p:nvSpPr>
          <p:cNvPr id="40" name="Espaço Reservado para Texto 3"/>
          <p:cNvSpPr>
            <a:spLocks noGrp="1"/>
          </p:cNvSpPr>
          <p:nvPr>
            <p:ph type="body" sz="quarter" idx="16" hasCustomPrompt="1"/>
          </p:nvPr>
        </p:nvSpPr>
        <p:spPr>
          <a:xfrm>
            <a:off x="2619375" y="5222209"/>
            <a:ext cx="6857999" cy="712788"/>
          </a:xfrm>
          <a:prstGeom prst="rect">
            <a:avLst/>
          </a:prstGeom>
        </p:spPr>
        <p:txBody>
          <a:bodyPr/>
          <a:lstStyle>
            <a:lvl1pPr marL="0" indent="0" algn="ctr">
              <a:buNone/>
              <a:defRPr sz="1400" b="0">
                <a:solidFill>
                  <a:schemeClr val="tx1">
                    <a:lumMod val="65000"/>
                    <a:lumOff val="35000"/>
                  </a:schemeClr>
                </a:solidFill>
                <a:latin typeface="+mn-lt"/>
              </a:defRPr>
            </a:lvl1pPr>
          </a:lstStyle>
          <a:p>
            <a:pPr lvl="0"/>
            <a:r>
              <a:rPr lang="pt-BR" dirty="0"/>
              <a:t>Texto de apoio</a:t>
            </a:r>
          </a:p>
        </p:txBody>
      </p:sp>
    </p:spTree>
    <p:extLst>
      <p:ext uri="{BB962C8B-B14F-4D97-AF65-F5344CB8AC3E}">
        <p14:creationId xmlns:p14="http://schemas.microsoft.com/office/powerpoint/2010/main" val="3496345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Lâmin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bg2"/>
                </a:solidFill>
              </a:defRPr>
            </a:lvl1pPr>
          </a:lstStyle>
          <a:p>
            <a:r>
              <a:rPr lang="pt-BR" dirty="0"/>
              <a:t>Título Principal da Apresentação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dirty="0"/>
          </a:p>
        </p:txBody>
      </p:sp>
    </p:spTree>
    <p:extLst>
      <p:ext uri="{BB962C8B-B14F-4D97-AF65-F5344CB8AC3E}">
        <p14:creationId xmlns:p14="http://schemas.microsoft.com/office/powerpoint/2010/main" val="815276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9D7AD1E-FF05-8B0D-97DB-F3B428DADA84}"/>
              </a:ext>
            </a:extLst>
          </p:cNvPr>
          <p:cNvSpPr>
            <a:spLocks noGrp="1"/>
          </p:cNvSpPr>
          <p:nvPr>
            <p:ph type="dt" sz="half" idx="10"/>
          </p:nvPr>
        </p:nvSpPr>
        <p:spPr/>
        <p:txBody>
          <a:bodyPr/>
          <a:lstStyle/>
          <a:p>
            <a:fld id="{2212BB82-C3E0-41A5-87DD-0B0D55393D0B}" type="datetimeFigureOut">
              <a:rPr lang="pt-BR" smtClean="0"/>
              <a:t>20/03/2025</a:t>
            </a:fld>
            <a:endParaRPr lang="pt-BR"/>
          </a:p>
        </p:txBody>
      </p:sp>
      <p:sp>
        <p:nvSpPr>
          <p:cNvPr id="3" name="Espaço Reservado para Rodapé 2">
            <a:extLst>
              <a:ext uri="{FF2B5EF4-FFF2-40B4-BE49-F238E27FC236}">
                <a16:creationId xmlns:a16="http://schemas.microsoft.com/office/drawing/2014/main" id="{BF1A595A-45FC-7BA5-0904-4EE64C22014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4B597AA-AAE1-69E5-B320-B6B466AB0C42}"/>
              </a:ext>
            </a:extLst>
          </p:cNvPr>
          <p:cNvSpPr>
            <a:spLocks noGrp="1"/>
          </p:cNvSpPr>
          <p:nvPr>
            <p:ph type="sldNum" sz="quarter" idx="12"/>
          </p:nvPr>
        </p:nvSpPr>
        <p:spPr/>
        <p:txBody>
          <a:bodyPr/>
          <a:lstStyle/>
          <a:p>
            <a:fld id="{EFFEB7D6-6E6B-4650-82DE-F3B865CAF849}" type="slidenum">
              <a:rPr lang="pt-BR" smtClean="0"/>
              <a:t>‹nº›</a:t>
            </a:fld>
            <a:endParaRPr lang="pt-BR"/>
          </a:p>
        </p:txBody>
      </p:sp>
    </p:spTree>
    <p:extLst>
      <p:ext uri="{BB962C8B-B14F-4D97-AF65-F5344CB8AC3E}">
        <p14:creationId xmlns:p14="http://schemas.microsoft.com/office/powerpoint/2010/main" val="2938476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2C2D6-1313-3488-A81F-741D97D87AE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366592-5EC8-B52F-1AFB-4A2FB2C3BFC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F656F8-BD1E-B720-7B7B-257402BB7F41}"/>
              </a:ext>
            </a:extLst>
          </p:cNvPr>
          <p:cNvSpPr>
            <a:spLocks noGrp="1"/>
          </p:cNvSpPr>
          <p:nvPr>
            <p:ph type="dt" sz="half" idx="10"/>
          </p:nvPr>
        </p:nvSpPr>
        <p:spPr/>
        <p:txBody>
          <a:bodyPr/>
          <a:lstStyle/>
          <a:p>
            <a:fld id="{2212BB82-C3E0-41A5-87DD-0B0D55393D0B}" type="datetimeFigureOut">
              <a:rPr lang="pt-BR" smtClean="0"/>
              <a:t>20/03/2025</a:t>
            </a:fld>
            <a:endParaRPr lang="pt-BR"/>
          </a:p>
        </p:txBody>
      </p:sp>
      <p:sp>
        <p:nvSpPr>
          <p:cNvPr id="5" name="Espaço Reservado para Rodapé 4">
            <a:extLst>
              <a:ext uri="{FF2B5EF4-FFF2-40B4-BE49-F238E27FC236}">
                <a16:creationId xmlns:a16="http://schemas.microsoft.com/office/drawing/2014/main" id="{2EE20C20-9D49-21AE-8CE1-EA81EC5128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929E68-D03B-5979-0348-BADF2DCA194B}"/>
              </a:ext>
            </a:extLst>
          </p:cNvPr>
          <p:cNvSpPr>
            <a:spLocks noGrp="1"/>
          </p:cNvSpPr>
          <p:nvPr>
            <p:ph type="sldNum" sz="quarter" idx="12"/>
          </p:nvPr>
        </p:nvSpPr>
        <p:spPr/>
        <p:txBody>
          <a:bodyPr/>
          <a:lstStyle/>
          <a:p>
            <a:fld id="{EFFEB7D6-6E6B-4650-82DE-F3B865CAF849}" type="slidenum">
              <a:rPr lang="pt-BR" smtClean="0"/>
              <a:t>‹nº›</a:t>
            </a:fld>
            <a:endParaRPr lang="pt-BR"/>
          </a:p>
        </p:txBody>
      </p:sp>
    </p:spTree>
    <p:extLst>
      <p:ext uri="{BB962C8B-B14F-4D97-AF65-F5344CB8AC3E}">
        <p14:creationId xmlns:p14="http://schemas.microsoft.com/office/powerpoint/2010/main" val="84129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7BAE6-18C9-AE2F-A34A-942067F8BB6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117DDA9-0ADA-7909-6B33-B3F80886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1441A29-B721-7EBA-CF4A-3F52B78B81A0}"/>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5" name="Espaço Reservado para Rodapé 4">
            <a:extLst>
              <a:ext uri="{FF2B5EF4-FFF2-40B4-BE49-F238E27FC236}">
                <a16:creationId xmlns:a16="http://schemas.microsoft.com/office/drawing/2014/main" id="{DBC29BE8-5615-8D27-ACC6-0591A86A23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F2C7744-6242-55BF-9312-68070BE68874}"/>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8627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BC4D3-D0DF-91D3-BD33-9E423FE511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6DF3883-F3F0-9E68-8E01-D808C482AB4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DE46A5-3D99-064F-9CE7-056F33870DE5}"/>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5" name="Espaço Reservado para Rodapé 4">
            <a:extLst>
              <a:ext uri="{FF2B5EF4-FFF2-40B4-BE49-F238E27FC236}">
                <a16:creationId xmlns:a16="http://schemas.microsoft.com/office/drawing/2014/main" id="{4E71929B-A099-7805-8CC5-EFFEC2C2FF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896E5B0-BB20-2757-787A-FC4AA99F554E}"/>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965155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FB39D-0746-1651-9583-D6219D641AF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5757BAB-9B6F-C32D-492A-76BE908A73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2A11856-1C05-816A-1216-0260EA452DA9}"/>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5" name="Espaço Reservado para Rodapé 4">
            <a:extLst>
              <a:ext uri="{FF2B5EF4-FFF2-40B4-BE49-F238E27FC236}">
                <a16:creationId xmlns:a16="http://schemas.microsoft.com/office/drawing/2014/main" id="{39259B7C-8AE9-7975-6AF7-C9812CE5A3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B2D343-021C-493F-A012-D3818B1FD83F}"/>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3054855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097EC-C0B6-B81F-986A-19D42D9D5C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4BB0450-78BD-CE17-685E-EFCBA8702C2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F570372-436A-2B8D-C614-1AAFC119364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8288BEE-AC1A-5A02-7DA3-41A4379EB479}"/>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6" name="Espaço Reservado para Rodapé 5">
            <a:extLst>
              <a:ext uri="{FF2B5EF4-FFF2-40B4-BE49-F238E27FC236}">
                <a16:creationId xmlns:a16="http://schemas.microsoft.com/office/drawing/2014/main" id="{005DEBD2-1F3F-1A15-7DA7-783A0A3FB37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1CA7E39-EA33-8D53-BC60-13E5BAD02E92}"/>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3968402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D05FC7-022A-6AE5-89F5-B33D59BA31D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75571F3-5D61-B757-6CD7-4170A11CB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1BD1576-E1DF-BD33-8CC3-B09E44E896F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FE37323-D5F1-9DB0-F9E2-5019BD93E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BE26D32-76D3-BBD8-FD50-01F6DCA5129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480C811-26CB-12B6-A08B-9AA36FAD2BD1}"/>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8" name="Espaço Reservado para Rodapé 7">
            <a:extLst>
              <a:ext uri="{FF2B5EF4-FFF2-40B4-BE49-F238E27FC236}">
                <a16:creationId xmlns:a16="http://schemas.microsoft.com/office/drawing/2014/main" id="{100C6547-0F4F-F359-2D5E-C19BB5A61B3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67643CF-8848-8C45-6191-6EDD5803E5DB}"/>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158841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m branco" type="blank">
  <p:cSld name="Sem objetos">
    <p:spTree>
      <p:nvGrpSpPr>
        <p:cNvPr id="1" name="Shape 78"/>
        <p:cNvGrpSpPr/>
        <p:nvPr/>
      </p:nvGrpSpPr>
      <p:grpSpPr>
        <a:xfrm>
          <a:off x="0" y="0"/>
          <a:ext cx="0" cy="0"/>
          <a:chOff x="0" y="0"/>
          <a:chExt cx="0" cy="0"/>
        </a:xfrm>
      </p:grpSpPr>
      <p:sp>
        <p:nvSpPr>
          <p:cNvPr id="79" name="Google Shape;7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E1E33-7781-85FC-E21D-750F1AB9C71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5DCCF1-3670-7165-ADC1-2D48539980BA}"/>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4" name="Espaço Reservado para Rodapé 3">
            <a:extLst>
              <a:ext uri="{FF2B5EF4-FFF2-40B4-BE49-F238E27FC236}">
                <a16:creationId xmlns:a16="http://schemas.microsoft.com/office/drawing/2014/main" id="{50B2FE66-3E07-2B72-A712-4D88B3B2278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F8A9799-C97E-DADC-DF58-183A2ABC1C5E}"/>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1486125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0D16433-97AE-12F4-6A72-8069023421AF}"/>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3" name="Espaço Reservado para Rodapé 2">
            <a:extLst>
              <a:ext uri="{FF2B5EF4-FFF2-40B4-BE49-F238E27FC236}">
                <a16:creationId xmlns:a16="http://schemas.microsoft.com/office/drawing/2014/main" id="{E88FE2C2-B086-6A10-05F0-581AE53183A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2AB4313-BEEA-3B14-605C-B5EC9BC14A1A}"/>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1033133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31F7C6-65DE-F3B2-31F1-8B4A4F8B6EB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1F04239-0B44-AE45-CD0F-02E149A3D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FE316F1-C935-4BC2-354A-4822293DB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8AB5F02-C908-0190-1D62-585DEAE90A55}"/>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6" name="Espaço Reservado para Rodapé 5">
            <a:extLst>
              <a:ext uri="{FF2B5EF4-FFF2-40B4-BE49-F238E27FC236}">
                <a16:creationId xmlns:a16="http://schemas.microsoft.com/office/drawing/2014/main" id="{6AC330C7-7864-B4D7-D99F-CBC32FD05FC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5713752-05A9-C5B3-E3A8-B9909C815A41}"/>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2060937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588AB-8A0B-EFBA-0FE5-AC9B05E0C61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1D7D05-8FD6-C247-EA9C-4ADDEB3108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6330E14-8059-D45C-E965-E9240E396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DBA2B1-B0A5-BDCE-4D95-1E14C0A2F224}"/>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6" name="Espaço Reservado para Rodapé 5">
            <a:extLst>
              <a:ext uri="{FF2B5EF4-FFF2-40B4-BE49-F238E27FC236}">
                <a16:creationId xmlns:a16="http://schemas.microsoft.com/office/drawing/2014/main" id="{723A346B-611C-E345-7F6F-CA453AB8F30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3F76983-A289-496C-0D29-3F63F3D6EBF1}"/>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198510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443C46-A402-B2CC-0933-CE786F3D892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C240A66-DAC5-5298-035E-0C5C56D366E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4B6071-B587-97C6-364D-54A5540FFE39}"/>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5" name="Espaço Reservado para Rodapé 4">
            <a:extLst>
              <a:ext uri="{FF2B5EF4-FFF2-40B4-BE49-F238E27FC236}">
                <a16:creationId xmlns:a16="http://schemas.microsoft.com/office/drawing/2014/main" id="{B0FF3F69-E24A-ADD1-9A3E-2BF0676559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C043EB5-22DA-CE40-389D-E08313318283}"/>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3518931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2037BA6-2691-B650-CB34-EAA1639C26B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AF205E9-944E-64A0-A113-A1F1C4C4380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ED4B7A-DC07-A3FA-488A-57DACE454B2F}"/>
              </a:ext>
            </a:extLst>
          </p:cNvPr>
          <p:cNvSpPr>
            <a:spLocks noGrp="1"/>
          </p:cNvSpPr>
          <p:nvPr>
            <p:ph type="dt" sz="half" idx="10"/>
          </p:nvPr>
        </p:nvSpPr>
        <p:spPr/>
        <p:txBody>
          <a:bodyPr/>
          <a:lstStyle/>
          <a:p>
            <a:fld id="{8C2E37D7-2F25-5C43-85BF-0E7806EFD7F9}" type="datetimeFigureOut">
              <a:rPr lang="pt-BR" smtClean="0"/>
              <a:t>20/03/2025</a:t>
            </a:fld>
            <a:endParaRPr lang="pt-BR"/>
          </a:p>
        </p:txBody>
      </p:sp>
      <p:sp>
        <p:nvSpPr>
          <p:cNvPr id="5" name="Espaço Reservado para Rodapé 4">
            <a:extLst>
              <a:ext uri="{FF2B5EF4-FFF2-40B4-BE49-F238E27FC236}">
                <a16:creationId xmlns:a16="http://schemas.microsoft.com/office/drawing/2014/main" id="{5F8D1540-D0DF-FECB-5EF3-45923DDAED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9C22F8-320E-CCDD-F637-F6BCCE95498E}"/>
              </a:ext>
            </a:extLst>
          </p:cNvPr>
          <p:cNvSpPr>
            <a:spLocks noGrp="1"/>
          </p:cNvSpPr>
          <p:nvPr>
            <p:ph type="sldNum" sz="quarter" idx="12"/>
          </p:nvPr>
        </p:nvSpPr>
        <p:spPr/>
        <p:txBody>
          <a:bodyPr/>
          <a:lstStyle/>
          <a:p>
            <a:fld id="{8CBEED95-8608-CC43-904F-D153F3C2E2D7}" type="slidenum">
              <a:rPr lang="pt-BR" smtClean="0"/>
              <a:t>‹nº›</a:t>
            </a:fld>
            <a:endParaRPr lang="pt-BR"/>
          </a:p>
        </p:txBody>
      </p:sp>
    </p:spTree>
    <p:extLst>
      <p:ext uri="{BB962C8B-B14F-4D97-AF65-F5344CB8AC3E}">
        <p14:creationId xmlns:p14="http://schemas.microsoft.com/office/powerpoint/2010/main" val="156407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de Título" preserve="1">
  <p:cSld name="Título de seção">
    <p:bg>
      <p:bgPr>
        <a:solidFill>
          <a:schemeClr val="lt1"/>
        </a:solidFill>
        <a:effectLst/>
      </p:bgPr>
    </p:bg>
    <p:spTree>
      <p:nvGrpSpPr>
        <p:cNvPr id="1" name="Shape 15"/>
        <p:cNvGrpSpPr/>
        <p:nvPr/>
      </p:nvGrpSpPr>
      <p:grpSpPr>
        <a:xfrm>
          <a:off x="0" y="0"/>
          <a:ext cx="0" cy="0"/>
          <a:chOff x="0" y="0"/>
          <a:chExt cx="0" cy="0"/>
        </a:xfrm>
      </p:grpSpPr>
      <p:sp>
        <p:nvSpPr>
          <p:cNvPr id="16" name="Google Shape;16;p9"/>
          <p:cNvSpPr txBox="1">
            <a:spLocks noGrp="1"/>
          </p:cNvSpPr>
          <p:nvPr>
            <p:ph type="subTitle" idx="1"/>
          </p:nvPr>
        </p:nvSpPr>
        <p:spPr>
          <a:xfrm>
            <a:off x="2640906" y="3471677"/>
            <a:ext cx="7240498" cy="86632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sz="2200" b="0">
                <a:solidFill>
                  <a:srgbClr val="0070C0"/>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20" name="Google Shape;20;p9"/>
          <p:cNvSpPr/>
          <p:nvPr/>
        </p:nvSpPr>
        <p:spPr>
          <a:xfrm>
            <a:off x="130983" y="2562675"/>
            <a:ext cx="535992" cy="866325"/>
          </a:xfrm>
          <a:prstGeom prst="chevron">
            <a:avLst>
              <a:gd name="adj" fmla="val 62310"/>
            </a:avLst>
          </a:prstGeom>
          <a:solidFill>
            <a:srgbClr val="FFFF0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9"/>
          <p:cNvSpPr/>
          <p:nvPr/>
        </p:nvSpPr>
        <p:spPr>
          <a:xfrm>
            <a:off x="1154577" y="2562675"/>
            <a:ext cx="535992" cy="866325"/>
          </a:xfrm>
          <a:prstGeom prst="chevron">
            <a:avLst>
              <a:gd name="adj" fmla="val 62310"/>
            </a:avLst>
          </a:prstGeom>
          <a:solidFill>
            <a:srgbClr val="00B05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9"/>
          <p:cNvSpPr/>
          <p:nvPr/>
        </p:nvSpPr>
        <p:spPr>
          <a:xfrm>
            <a:off x="642780" y="2562675"/>
            <a:ext cx="535992" cy="866325"/>
          </a:xfrm>
          <a:prstGeom prst="chevron">
            <a:avLst>
              <a:gd name="adj" fmla="val 62310"/>
            </a:avLst>
          </a:prstGeom>
          <a:solidFill>
            <a:srgbClr val="2F5496"/>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4" name="Google Shape;24;p9"/>
          <p:cNvPicPr preferRelativeResize="0"/>
          <p:nvPr/>
        </p:nvPicPr>
        <p:blipFill rotWithShape="1">
          <a:blip r:embed="rId2">
            <a:alphaModFix/>
          </a:blip>
          <a:srcRect/>
          <a:stretch/>
        </p:blipFill>
        <p:spPr>
          <a:xfrm>
            <a:off x="524120" y="6313673"/>
            <a:ext cx="11163422" cy="125651"/>
          </a:xfrm>
          <a:prstGeom prst="rect">
            <a:avLst/>
          </a:prstGeom>
          <a:noFill/>
          <a:ln>
            <a:noFill/>
          </a:ln>
        </p:spPr>
      </p:pic>
      <p:sp>
        <p:nvSpPr>
          <p:cNvPr id="25" name="Google Shape;25;p9"/>
          <p:cNvSpPr txBox="1">
            <a:spLocks noGrp="1"/>
          </p:cNvSpPr>
          <p:nvPr>
            <p:ph type="ctrTitle"/>
          </p:nvPr>
        </p:nvSpPr>
        <p:spPr>
          <a:xfrm>
            <a:off x="1888690" y="2562675"/>
            <a:ext cx="7240498" cy="8663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2800"/>
              <a:buFont typeface="Calibri"/>
              <a:buNone/>
              <a:defRPr sz="2800" b="1">
                <a:solidFill>
                  <a:srgbClr val="00B050"/>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97815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de Título">
  <p:cSld name="Abertura">
    <p:bg>
      <p:bgPr>
        <a:solidFill>
          <a:schemeClr val="lt1"/>
        </a:solidFill>
        <a:effectLst/>
      </p:bgPr>
    </p:bg>
    <p:spTree>
      <p:nvGrpSpPr>
        <p:cNvPr id="1" name="Shape 15"/>
        <p:cNvGrpSpPr/>
        <p:nvPr/>
      </p:nvGrpSpPr>
      <p:grpSpPr>
        <a:xfrm>
          <a:off x="0" y="0"/>
          <a:ext cx="0" cy="0"/>
          <a:chOff x="0" y="0"/>
          <a:chExt cx="0" cy="0"/>
        </a:xfrm>
      </p:grpSpPr>
      <p:sp>
        <p:nvSpPr>
          <p:cNvPr id="16" name="Google Shape;16;p9"/>
          <p:cNvSpPr txBox="1">
            <a:spLocks noGrp="1"/>
          </p:cNvSpPr>
          <p:nvPr>
            <p:ph type="subTitle" idx="1"/>
          </p:nvPr>
        </p:nvSpPr>
        <p:spPr>
          <a:xfrm>
            <a:off x="4333617" y="5025736"/>
            <a:ext cx="7240498" cy="76546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400"/>
              <a:buNone/>
              <a:defRPr sz="2200" b="1">
                <a:solidFill>
                  <a:srgbClr val="00B050"/>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20" name="Google Shape;20;p9"/>
          <p:cNvSpPr/>
          <p:nvPr/>
        </p:nvSpPr>
        <p:spPr>
          <a:xfrm>
            <a:off x="1823694" y="4123686"/>
            <a:ext cx="535992" cy="866325"/>
          </a:xfrm>
          <a:prstGeom prst="chevron">
            <a:avLst>
              <a:gd name="adj" fmla="val 62310"/>
            </a:avLst>
          </a:prstGeom>
          <a:solidFill>
            <a:srgbClr val="FFFF0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9"/>
          <p:cNvSpPr/>
          <p:nvPr/>
        </p:nvSpPr>
        <p:spPr>
          <a:xfrm>
            <a:off x="2847288" y="4123686"/>
            <a:ext cx="535992" cy="866325"/>
          </a:xfrm>
          <a:prstGeom prst="chevron">
            <a:avLst>
              <a:gd name="adj" fmla="val 62310"/>
            </a:avLst>
          </a:prstGeom>
          <a:solidFill>
            <a:srgbClr val="00B05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9"/>
          <p:cNvSpPr/>
          <p:nvPr/>
        </p:nvSpPr>
        <p:spPr>
          <a:xfrm>
            <a:off x="2335491" y="4123686"/>
            <a:ext cx="535992" cy="866325"/>
          </a:xfrm>
          <a:prstGeom prst="chevron">
            <a:avLst>
              <a:gd name="adj" fmla="val 62310"/>
            </a:avLst>
          </a:prstGeom>
          <a:solidFill>
            <a:srgbClr val="2F5496"/>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3" name="Google Shape;23;p9"/>
          <p:cNvPicPr preferRelativeResize="0"/>
          <p:nvPr/>
        </p:nvPicPr>
        <p:blipFill rotWithShape="1">
          <a:blip r:embed="rId2">
            <a:alphaModFix/>
          </a:blip>
          <a:srcRect/>
          <a:stretch/>
        </p:blipFill>
        <p:spPr>
          <a:xfrm>
            <a:off x="5828733" y="1281328"/>
            <a:ext cx="4993165" cy="901544"/>
          </a:xfrm>
          <a:prstGeom prst="rect">
            <a:avLst/>
          </a:prstGeom>
          <a:noFill/>
          <a:ln>
            <a:noFill/>
          </a:ln>
        </p:spPr>
      </p:pic>
      <p:pic>
        <p:nvPicPr>
          <p:cNvPr id="24" name="Google Shape;24;p9"/>
          <p:cNvPicPr preferRelativeResize="0"/>
          <p:nvPr/>
        </p:nvPicPr>
        <p:blipFill rotWithShape="1">
          <a:blip r:embed="rId3">
            <a:alphaModFix/>
          </a:blip>
          <a:srcRect/>
          <a:stretch/>
        </p:blipFill>
        <p:spPr>
          <a:xfrm>
            <a:off x="524120" y="6313673"/>
            <a:ext cx="11163422" cy="125651"/>
          </a:xfrm>
          <a:prstGeom prst="rect">
            <a:avLst/>
          </a:prstGeom>
          <a:noFill/>
          <a:ln>
            <a:noFill/>
          </a:ln>
        </p:spPr>
      </p:pic>
      <p:sp>
        <p:nvSpPr>
          <p:cNvPr id="25" name="Google Shape;25;p9"/>
          <p:cNvSpPr txBox="1">
            <a:spLocks noGrp="1"/>
          </p:cNvSpPr>
          <p:nvPr>
            <p:ph type="ctrTitle"/>
          </p:nvPr>
        </p:nvSpPr>
        <p:spPr>
          <a:xfrm>
            <a:off x="3581401" y="4123686"/>
            <a:ext cx="7240498" cy="8663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2800"/>
              <a:buFont typeface="Calibri"/>
              <a:buNone/>
              <a:defRPr sz="2800" b="1">
                <a:solidFill>
                  <a:srgbClr val="0070C0"/>
                </a:solidFill>
                <a:effectLst/>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de Fechamento">
  <p:cSld name="Fechamento">
    <p:bg>
      <p:bgPr>
        <a:solidFill>
          <a:schemeClr val="lt1"/>
        </a:solidFill>
        <a:effectLst/>
      </p:bgPr>
    </p:bg>
    <p:spTree>
      <p:nvGrpSpPr>
        <p:cNvPr id="1" name="Shape 51"/>
        <p:cNvGrpSpPr/>
        <p:nvPr/>
      </p:nvGrpSpPr>
      <p:grpSpPr>
        <a:xfrm>
          <a:off x="0" y="0"/>
          <a:ext cx="0" cy="0"/>
          <a:chOff x="0" y="0"/>
          <a:chExt cx="0" cy="0"/>
        </a:xfrm>
      </p:grpSpPr>
      <p:sp>
        <p:nvSpPr>
          <p:cNvPr id="52" name="Google Shape;5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55" name="Google Shape;55;p15"/>
          <p:cNvSpPr/>
          <p:nvPr/>
        </p:nvSpPr>
        <p:spPr>
          <a:xfrm>
            <a:off x="1823694" y="4123686"/>
            <a:ext cx="535992" cy="866325"/>
          </a:xfrm>
          <a:prstGeom prst="chevron">
            <a:avLst>
              <a:gd name="adj" fmla="val 62310"/>
            </a:avLst>
          </a:prstGeom>
          <a:solidFill>
            <a:srgbClr val="FFFF0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15"/>
          <p:cNvSpPr/>
          <p:nvPr/>
        </p:nvSpPr>
        <p:spPr>
          <a:xfrm>
            <a:off x="2847288" y="4123686"/>
            <a:ext cx="535992" cy="866325"/>
          </a:xfrm>
          <a:prstGeom prst="chevron">
            <a:avLst>
              <a:gd name="adj" fmla="val 62310"/>
            </a:avLst>
          </a:prstGeom>
          <a:solidFill>
            <a:srgbClr val="00B050"/>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5"/>
          <p:cNvSpPr/>
          <p:nvPr/>
        </p:nvSpPr>
        <p:spPr>
          <a:xfrm>
            <a:off x="2335491" y="4123686"/>
            <a:ext cx="535992" cy="866325"/>
          </a:xfrm>
          <a:prstGeom prst="chevron">
            <a:avLst>
              <a:gd name="adj" fmla="val 62310"/>
            </a:avLst>
          </a:prstGeom>
          <a:solidFill>
            <a:srgbClr val="2F5496"/>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58" name="Google Shape;58;p15"/>
          <p:cNvPicPr preferRelativeResize="0"/>
          <p:nvPr/>
        </p:nvPicPr>
        <p:blipFill rotWithShape="1">
          <a:blip r:embed="rId2">
            <a:alphaModFix/>
          </a:blip>
          <a:srcRect/>
          <a:stretch/>
        </p:blipFill>
        <p:spPr>
          <a:xfrm>
            <a:off x="5828733" y="1281328"/>
            <a:ext cx="4993165" cy="901544"/>
          </a:xfrm>
          <a:prstGeom prst="rect">
            <a:avLst/>
          </a:prstGeom>
          <a:noFill/>
          <a:ln>
            <a:noFill/>
          </a:ln>
        </p:spPr>
      </p:pic>
      <p:pic>
        <p:nvPicPr>
          <p:cNvPr id="59" name="Google Shape;59;p15"/>
          <p:cNvPicPr preferRelativeResize="0"/>
          <p:nvPr/>
        </p:nvPicPr>
        <p:blipFill rotWithShape="1">
          <a:blip r:embed="rId3">
            <a:alphaModFix/>
          </a:blip>
          <a:srcRect/>
          <a:stretch/>
        </p:blipFill>
        <p:spPr>
          <a:xfrm>
            <a:off x="524120" y="6313673"/>
            <a:ext cx="11163422" cy="125651"/>
          </a:xfrm>
          <a:prstGeom prst="rect">
            <a:avLst/>
          </a:prstGeom>
          <a:noFill/>
          <a:ln>
            <a:noFill/>
          </a:ln>
        </p:spPr>
      </p:pic>
      <p:pic>
        <p:nvPicPr>
          <p:cNvPr id="60" name="Google Shape;60;p15"/>
          <p:cNvPicPr preferRelativeResize="0"/>
          <p:nvPr/>
        </p:nvPicPr>
        <p:blipFill rotWithShape="1">
          <a:blip r:embed="rId4">
            <a:alphaModFix/>
          </a:blip>
          <a:srcRect/>
          <a:stretch/>
        </p:blipFill>
        <p:spPr>
          <a:xfrm>
            <a:off x="7362956" y="3290201"/>
            <a:ext cx="1924717" cy="495586"/>
          </a:xfrm>
          <a:prstGeom prst="rect">
            <a:avLst/>
          </a:prstGeom>
          <a:noFill/>
          <a:ln>
            <a:noFill/>
          </a:ln>
        </p:spPr>
      </p:pic>
      <p:sp>
        <p:nvSpPr>
          <p:cNvPr id="61" name="Google Shape;61;p15"/>
          <p:cNvSpPr/>
          <p:nvPr/>
        </p:nvSpPr>
        <p:spPr>
          <a:xfrm>
            <a:off x="7279659" y="4159014"/>
            <a:ext cx="401602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600" dirty="0">
                <a:solidFill>
                  <a:srgbClr val="1E4E79"/>
                </a:solidFill>
                <a:latin typeface="Calibri"/>
                <a:ea typeface="Calibri"/>
                <a:cs typeface="Calibri"/>
                <a:sym typeface="Calibri"/>
              </a:rPr>
              <a:t>Esplanada dos Ministérios, Bloco G, Anexo B, Sala 144 /Zona Cívico-Administrativo, Brasília DF, 70058-900 (61) 3022-8900</a:t>
            </a:r>
            <a:endParaRPr dirty="0"/>
          </a:p>
        </p:txBody>
      </p:sp>
      <p:sp>
        <p:nvSpPr>
          <p:cNvPr id="62" name="Google Shape;62;p15"/>
          <p:cNvSpPr/>
          <p:nvPr/>
        </p:nvSpPr>
        <p:spPr>
          <a:xfrm>
            <a:off x="7279659" y="5178572"/>
            <a:ext cx="32567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a:solidFill>
                  <a:srgbClr val="1E4E79"/>
                </a:solidFill>
                <a:latin typeface="Calibri"/>
                <a:ea typeface="Calibri"/>
                <a:cs typeface="Calibri"/>
                <a:sym typeface="Calibri"/>
              </a:rPr>
              <a:t>https://portal.conasems.org.br/</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Lâmina 1/2 imagem">
  <p:cSld name="1_Lâmina 1/2 imagem">
    <p:spTree>
      <p:nvGrpSpPr>
        <p:cNvPr id="1" name="Shape 16"/>
        <p:cNvGrpSpPr/>
        <p:nvPr/>
      </p:nvGrpSpPr>
      <p:grpSpPr>
        <a:xfrm>
          <a:off x="0" y="0"/>
          <a:ext cx="0" cy="0"/>
          <a:chOff x="0" y="0"/>
          <a:chExt cx="0" cy="0"/>
        </a:xfrm>
      </p:grpSpPr>
      <p:sp>
        <p:nvSpPr>
          <p:cNvPr id="17" name="Google Shape;17;ge549bd0d5d_1_150"/>
          <p:cNvSpPr txBox="1">
            <a:spLocks noGrp="1"/>
          </p:cNvSpPr>
          <p:nvPr>
            <p:ph type="sldNum" idx="12"/>
          </p:nvPr>
        </p:nvSpPr>
        <p:spPr>
          <a:xfrm>
            <a:off x="10819211" y="6296947"/>
            <a:ext cx="698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
        <p:nvSpPr>
          <p:cNvPr id="18" name="Google Shape;18;ge549bd0d5d_1_150"/>
          <p:cNvSpPr txBox="1">
            <a:spLocks noGrp="1"/>
          </p:cNvSpPr>
          <p:nvPr>
            <p:ph type="body" idx="1"/>
          </p:nvPr>
        </p:nvSpPr>
        <p:spPr>
          <a:xfrm>
            <a:off x="1276351" y="1085850"/>
            <a:ext cx="3886200" cy="3476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3600"/>
              <a:buFont typeface="Arial"/>
              <a:buNone/>
              <a:defRPr sz="3600" b="1"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 name="Google Shape;19;ge549bd0d5d_1_150"/>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ge549bd0d5d_1_150"/>
          <p:cNvSpPr txBox="1">
            <a:spLocks noGrp="1"/>
          </p:cNvSpPr>
          <p:nvPr>
            <p:ph type="body" idx="3"/>
          </p:nvPr>
        </p:nvSpPr>
        <p:spPr>
          <a:xfrm>
            <a:off x="1276351" y="4765931"/>
            <a:ext cx="3886200" cy="113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447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âmin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46837" y="2551837"/>
            <a:ext cx="10898327" cy="1754326"/>
          </a:xfrm>
          <a:prstGeom prst="rect">
            <a:avLst/>
          </a:prstGeom>
        </p:spPr>
        <p:txBody>
          <a:bodyPr wrap="square" anchor="ctr" anchorCtr="1">
            <a:normAutofit/>
          </a:bodyPr>
          <a:lstStyle>
            <a:lvl1pPr algn="ctr">
              <a:defRPr sz="6000" b="1" spc="0" baseline="0">
                <a:solidFill>
                  <a:schemeClr val="bg2"/>
                </a:solidFill>
              </a:defRPr>
            </a:lvl1pPr>
          </a:lstStyle>
          <a:p>
            <a:r>
              <a:rPr lang="pt-BR"/>
              <a:t>Título Principal da Apresentação</a:t>
            </a:r>
          </a:p>
        </p:txBody>
      </p:sp>
      <p:sp>
        <p:nvSpPr>
          <p:cNvPr id="6" name="Espaço Reservado para Número de Slide 5"/>
          <p:cNvSpPr>
            <a:spLocks noGrp="1"/>
          </p:cNvSpPr>
          <p:nvPr>
            <p:ph type="sldNum" sz="quarter" idx="12"/>
          </p:nvPr>
        </p:nvSpPr>
        <p:spPr/>
        <p:txBody>
          <a:bodyPr/>
          <a:lstStyle/>
          <a:p>
            <a:fld id="{2CAD3949-D325-4C02-B6F3-CA7E3C2E1BD9}" type="slidenum">
              <a:rPr lang="pt-BR" smtClean="0"/>
              <a:t>‹nº›</a:t>
            </a:fld>
            <a:endParaRPr lang="pt-BR"/>
          </a:p>
        </p:txBody>
      </p:sp>
    </p:spTree>
    <p:extLst>
      <p:ext uri="{BB962C8B-B14F-4D97-AF65-F5344CB8AC3E}">
        <p14:creationId xmlns:p14="http://schemas.microsoft.com/office/powerpoint/2010/main" val="129218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9" r:id="rId5"/>
    <p:sldLayoutId id="2147483649" r:id="rId6"/>
    <p:sldLayoutId id="2147483653"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9"/>
        <p:cNvGrpSpPr/>
        <p:nvPr/>
      </p:nvGrpSpPr>
      <p:grpSpPr>
        <a:xfrm>
          <a:off x="0" y="0"/>
          <a:ext cx="0" cy="0"/>
          <a:chOff x="0" y="0"/>
          <a:chExt cx="0" cy="0"/>
        </a:xfrm>
      </p:grpSpPr>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000520249"/>
      </p:ext>
    </p:extLst>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9"/>
        <p:cNvGrpSpPr/>
        <p:nvPr/>
      </p:nvGrpSpPr>
      <p:grpSpPr>
        <a:xfrm>
          <a:off x="0" y="0"/>
          <a:ext cx="0" cy="0"/>
          <a:chOff x="0" y="0"/>
          <a:chExt cx="0" cy="0"/>
        </a:xfrm>
      </p:grpSpPr>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06818059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4"/>
          </p:nvPr>
        </p:nvSpPr>
        <p:spPr>
          <a:xfrm>
            <a:off x="10819211" y="6296947"/>
            <a:ext cx="698241" cy="365125"/>
          </a:xfrm>
          <a:prstGeom prst="rect">
            <a:avLst/>
          </a:prstGeom>
        </p:spPr>
        <p:txBody>
          <a:bodyPr vert="horz" lIns="91440" tIns="45720" rIns="91440" bIns="45720" rtlCol="0" anchor="ctr"/>
          <a:lstStyle>
            <a:lvl1pPr algn="r">
              <a:defRPr sz="800" b="1">
                <a:solidFill>
                  <a:schemeClr val="bg2">
                    <a:lumMod val="75000"/>
                  </a:schemeClr>
                </a:solidFill>
                <a:latin typeface="Montserrat" panose="00000500000000000000" pitchFamily="2" charset="0"/>
                <a:ea typeface="Roboto" panose="02000000000000000000" pitchFamily="2" charset="0"/>
              </a:defRPr>
            </a:lvl1pPr>
          </a:lstStyle>
          <a:p>
            <a:fld id="{2CAD3949-D325-4C02-B6F3-CA7E3C2E1BD9}" type="slidenum">
              <a:rPr lang="pt-BR" smtClean="0"/>
              <a:pPr/>
              <a:t>‹nº›</a:t>
            </a:fld>
            <a:endParaRPr lang="pt-BR" dirty="0"/>
          </a:p>
        </p:txBody>
      </p:sp>
      <p:cxnSp>
        <p:nvCxnSpPr>
          <p:cNvPr id="8" name="Conector reto 7"/>
          <p:cNvCxnSpPr/>
          <p:nvPr userDrawn="1"/>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28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7352C87-0E79-956D-AD06-7938965FF5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5826423-F149-F57D-BC84-BB89E0AA0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164CD3-AEC1-621A-3CB5-A9D0A9969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2E37D7-2F25-5C43-85BF-0E7806EFD7F9}" type="datetimeFigureOut">
              <a:rPr lang="pt-BR" smtClean="0"/>
              <a:t>20/03/2025</a:t>
            </a:fld>
            <a:endParaRPr lang="pt-BR"/>
          </a:p>
        </p:txBody>
      </p:sp>
      <p:sp>
        <p:nvSpPr>
          <p:cNvPr id="5" name="Espaço Reservado para Rodapé 4">
            <a:extLst>
              <a:ext uri="{FF2B5EF4-FFF2-40B4-BE49-F238E27FC236}">
                <a16:creationId xmlns:a16="http://schemas.microsoft.com/office/drawing/2014/main" id="{1D772810-3EED-7C79-BD0A-B8E3EB8B14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46DFEA9-3FBB-18FB-E942-A4C0F2BEA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BEED95-8608-CC43-904F-D153F3C2E2D7}" type="slidenum">
              <a:rPr lang="pt-BR" smtClean="0"/>
              <a:t>‹nº›</a:t>
            </a:fld>
            <a:endParaRPr lang="pt-BR"/>
          </a:p>
        </p:txBody>
      </p:sp>
    </p:spTree>
    <p:extLst>
      <p:ext uri="{BB962C8B-B14F-4D97-AF65-F5344CB8AC3E}">
        <p14:creationId xmlns:p14="http://schemas.microsoft.com/office/powerpoint/2010/main" val="258244293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wmf"/><Relationship Id="rId1" Type="http://schemas.openxmlformats.org/officeDocument/2006/relationships/slideLayout" Target="../slideLayouts/slideLayout12.xml"/><Relationship Id="rId6" Type="http://schemas.openxmlformats.org/officeDocument/2006/relationships/hyperlink" Target="http://desnoticias.org/wiki/Universidade_Estadual_de_Ponta_Grossa" TargetMode="External"/><Relationship Id="rId5" Type="http://schemas.openxmlformats.org/officeDocument/2006/relationships/image" Target="../media/image19.jpg"/><Relationship Id="rId4" Type="http://schemas.openxmlformats.org/officeDocument/2006/relationships/hyperlink" Target="http://diiirce.com.br/nao-gost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papodeinformatica.blogspot.com/2010/10/polemica-dos-residuos-de-equipamentos.html" TargetMode="External"/><Relationship Id="rId2" Type="http://schemas.openxmlformats.org/officeDocument/2006/relationships/image" Target="../media/image34.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vectors/ehr-emr-electronic-medical-record-1476525/" TargetMode="External"/><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s://urbanempire.gamepedia.com/Internet_of_things" TargetMode="External"/><Relationship Id="rId7" Type="http://schemas.openxmlformats.org/officeDocument/2006/relationships/hyperlink" Target="https://www.diggita.it/story.php?title=Il_Garante_vieta_il_telemarketing_con_i_numeri_presi_dalla_rete" TargetMode="External"/><Relationship Id="rId2" Type="http://schemas.openxmlformats.org/officeDocument/2006/relationships/image" Target="../media/image36.png"/><Relationship Id="rId1" Type="http://schemas.openxmlformats.org/officeDocument/2006/relationships/slideLayout" Target="../slideLayouts/slideLayout41.xml"/><Relationship Id="rId6" Type="http://schemas.openxmlformats.org/officeDocument/2006/relationships/image" Target="../media/image38.jpeg"/><Relationship Id="rId5" Type="http://schemas.openxmlformats.org/officeDocument/2006/relationships/hyperlink" Target="https://pixabay.com/pt/photos/laptop-vintage-apartamento-1890547/" TargetMode="External"/><Relationship Id="rId10" Type="http://schemas.openxmlformats.org/officeDocument/2006/relationships/image" Target="../media/image40.png"/><Relationship Id="rId4" Type="http://schemas.openxmlformats.org/officeDocument/2006/relationships/image" Target="../media/image37.jpeg"/><Relationship Id="rId9" Type="http://schemas.openxmlformats.org/officeDocument/2006/relationships/hyperlink" Target="https://www.flickr.com/photos/84169840@N06/1453092047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svgsilh.com/pt/00bcd4/image/156042.html" TargetMode="External"/><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4A13D48F-F1C9-E430-3889-94CCDA0B2339}"/>
              </a:ext>
            </a:extLst>
          </p:cNvPr>
          <p:cNvSpPr>
            <a:spLocks noGrp="1"/>
          </p:cNvSpPr>
          <p:nvPr>
            <p:ph type="subTitle" idx="1"/>
          </p:nvPr>
        </p:nvSpPr>
        <p:spPr/>
        <p:txBody>
          <a:bodyPr>
            <a:normAutofit/>
          </a:bodyPr>
          <a:lstStyle/>
          <a:p>
            <a:pPr algn="l"/>
            <a:r>
              <a:rPr lang="pt-BR" dirty="0"/>
              <a:t>Michael Diana</a:t>
            </a:r>
          </a:p>
          <a:p>
            <a:pPr algn="l"/>
            <a:r>
              <a:rPr lang="pt-BR" dirty="0"/>
              <a:t>Assessor Técnico</a:t>
            </a:r>
          </a:p>
        </p:txBody>
      </p:sp>
      <p:sp>
        <p:nvSpPr>
          <p:cNvPr id="3" name="Título 2">
            <a:extLst>
              <a:ext uri="{FF2B5EF4-FFF2-40B4-BE49-F238E27FC236}">
                <a16:creationId xmlns:a16="http://schemas.microsoft.com/office/drawing/2014/main" id="{C43E5253-BAA9-B925-B953-AC2B92BFAFC1}"/>
              </a:ext>
            </a:extLst>
          </p:cNvPr>
          <p:cNvSpPr>
            <a:spLocks noGrp="1"/>
          </p:cNvSpPr>
          <p:nvPr>
            <p:ph type="ctrTitle"/>
          </p:nvPr>
        </p:nvSpPr>
        <p:spPr/>
        <p:txBody>
          <a:bodyPr>
            <a:normAutofit/>
          </a:bodyPr>
          <a:lstStyle/>
          <a:p>
            <a:r>
              <a:rPr lang="pt-BR" dirty="0"/>
              <a:t>PMAE e Saúde Digital</a:t>
            </a:r>
          </a:p>
        </p:txBody>
      </p:sp>
    </p:spTree>
    <p:extLst>
      <p:ext uri="{BB962C8B-B14F-4D97-AF65-F5344CB8AC3E}">
        <p14:creationId xmlns:p14="http://schemas.microsoft.com/office/powerpoint/2010/main" val="414878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id="{B3C8D805-CB7C-2B37-D573-74402C23E629}"/>
              </a:ext>
            </a:extLst>
          </p:cNvPr>
          <p:cNvSpPr>
            <a:spLocks noGrp="1"/>
          </p:cNvSpPr>
          <p:nvPr>
            <p:ph sz="quarter" idx="13"/>
          </p:nvPr>
        </p:nvSpPr>
        <p:spPr/>
        <p:txBody>
          <a:bodyPr vert="horz" lIns="91440" tIns="45720" rIns="91440" bIns="45720" rtlCol="0">
            <a:normAutofit/>
          </a:bodyPr>
          <a:lstStyle/>
          <a:p>
            <a:pPr marL="0" indent="0">
              <a:buNone/>
            </a:pPr>
            <a:r>
              <a:rPr lang="pt-BR" sz="2000" dirty="0"/>
              <a:t>Uso de recursos de Tecnologia de Informação e Comunicação (TIC) para produzir e disponibilizar informações confiáveis, sobre o estado de saúde para quem precisa, no momento que precisa.</a:t>
            </a:r>
          </a:p>
        </p:txBody>
      </p:sp>
      <p:pic>
        <p:nvPicPr>
          <p:cNvPr id="7" name="Espaço Reservado para Imagem 6"/>
          <p:cNvPicPr>
            <a:picLocks noGrp="1" noChangeAspect="1"/>
          </p:cNvPicPr>
          <p:nvPr>
            <p:ph sz="quarter" idx="14"/>
          </p:nvPr>
        </p:nvPicPr>
        <p:blipFill rotWithShape="1">
          <a:blip r:embed="rId2">
            <a:extLst>
              <a:ext uri="{28A0092B-C50C-407E-A947-70E740481C1C}">
                <a14:useLocalDpi xmlns:a14="http://schemas.microsoft.com/office/drawing/2010/main"/>
              </a:ext>
            </a:extLst>
          </a:blip>
          <a:stretch/>
        </p:blipFill>
        <p:spPr>
          <a:xfrm>
            <a:off x="7357241" y="0"/>
            <a:ext cx="4834759" cy="6923904"/>
          </a:xfrm>
          <a:prstGeom prst="rect">
            <a:avLst/>
          </a:prstGeom>
          <a:effectLst/>
        </p:spPr>
      </p:pic>
      <p:sp>
        <p:nvSpPr>
          <p:cNvPr id="4" name="Título 3">
            <a:extLst>
              <a:ext uri="{FF2B5EF4-FFF2-40B4-BE49-F238E27FC236}">
                <a16:creationId xmlns:a16="http://schemas.microsoft.com/office/drawing/2014/main" id="{D83F5CE7-F978-637B-99E5-43E66131D962}"/>
              </a:ext>
            </a:extLst>
          </p:cNvPr>
          <p:cNvSpPr>
            <a:spLocks noGrp="1"/>
          </p:cNvSpPr>
          <p:nvPr>
            <p:ph type="title"/>
          </p:nvPr>
        </p:nvSpPr>
        <p:spPr/>
        <p:txBody>
          <a:bodyPr vert="horz" lIns="91440" tIns="45720" rIns="91440" bIns="45720" rtlCol="0" anchor="ctr">
            <a:normAutofit fontScale="90000"/>
          </a:bodyPr>
          <a:lstStyle/>
          <a:p>
            <a:r>
              <a:rPr lang="en-US" sz="4000"/>
              <a:t>Saúde Digital</a:t>
            </a:r>
            <a:endParaRPr lang="en-US" sz="4000" dirty="0"/>
          </a:p>
        </p:txBody>
      </p:sp>
    </p:spTree>
    <p:extLst>
      <p:ext uri="{BB962C8B-B14F-4D97-AF65-F5344CB8AC3E}">
        <p14:creationId xmlns:p14="http://schemas.microsoft.com/office/powerpoint/2010/main" val="8261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B6F27F01-187B-FC73-F207-EC84C4CA2EC4}"/>
              </a:ext>
            </a:extLst>
          </p:cNvPr>
          <p:cNvPicPr>
            <a:picLocks noChangeAspect="1"/>
          </p:cNvPicPr>
          <p:nvPr/>
        </p:nvPicPr>
        <p:blipFill>
          <a:blip r:embed="rId2"/>
          <a:stretch>
            <a:fillRect/>
          </a:stretch>
        </p:blipFill>
        <p:spPr>
          <a:xfrm>
            <a:off x="0" y="0"/>
            <a:ext cx="9836656" cy="2216264"/>
          </a:xfrm>
          <a:prstGeom prst="rect">
            <a:avLst/>
          </a:prstGeom>
        </p:spPr>
      </p:pic>
      <p:pic>
        <p:nvPicPr>
          <p:cNvPr id="2060" name="Picture 12" descr="CARTILHA DE INFORMAÇÕES PARA O FATURAMENT O DE APAC">
            <a:extLst>
              <a:ext uri="{FF2B5EF4-FFF2-40B4-BE49-F238E27FC236}">
                <a16:creationId xmlns:a16="http://schemas.microsoft.com/office/drawing/2014/main" id="{526C5790-4AB6-5994-1E31-A8042EAE0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76" y="3388064"/>
            <a:ext cx="6414124" cy="3469936"/>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0E97BF79-77AB-549E-816D-A9AB52E0AB3C}"/>
              </a:ext>
            </a:extLst>
          </p:cNvPr>
          <p:cNvSpPr txBox="1"/>
          <p:nvPr/>
        </p:nvSpPr>
        <p:spPr>
          <a:xfrm>
            <a:off x="1654140" y="4103128"/>
            <a:ext cx="2327881" cy="1077218"/>
          </a:xfrm>
          <a:prstGeom prst="rect">
            <a:avLst/>
          </a:prstGeom>
          <a:noFill/>
        </p:spPr>
        <p:txBody>
          <a:bodyPr wrap="none" rtlCol="0">
            <a:spAutoFit/>
          </a:bodyPr>
          <a:lstStyle/>
          <a:p>
            <a:pPr algn="ctr"/>
            <a:r>
              <a:rPr lang="pt-BR" sz="3200" dirty="0"/>
              <a:t>SIA 1990</a:t>
            </a:r>
          </a:p>
          <a:p>
            <a:pPr algn="ctr"/>
            <a:r>
              <a:rPr lang="pt-BR" sz="3200" dirty="0"/>
              <a:t>APAC 1996</a:t>
            </a:r>
          </a:p>
        </p:txBody>
      </p:sp>
    </p:spTree>
    <p:extLst>
      <p:ext uri="{BB962C8B-B14F-4D97-AF65-F5344CB8AC3E}">
        <p14:creationId xmlns:p14="http://schemas.microsoft.com/office/powerpoint/2010/main" val="50977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SREG">
            <a:extLst>
              <a:ext uri="{FF2B5EF4-FFF2-40B4-BE49-F238E27FC236}">
                <a16:creationId xmlns:a16="http://schemas.microsoft.com/office/drawing/2014/main" id="{28175F68-908C-B98C-7134-27C363685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60" y="774233"/>
            <a:ext cx="4124325"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exto 5">
            <a:extLst>
              <a:ext uri="{FF2B5EF4-FFF2-40B4-BE49-F238E27FC236}">
                <a16:creationId xmlns:a16="http://schemas.microsoft.com/office/drawing/2014/main" id="{DBBF5CC4-EDB5-621B-86EF-7AD0AADEDC75}"/>
              </a:ext>
            </a:extLst>
          </p:cNvPr>
          <p:cNvSpPr txBox="1">
            <a:spLocks/>
          </p:cNvSpPr>
          <p:nvPr/>
        </p:nvSpPr>
        <p:spPr>
          <a:xfrm>
            <a:off x="1266978" y="1879133"/>
            <a:ext cx="4750664" cy="4086971"/>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pt-BR" sz="2000" dirty="0"/>
          </a:p>
        </p:txBody>
      </p:sp>
      <p:sp>
        <p:nvSpPr>
          <p:cNvPr id="11" name="Espaço Reservado para Conteúdo 10">
            <a:extLst>
              <a:ext uri="{FF2B5EF4-FFF2-40B4-BE49-F238E27FC236}">
                <a16:creationId xmlns:a16="http://schemas.microsoft.com/office/drawing/2014/main" id="{BBFEB227-A2BB-2AEF-2AFC-BAF44374AA62}"/>
              </a:ext>
            </a:extLst>
          </p:cNvPr>
          <p:cNvSpPr>
            <a:spLocks noGrp="1"/>
          </p:cNvSpPr>
          <p:nvPr>
            <p:ph sz="quarter" idx="13"/>
          </p:nvPr>
        </p:nvSpPr>
        <p:spPr/>
        <p:txBody>
          <a:bodyPr/>
          <a:lstStyle/>
          <a:p>
            <a:r>
              <a:rPr lang="pt-BR" dirty="0"/>
              <a:t>Funcional, mas antigo.</a:t>
            </a:r>
          </a:p>
          <a:p>
            <a:r>
              <a:rPr lang="pt-BR" dirty="0"/>
              <a:t>Não forma fila de espera se não houver oferta.</a:t>
            </a:r>
          </a:p>
          <a:p>
            <a:r>
              <a:rPr lang="pt-BR" dirty="0"/>
              <a:t>Não interopera/integra com outros sistemas / PEC.</a:t>
            </a:r>
          </a:p>
          <a:p>
            <a:r>
              <a:rPr lang="pt-BR" dirty="0"/>
              <a:t>Lentidão e inoperância constantes.</a:t>
            </a:r>
          </a:p>
          <a:p>
            <a:r>
              <a:rPr lang="pt-BR" dirty="0"/>
              <a:t>Parte do processo acontece em papel em muitos lugares.</a:t>
            </a:r>
          </a:p>
        </p:txBody>
      </p:sp>
    </p:spTree>
    <p:extLst>
      <p:ext uri="{BB962C8B-B14F-4D97-AF65-F5344CB8AC3E}">
        <p14:creationId xmlns:p14="http://schemas.microsoft.com/office/powerpoint/2010/main" val="179039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900" b="1" i="0" u="none" strike="noStrike" kern="1200" cap="none" spc="0" normalizeH="0" baseline="0" noProof="0" smtClean="0">
                <a:ln>
                  <a:noFill/>
                </a:ln>
                <a:solidFill>
                  <a:srgbClr val="E7E6E6">
                    <a:lumMod val="75000"/>
                  </a:srgbClr>
                </a:solidFill>
                <a:effectLst/>
                <a:uLnTx/>
                <a:uFillTx/>
                <a:latin typeface="Calibri" panose="020F0502020204030204" pitchFamily="34" charset="0"/>
                <a:ea typeface="Calibri"/>
                <a:cs typeface="Calibri" panose="020F0502020204030204" pitchFamily="34" charset="0"/>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BR" sz="900" b="1" i="0" u="none" strike="noStrike" kern="1200" cap="none" spc="0" normalizeH="0" baseline="0" noProof="0" dirty="0">
              <a:ln>
                <a:noFill/>
              </a:ln>
              <a:solidFill>
                <a:srgbClr val="E7E6E6">
                  <a:lumMod val="75000"/>
                </a:srgbClr>
              </a:solidFill>
              <a:effectLst/>
              <a:uLnTx/>
              <a:uFillTx/>
              <a:latin typeface="Calibri" panose="020F0502020204030204" pitchFamily="34" charset="0"/>
              <a:ea typeface="Calibri"/>
              <a:cs typeface="Calibri" panose="020F0502020204030204" pitchFamily="34" charset="0"/>
              <a:sym typeface="Calibri"/>
            </a:endParaRPr>
          </a:p>
        </p:txBody>
      </p:sp>
      <p:sp>
        <p:nvSpPr>
          <p:cNvPr id="3" name="Espaço Reservado para Texto 2"/>
          <p:cNvSpPr>
            <a:spLocks noGrp="1"/>
          </p:cNvSpPr>
          <p:nvPr>
            <p:ph type="body" sz="quarter" idx="14"/>
          </p:nvPr>
        </p:nvSpPr>
        <p:spPr>
          <a:xfrm>
            <a:off x="487045" y="395271"/>
            <a:ext cx="8017858" cy="2143125"/>
          </a:xfrm>
        </p:spPr>
        <p:txBody>
          <a:bodyPr/>
          <a:lstStyle/>
          <a:p>
            <a:r>
              <a:rPr lang="pt-BR" sz="4000" dirty="0">
                <a:latin typeface="Calibri" panose="020F0502020204030204" pitchFamily="34" charset="0"/>
                <a:cs typeface="Calibri" panose="020F0502020204030204" pitchFamily="34" charset="0"/>
              </a:rPr>
              <a:t>Prontuário em papel</a:t>
            </a:r>
          </a:p>
        </p:txBody>
      </p:sp>
      <p:sp>
        <p:nvSpPr>
          <p:cNvPr id="6" name="Espaço Reservado para Texto 5">
            <a:extLst>
              <a:ext uri="{FF2B5EF4-FFF2-40B4-BE49-F238E27FC236}">
                <a16:creationId xmlns:a16="http://schemas.microsoft.com/office/drawing/2014/main" id="{1254787D-3D30-0544-A5AA-C865AE87419B}"/>
              </a:ext>
            </a:extLst>
          </p:cNvPr>
          <p:cNvSpPr>
            <a:spLocks noGrp="1"/>
          </p:cNvSpPr>
          <p:nvPr>
            <p:ph type="body" sz="quarter" idx="16"/>
          </p:nvPr>
        </p:nvSpPr>
        <p:spPr>
          <a:xfrm>
            <a:off x="1" y="4740994"/>
            <a:ext cx="3220456" cy="2022996"/>
          </a:xfrm>
        </p:spPr>
        <p:txBody>
          <a:bodyPr/>
          <a:lstStyle/>
          <a:p>
            <a:r>
              <a:rPr lang="pt-BR" sz="1600" dirty="0">
                <a:latin typeface="Calibri" panose="020F0502020204030204" pitchFamily="34" charset="0"/>
                <a:cs typeface="Calibri" panose="020F0502020204030204" pitchFamily="34" charset="0"/>
              </a:rPr>
              <a:t>Profissional de saúde registra em papel:</a:t>
            </a:r>
          </a:p>
          <a:p>
            <a:pPr marL="285750" indent="-285750">
              <a:buFont typeface="Arial" panose="020B0604020202020204" pitchFamily="34" charset="0"/>
              <a:buChar char="•"/>
            </a:pPr>
            <a:r>
              <a:rPr lang="pt-BR" sz="1600" dirty="0">
                <a:latin typeface="Calibri" panose="020F0502020204030204" pitchFamily="34" charset="0"/>
                <a:cs typeface="Calibri" panose="020F0502020204030204" pitchFamily="34" charset="0"/>
              </a:rPr>
              <a:t>Prontuário</a:t>
            </a:r>
          </a:p>
          <a:p>
            <a:pPr marL="285750" indent="-285750">
              <a:buFont typeface="Arial" panose="020B0604020202020204" pitchFamily="34" charset="0"/>
              <a:buChar char="•"/>
            </a:pPr>
            <a:r>
              <a:rPr lang="pt-BR" sz="1600" dirty="0">
                <a:latin typeface="Calibri" panose="020F0502020204030204" pitchFamily="34" charset="0"/>
                <a:cs typeface="Calibri" panose="020F0502020204030204" pitchFamily="34" charset="0"/>
              </a:rPr>
              <a:t>Receituário</a:t>
            </a:r>
          </a:p>
          <a:p>
            <a:pPr marL="285750" indent="-285750">
              <a:buFont typeface="Arial" panose="020B0604020202020204" pitchFamily="34" charset="0"/>
              <a:buChar char="•"/>
            </a:pPr>
            <a:r>
              <a:rPr lang="pt-BR" sz="1600" dirty="0">
                <a:latin typeface="Calibri" panose="020F0502020204030204" pitchFamily="34" charset="0"/>
                <a:cs typeface="Calibri" panose="020F0502020204030204" pitchFamily="34" charset="0"/>
              </a:rPr>
              <a:t>Solicitações de exames e procedimentos</a:t>
            </a:r>
          </a:p>
        </p:txBody>
      </p:sp>
      <p:cxnSp>
        <p:nvCxnSpPr>
          <p:cNvPr id="8" name="Conector reto 7"/>
          <p:cNvCxnSpPr/>
          <p:nvPr/>
        </p:nvCxnSpPr>
        <p:spPr>
          <a:xfrm>
            <a:off x="11469826" y="6424613"/>
            <a:ext cx="0" cy="92868"/>
          </a:xfrm>
          <a:prstGeom prst="line">
            <a:avLst/>
          </a:prstGeom>
          <a:ln cap="rnd">
            <a:solidFill>
              <a:schemeClr val="bg2">
                <a:lumMod val="75000"/>
              </a:schemeClr>
            </a:solidFill>
          </a:ln>
        </p:spPr>
        <p:style>
          <a:lnRef idx="2">
            <a:schemeClr val="dk1"/>
          </a:lnRef>
          <a:fillRef idx="0">
            <a:schemeClr val="dk1"/>
          </a:fillRef>
          <a:effectRef idx="1">
            <a:schemeClr val="dk1"/>
          </a:effectRef>
          <a:fontRef idx="minor">
            <a:schemeClr val="tx1"/>
          </a:fontRef>
        </p:style>
      </p:cxnSp>
      <p:pic>
        <p:nvPicPr>
          <p:cNvPr id="9" name="Picture 14" descr="j0078735[1]">
            <a:extLst>
              <a:ext uri="{FF2B5EF4-FFF2-40B4-BE49-F238E27FC236}">
                <a16:creationId xmlns:a16="http://schemas.microsoft.com/office/drawing/2014/main" id="{2DA6722A-11EC-0943-A575-9644985DA35B}"/>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0484" y="2130896"/>
            <a:ext cx="2303780" cy="24757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AB853506-DC68-8B42-B628-88DB956B04A7}"/>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4296134" y="2338667"/>
            <a:ext cx="3133090" cy="20943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ço Reservado para Texto 5">
            <a:extLst>
              <a:ext uri="{FF2B5EF4-FFF2-40B4-BE49-F238E27FC236}">
                <a16:creationId xmlns:a16="http://schemas.microsoft.com/office/drawing/2014/main" id="{B0A203BB-3A94-CF44-943D-C84E9BE2095B}"/>
              </a:ext>
            </a:extLst>
          </p:cNvPr>
          <p:cNvSpPr txBox="1">
            <a:spLocks/>
          </p:cNvSpPr>
          <p:nvPr/>
        </p:nvSpPr>
        <p:spPr>
          <a:xfrm>
            <a:off x="3791051" y="4740994"/>
            <a:ext cx="4143256" cy="20229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16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Profissional de saúde transcreve as informações de “produção” e “notificação” para fichas em papel.</a:t>
            </a:r>
          </a:p>
        </p:txBody>
      </p:sp>
      <p:sp>
        <p:nvSpPr>
          <p:cNvPr id="13" name="Divisa 12">
            <a:extLst>
              <a:ext uri="{FF2B5EF4-FFF2-40B4-BE49-F238E27FC236}">
                <a16:creationId xmlns:a16="http://schemas.microsoft.com/office/drawing/2014/main" id="{9174C67B-0966-F145-BE97-95C630F5D87E}"/>
              </a:ext>
            </a:extLst>
          </p:cNvPr>
          <p:cNvSpPr/>
          <p:nvPr/>
        </p:nvSpPr>
        <p:spPr>
          <a:xfrm>
            <a:off x="2702145" y="2672789"/>
            <a:ext cx="1351914" cy="139192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6" name="Imagem 15" descr="Homem sentado em frente a computador&#10;&#10;Descrição gerada automaticamente">
            <a:extLst>
              <a:ext uri="{FF2B5EF4-FFF2-40B4-BE49-F238E27FC236}">
                <a16:creationId xmlns:a16="http://schemas.microsoft.com/office/drawing/2014/main" id="{991CD500-25D2-B541-8E33-074DBC03B97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57372" y="2181073"/>
            <a:ext cx="3134628" cy="2375351"/>
          </a:xfrm>
          <a:prstGeom prst="rect">
            <a:avLst/>
          </a:prstGeom>
        </p:spPr>
      </p:pic>
      <p:sp>
        <p:nvSpPr>
          <p:cNvPr id="18" name="Divisa 17">
            <a:extLst>
              <a:ext uri="{FF2B5EF4-FFF2-40B4-BE49-F238E27FC236}">
                <a16:creationId xmlns:a16="http://schemas.microsoft.com/office/drawing/2014/main" id="{C530C93E-1012-0B46-857F-BCD7A272E336}"/>
              </a:ext>
            </a:extLst>
          </p:cNvPr>
          <p:cNvSpPr/>
          <p:nvPr/>
        </p:nvSpPr>
        <p:spPr>
          <a:xfrm>
            <a:off x="7567341" y="2733040"/>
            <a:ext cx="1351914" cy="139192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Espaço Reservado para Texto 5">
            <a:extLst>
              <a:ext uri="{FF2B5EF4-FFF2-40B4-BE49-F238E27FC236}">
                <a16:creationId xmlns:a16="http://schemas.microsoft.com/office/drawing/2014/main" id="{51B02D42-482B-9E4F-90E3-B459D5D3D824}"/>
              </a:ext>
            </a:extLst>
          </p:cNvPr>
          <p:cNvSpPr txBox="1">
            <a:spLocks/>
          </p:cNvSpPr>
          <p:nvPr/>
        </p:nvSpPr>
        <p:spPr>
          <a:xfrm>
            <a:off x="8504902" y="4740994"/>
            <a:ext cx="3687097" cy="20229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1600" b="0" i="0" u="none" strike="noStrike" kern="1200" cap="none" spc="0" normalizeH="0" baseline="0" noProof="0" dirty="0">
                <a:ln>
                  <a:noFill/>
                </a:ln>
                <a:solidFill>
                  <a:srgbClr val="000000">
                    <a:lumMod val="65000"/>
                    <a:lumOff val="35000"/>
                  </a:srgbClr>
                </a:solidFill>
                <a:effectLst/>
                <a:uLnTx/>
                <a:uFillTx/>
                <a:latin typeface="Calibri" panose="020F0502020204030204" pitchFamily="34" charset="0"/>
                <a:ea typeface="+mn-ea"/>
                <a:cs typeface="Calibri" panose="020F0502020204030204" pitchFamily="34" charset="0"/>
              </a:rPr>
              <a:t>Digitador transcreve as fichas em papel para o sistema.</a:t>
            </a:r>
          </a:p>
        </p:txBody>
      </p:sp>
    </p:spTree>
    <p:extLst>
      <p:ext uri="{BB962C8B-B14F-4D97-AF65-F5344CB8AC3E}">
        <p14:creationId xmlns:p14="http://schemas.microsoft.com/office/powerpoint/2010/main" val="148768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2CAD3949-D325-4C02-B6F3-CA7E3C2E1BD9}" type="slidenum">
              <a:rPr kumimoji="0" lang="pt-BR" sz="800" b="1" i="0" u="none" strike="noStrike" kern="0" cap="none" spc="0" normalizeH="0" baseline="0" noProof="0" smtClean="0">
                <a:ln>
                  <a:noFill/>
                </a:ln>
                <a:solidFill>
                  <a:srgbClr val="E7E6E6"/>
                </a:solidFill>
                <a:effectLst/>
                <a:uLnTx/>
                <a:uFillTx/>
                <a:latin typeface="Calibri" panose="020F0502020204030204" pitchFamily="34" charset="0"/>
                <a:ea typeface="Calibri"/>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pt-BR" sz="800" b="1" i="0" u="none" strike="noStrike" kern="0" cap="none" spc="0" normalizeH="0" baseline="0" noProof="0" dirty="0">
              <a:ln>
                <a:noFill/>
              </a:ln>
              <a:solidFill>
                <a:srgbClr val="E7E6E6"/>
              </a:solidFill>
              <a:effectLst/>
              <a:uLnTx/>
              <a:uFillTx/>
              <a:latin typeface="Calibri" panose="020F0502020204030204" pitchFamily="34" charset="0"/>
              <a:ea typeface="Calibri"/>
              <a:cs typeface="Calibri" panose="020F0502020204030204" pitchFamily="34" charset="0"/>
              <a:sym typeface="Arial"/>
            </a:endParaRPr>
          </a:p>
        </p:txBody>
      </p:sp>
      <p:cxnSp>
        <p:nvCxnSpPr>
          <p:cNvPr id="12" name="Conector reto 11"/>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
        <p:nvSpPr>
          <p:cNvPr id="11" name="Espaço Reservado para Texto 4">
            <a:extLst>
              <a:ext uri="{FF2B5EF4-FFF2-40B4-BE49-F238E27FC236}">
                <a16:creationId xmlns:a16="http://schemas.microsoft.com/office/drawing/2014/main" id="{87C46217-C1E2-6A45-AB3B-2708DFC607D2}"/>
              </a:ext>
            </a:extLst>
          </p:cNvPr>
          <p:cNvSpPr txBox="1">
            <a:spLocks/>
          </p:cNvSpPr>
          <p:nvPr/>
        </p:nvSpPr>
        <p:spPr>
          <a:xfrm>
            <a:off x="5164137" y="2311530"/>
            <a:ext cx="7027863" cy="1132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Erro no preenchimento ou na transcrição da ficha, invalidando a informação, especialmente números (CNS, CNES, INE) e códigos (CID10, CIAP2 e Tabela SUS).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Preenchimento incompleto da ficha.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Não preenchimento da ficha.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Extravio de fichas.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Preenchimento ilegível.</a:t>
            </a:r>
          </a:p>
        </p:txBody>
      </p:sp>
      <p:grpSp>
        <p:nvGrpSpPr>
          <p:cNvPr id="8" name="Agrupar 7">
            <a:extLst>
              <a:ext uri="{FF2B5EF4-FFF2-40B4-BE49-F238E27FC236}">
                <a16:creationId xmlns:a16="http://schemas.microsoft.com/office/drawing/2014/main" id="{112ABB89-4B03-E443-A4DB-37DD2E234CA8}"/>
              </a:ext>
            </a:extLst>
          </p:cNvPr>
          <p:cNvGrpSpPr/>
          <p:nvPr/>
        </p:nvGrpSpPr>
        <p:grpSpPr>
          <a:xfrm>
            <a:off x="0" y="0"/>
            <a:ext cx="5164137" cy="6858000"/>
            <a:chOff x="0" y="0"/>
            <a:chExt cx="5164137" cy="6858000"/>
          </a:xfrm>
        </p:grpSpPr>
        <p:pic>
          <p:nvPicPr>
            <p:cNvPr id="9" name="Picture 2" descr="Alfabeto médico | Medical humor, Pharmacy humor, Nurse humor">
              <a:extLst>
                <a:ext uri="{FF2B5EF4-FFF2-40B4-BE49-F238E27FC236}">
                  <a16:creationId xmlns:a16="http://schemas.microsoft.com/office/drawing/2014/main" id="{06291F52-F2B7-F342-AFE6-F8A5416058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164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1AE773DD-7598-2D47-B21D-8F3A8230C9D5}"/>
                </a:ext>
              </a:extLst>
            </p:cNvPr>
            <p:cNvSpPr txBox="1"/>
            <p:nvPr/>
          </p:nvSpPr>
          <p:spPr>
            <a:xfrm>
              <a:off x="762338" y="334233"/>
              <a:ext cx="3639458" cy="947951"/>
            </a:xfrm>
            <a:prstGeom prst="rect">
              <a:avLst/>
            </a:prstGeom>
            <a:solidFill>
              <a:srgbClr val="F6E9B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ABECEDÁRIO DOS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PROFISSIONAIS DE SAÚDE</a:t>
              </a:r>
            </a:p>
          </p:txBody>
        </p:sp>
      </p:grpSp>
      <p:sp>
        <p:nvSpPr>
          <p:cNvPr id="14" name="Espaço Reservado para Texto 2">
            <a:extLst>
              <a:ext uri="{FF2B5EF4-FFF2-40B4-BE49-F238E27FC236}">
                <a16:creationId xmlns:a16="http://schemas.microsoft.com/office/drawing/2014/main" id="{26FEADB6-E25E-774A-AAA7-F8FAF6E6D4AA}"/>
              </a:ext>
            </a:extLst>
          </p:cNvPr>
          <p:cNvSpPr txBox="1">
            <a:spLocks/>
          </p:cNvSpPr>
          <p:nvPr/>
        </p:nvSpPr>
        <p:spPr>
          <a:xfrm>
            <a:off x="5164137" y="1578741"/>
            <a:ext cx="6753224" cy="2143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bg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Problemas frequentes</a:t>
            </a:r>
          </a:p>
        </p:txBody>
      </p:sp>
    </p:spTree>
    <p:extLst>
      <p:ext uri="{BB962C8B-B14F-4D97-AF65-F5344CB8AC3E}">
        <p14:creationId xmlns:p14="http://schemas.microsoft.com/office/powerpoint/2010/main" val="1740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CC97840-FB54-BA20-8572-62358D1A3810}"/>
              </a:ext>
            </a:extLst>
          </p:cNvPr>
          <p:cNvSpPr>
            <a:spLocks noGrp="1"/>
          </p:cNvSpPr>
          <p:nvPr>
            <p:ph type="title"/>
          </p:nvPr>
        </p:nvSpPr>
        <p:spPr/>
        <p:txBody>
          <a:bodyPr/>
          <a:lstStyle/>
          <a:p>
            <a:r>
              <a:rPr lang="pt-BR" dirty="0"/>
              <a:t>Ausência de interoperabilidade / integração entre sistemas</a:t>
            </a:r>
          </a:p>
        </p:txBody>
      </p:sp>
      <p:sp>
        <p:nvSpPr>
          <p:cNvPr id="4" name="Subtítulo 3">
            <a:extLst>
              <a:ext uri="{FF2B5EF4-FFF2-40B4-BE49-F238E27FC236}">
                <a16:creationId xmlns:a16="http://schemas.microsoft.com/office/drawing/2014/main" id="{3DA55882-E6B3-CFA1-7E83-E8F861579EF5}"/>
              </a:ext>
            </a:extLst>
          </p:cNvPr>
          <p:cNvSpPr>
            <a:spLocks noGrp="1"/>
          </p:cNvSpPr>
          <p:nvPr>
            <p:ph type="subTitle" idx="2"/>
          </p:nvPr>
        </p:nvSpPr>
        <p:spPr/>
        <p:txBody>
          <a:bodyPr/>
          <a:lstStyle/>
          <a:p>
            <a:endParaRPr lang="pt-BR"/>
          </a:p>
        </p:txBody>
      </p:sp>
      <p:pic>
        <p:nvPicPr>
          <p:cNvPr id="7" name="Espaço Reservado para Conteúdo 6" descr="Mulher sentada em frente a mesa com computador&#10;&#10;O conteúdo gerado por IA pode estar incorreto.">
            <a:extLst>
              <a:ext uri="{FF2B5EF4-FFF2-40B4-BE49-F238E27FC236}">
                <a16:creationId xmlns:a16="http://schemas.microsoft.com/office/drawing/2014/main" id="{56EE7AF5-C736-8499-7AE9-CAA680E43A7B}"/>
              </a:ext>
            </a:extLst>
          </p:cNvPr>
          <p:cNvPicPr>
            <a:picLocks noGrp="1" noChangeAspect="1"/>
          </p:cNvPicPr>
          <p:nvPr>
            <p:ph sz="quarter" idx="13"/>
          </p:nvPr>
        </p:nvPicPr>
        <p:blipFill>
          <a:blip r:embed="rId2"/>
          <a:stretch>
            <a:fillRect/>
          </a:stretch>
        </p:blipFill>
        <p:spPr bwMode="auto">
          <a:xfrm>
            <a:off x="4052887" y="1879600"/>
            <a:ext cx="4086225"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5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640782-DE56-8F60-16BA-48232246E92A}"/>
              </a:ext>
            </a:extLst>
          </p:cNvPr>
          <p:cNvSpPr>
            <a:spLocks noGrp="1"/>
          </p:cNvSpPr>
          <p:nvPr>
            <p:ph type="ctrTitle"/>
          </p:nvPr>
        </p:nvSpPr>
        <p:spPr/>
        <p:txBody>
          <a:bodyPr/>
          <a:lstStyle/>
          <a:p>
            <a:r>
              <a:rPr lang="pt-BR" dirty="0"/>
              <a:t>Onde queremos chegar?</a:t>
            </a:r>
          </a:p>
        </p:txBody>
      </p:sp>
    </p:spTree>
    <p:extLst>
      <p:ext uri="{BB962C8B-B14F-4D97-AF65-F5344CB8AC3E}">
        <p14:creationId xmlns:p14="http://schemas.microsoft.com/office/powerpoint/2010/main" val="183700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0;p3">
            <a:extLst>
              <a:ext uri="{FF2B5EF4-FFF2-40B4-BE49-F238E27FC236}">
                <a16:creationId xmlns:a16="http://schemas.microsoft.com/office/drawing/2014/main" id="{D5A1E0BE-4A8A-2DA5-91BC-DE3366D63BC8}"/>
              </a:ext>
            </a:extLst>
          </p:cNvPr>
          <p:cNvPicPr preferRelativeResize="0"/>
          <p:nvPr/>
        </p:nvPicPr>
        <p:blipFill rotWithShape="1">
          <a:blip r:embed="rId3">
            <a:alphaModFix/>
          </a:blip>
          <a:srcRect l="2328" t="32097" r="2728" b="32429"/>
          <a:stretch/>
        </p:blipFill>
        <p:spPr>
          <a:xfrm>
            <a:off x="4454236" y="2817589"/>
            <a:ext cx="3283528" cy="1226813"/>
          </a:xfrm>
          <a:prstGeom prst="rect">
            <a:avLst/>
          </a:prstGeom>
          <a:noFill/>
          <a:ln>
            <a:noFill/>
          </a:ln>
        </p:spPr>
      </p:pic>
      <p:grpSp>
        <p:nvGrpSpPr>
          <p:cNvPr id="5" name="Google Shape;121;p3">
            <a:extLst>
              <a:ext uri="{FF2B5EF4-FFF2-40B4-BE49-F238E27FC236}">
                <a16:creationId xmlns:a16="http://schemas.microsoft.com/office/drawing/2014/main" id="{8457E46B-839A-381D-836C-505D0E10DEF2}"/>
              </a:ext>
            </a:extLst>
          </p:cNvPr>
          <p:cNvGrpSpPr/>
          <p:nvPr/>
        </p:nvGrpSpPr>
        <p:grpSpPr>
          <a:xfrm>
            <a:off x="215338" y="2495266"/>
            <a:ext cx="1196903" cy="1726838"/>
            <a:chOff x="517294" y="2606171"/>
            <a:chExt cx="1196903" cy="1726838"/>
          </a:xfrm>
        </p:grpSpPr>
        <p:pic>
          <p:nvPicPr>
            <p:cNvPr id="6" name="Google Shape;122;p3" descr="Mulher encolhendo os ombros com preenchimento sólido">
              <a:extLst>
                <a:ext uri="{FF2B5EF4-FFF2-40B4-BE49-F238E27FC236}">
                  <a16:creationId xmlns:a16="http://schemas.microsoft.com/office/drawing/2014/main" id="{575FEF15-F330-3604-BB21-9E2DC47EAFC0}"/>
                </a:ext>
              </a:extLst>
            </p:cNvPr>
            <p:cNvPicPr preferRelativeResize="0"/>
            <p:nvPr/>
          </p:nvPicPr>
          <p:blipFill rotWithShape="1">
            <a:blip r:embed="rId4">
              <a:alphaModFix/>
            </a:blip>
            <a:srcRect/>
            <a:stretch/>
          </p:blipFill>
          <p:spPr>
            <a:xfrm>
              <a:off x="517294" y="2846423"/>
              <a:ext cx="914400" cy="914400"/>
            </a:xfrm>
            <a:prstGeom prst="rect">
              <a:avLst/>
            </a:prstGeom>
            <a:noFill/>
            <a:ln>
              <a:noFill/>
            </a:ln>
          </p:spPr>
        </p:pic>
        <p:pic>
          <p:nvPicPr>
            <p:cNvPr id="7" name="Google Shape;123;p3" descr="Smartphone com preenchimento sólido">
              <a:extLst>
                <a:ext uri="{FF2B5EF4-FFF2-40B4-BE49-F238E27FC236}">
                  <a16:creationId xmlns:a16="http://schemas.microsoft.com/office/drawing/2014/main" id="{88D37001-0547-09EF-E337-9D93172DA92F}"/>
                </a:ext>
              </a:extLst>
            </p:cNvPr>
            <p:cNvPicPr preferRelativeResize="0"/>
            <p:nvPr/>
          </p:nvPicPr>
          <p:blipFill rotWithShape="1">
            <a:blip r:embed="rId5">
              <a:alphaModFix/>
            </a:blip>
            <a:srcRect/>
            <a:stretch/>
          </p:blipFill>
          <p:spPr>
            <a:xfrm>
              <a:off x="1032174" y="2606171"/>
              <a:ext cx="565005" cy="565005"/>
            </a:xfrm>
            <a:prstGeom prst="rect">
              <a:avLst/>
            </a:prstGeom>
            <a:noFill/>
            <a:ln>
              <a:noFill/>
            </a:ln>
          </p:spPr>
        </p:pic>
        <p:sp>
          <p:nvSpPr>
            <p:cNvPr id="8" name="Google Shape;124;p3">
              <a:extLst>
                <a:ext uri="{FF2B5EF4-FFF2-40B4-BE49-F238E27FC236}">
                  <a16:creationId xmlns:a16="http://schemas.microsoft.com/office/drawing/2014/main" id="{ABEAC350-ED6E-9B01-E1FC-32D8FBB7AB9E}"/>
                </a:ext>
              </a:extLst>
            </p:cNvPr>
            <p:cNvSpPr txBox="1"/>
            <p:nvPr/>
          </p:nvSpPr>
          <p:spPr>
            <a:xfrm>
              <a:off x="517295" y="3632538"/>
              <a:ext cx="1196902" cy="70047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Agenda</a:t>
              </a:r>
              <a:endParaRPr dirty="0"/>
            </a:p>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online</a:t>
              </a:r>
              <a:endParaRPr sz="1800" dirty="0">
                <a:solidFill>
                  <a:schemeClr val="dk1"/>
                </a:solidFill>
                <a:latin typeface="Calibri"/>
                <a:ea typeface="Calibri"/>
                <a:cs typeface="Calibri"/>
                <a:sym typeface="Calibri"/>
              </a:endParaRPr>
            </a:p>
          </p:txBody>
        </p:sp>
      </p:grpSp>
      <p:grpSp>
        <p:nvGrpSpPr>
          <p:cNvPr id="9" name="Google Shape;127;p3">
            <a:extLst>
              <a:ext uri="{FF2B5EF4-FFF2-40B4-BE49-F238E27FC236}">
                <a16:creationId xmlns:a16="http://schemas.microsoft.com/office/drawing/2014/main" id="{3ACA7A23-68D3-A3F0-FE0D-ABFFA91705BD}"/>
              </a:ext>
            </a:extLst>
          </p:cNvPr>
          <p:cNvGrpSpPr/>
          <p:nvPr/>
        </p:nvGrpSpPr>
        <p:grpSpPr>
          <a:xfrm>
            <a:off x="2501956" y="78876"/>
            <a:ext cx="1724489" cy="1910592"/>
            <a:chOff x="2620008" y="547506"/>
            <a:chExt cx="1724489" cy="1910592"/>
          </a:xfrm>
        </p:grpSpPr>
        <p:pic>
          <p:nvPicPr>
            <p:cNvPr id="10" name="Google Shape;128;p3">
              <a:extLst>
                <a:ext uri="{FF2B5EF4-FFF2-40B4-BE49-F238E27FC236}">
                  <a16:creationId xmlns:a16="http://schemas.microsoft.com/office/drawing/2014/main" id="{B86D7332-3641-39EB-57C8-61A26703EBA3}"/>
                </a:ext>
              </a:extLst>
            </p:cNvPr>
            <p:cNvPicPr preferRelativeResize="0"/>
            <p:nvPr/>
          </p:nvPicPr>
          <p:blipFill rotWithShape="1">
            <a:blip r:embed="rId6">
              <a:alphaModFix/>
            </a:blip>
            <a:srcRect l="62106" b="12630"/>
            <a:stretch/>
          </p:blipFill>
          <p:spPr>
            <a:xfrm>
              <a:off x="2688133" y="547506"/>
              <a:ext cx="794120" cy="671704"/>
            </a:xfrm>
            <a:prstGeom prst="rect">
              <a:avLst/>
            </a:prstGeom>
            <a:noFill/>
            <a:ln>
              <a:noFill/>
            </a:ln>
          </p:spPr>
        </p:pic>
        <p:sp>
          <p:nvSpPr>
            <p:cNvPr id="11" name="Google Shape;129;p3">
              <a:extLst>
                <a:ext uri="{FF2B5EF4-FFF2-40B4-BE49-F238E27FC236}">
                  <a16:creationId xmlns:a16="http://schemas.microsoft.com/office/drawing/2014/main" id="{91F4F3C6-EB43-D06C-6666-6D2FD1DD3335}"/>
                </a:ext>
              </a:extLst>
            </p:cNvPr>
            <p:cNvSpPr txBox="1"/>
            <p:nvPr/>
          </p:nvSpPr>
          <p:spPr>
            <a:xfrm>
              <a:off x="2620008" y="1949357"/>
              <a:ext cx="1724489" cy="50874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Consulta na APS</a:t>
              </a:r>
              <a:endParaRPr sz="1800" dirty="0">
                <a:solidFill>
                  <a:schemeClr val="dk1"/>
                </a:solidFill>
                <a:latin typeface="Calibri"/>
                <a:ea typeface="Calibri"/>
                <a:cs typeface="Calibri"/>
                <a:sym typeface="Calibri"/>
              </a:endParaRPr>
            </a:p>
          </p:txBody>
        </p:sp>
        <p:pic>
          <p:nvPicPr>
            <p:cNvPr id="12" name="Google Shape;130;p3">
              <a:extLst>
                <a:ext uri="{FF2B5EF4-FFF2-40B4-BE49-F238E27FC236}">
                  <a16:creationId xmlns:a16="http://schemas.microsoft.com/office/drawing/2014/main" id="{5E336A48-28E5-E02F-46C4-9A3029D1ADCE}"/>
                </a:ext>
              </a:extLst>
            </p:cNvPr>
            <p:cNvPicPr preferRelativeResize="0"/>
            <p:nvPr/>
          </p:nvPicPr>
          <p:blipFill rotWithShape="1">
            <a:blip r:embed="rId7">
              <a:alphaModFix/>
            </a:blip>
            <a:srcRect l="3603" t="23318" r="30134" b="-655"/>
            <a:stretch/>
          </p:blipFill>
          <p:spPr>
            <a:xfrm>
              <a:off x="3043233" y="904658"/>
              <a:ext cx="1016734" cy="1035924"/>
            </a:xfrm>
            <a:prstGeom prst="rect">
              <a:avLst/>
            </a:prstGeom>
            <a:noFill/>
            <a:ln>
              <a:noFill/>
            </a:ln>
          </p:spPr>
        </p:pic>
      </p:grpSp>
      <p:grpSp>
        <p:nvGrpSpPr>
          <p:cNvPr id="13" name="Google Shape;134;p3">
            <a:extLst>
              <a:ext uri="{FF2B5EF4-FFF2-40B4-BE49-F238E27FC236}">
                <a16:creationId xmlns:a16="http://schemas.microsoft.com/office/drawing/2014/main" id="{F7AC395D-4732-3E84-2F78-2BF25E866E91}"/>
              </a:ext>
            </a:extLst>
          </p:cNvPr>
          <p:cNvGrpSpPr/>
          <p:nvPr/>
        </p:nvGrpSpPr>
        <p:grpSpPr>
          <a:xfrm>
            <a:off x="-6939" y="33563"/>
            <a:ext cx="1840448" cy="1273797"/>
            <a:chOff x="4411342" y="8427"/>
            <a:chExt cx="1840448" cy="1273797"/>
          </a:xfrm>
        </p:grpSpPr>
        <p:pic>
          <p:nvPicPr>
            <p:cNvPr id="14" name="Google Shape;135;p3" descr="Call center com preenchimento sólido">
              <a:extLst>
                <a:ext uri="{FF2B5EF4-FFF2-40B4-BE49-F238E27FC236}">
                  <a16:creationId xmlns:a16="http://schemas.microsoft.com/office/drawing/2014/main" id="{A5F2036E-7C2A-C9B9-179E-C473CD120E0D}"/>
                </a:ext>
              </a:extLst>
            </p:cNvPr>
            <p:cNvPicPr preferRelativeResize="0"/>
            <p:nvPr/>
          </p:nvPicPr>
          <p:blipFill rotWithShape="1">
            <a:blip r:embed="rId8">
              <a:alphaModFix/>
            </a:blip>
            <a:srcRect/>
            <a:stretch/>
          </p:blipFill>
          <p:spPr>
            <a:xfrm>
              <a:off x="4874366" y="8427"/>
              <a:ext cx="914400" cy="914400"/>
            </a:xfrm>
            <a:prstGeom prst="rect">
              <a:avLst/>
            </a:prstGeom>
            <a:noFill/>
            <a:ln>
              <a:noFill/>
            </a:ln>
          </p:spPr>
        </p:pic>
        <p:sp>
          <p:nvSpPr>
            <p:cNvPr id="15" name="Google Shape;136;p3">
              <a:extLst>
                <a:ext uri="{FF2B5EF4-FFF2-40B4-BE49-F238E27FC236}">
                  <a16:creationId xmlns:a16="http://schemas.microsoft.com/office/drawing/2014/main" id="{F4FE29D0-F4A1-17E0-3D9C-942F52CC9411}"/>
                </a:ext>
              </a:extLst>
            </p:cNvPr>
            <p:cNvSpPr txBox="1"/>
            <p:nvPr/>
          </p:nvSpPr>
          <p:spPr>
            <a:xfrm>
              <a:off x="4411342" y="790713"/>
              <a:ext cx="1840448" cy="49151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Teleinterconsulta</a:t>
              </a:r>
              <a:endParaRPr sz="1800" dirty="0">
                <a:solidFill>
                  <a:schemeClr val="dk1"/>
                </a:solidFill>
                <a:latin typeface="Calibri"/>
                <a:ea typeface="Calibri"/>
                <a:cs typeface="Calibri"/>
                <a:sym typeface="Calibri"/>
              </a:endParaRPr>
            </a:p>
          </p:txBody>
        </p:sp>
        <p:pic>
          <p:nvPicPr>
            <p:cNvPr id="16" name="Google Shape;137;p3" descr="Laptop com preenchimento sólido">
              <a:extLst>
                <a:ext uri="{FF2B5EF4-FFF2-40B4-BE49-F238E27FC236}">
                  <a16:creationId xmlns:a16="http://schemas.microsoft.com/office/drawing/2014/main" id="{1AE83F78-2F75-9B5A-6FF7-EB5228656D6D}"/>
                </a:ext>
              </a:extLst>
            </p:cNvPr>
            <p:cNvPicPr preferRelativeResize="0"/>
            <p:nvPr/>
          </p:nvPicPr>
          <p:blipFill rotWithShape="1">
            <a:blip r:embed="rId9">
              <a:alphaModFix/>
            </a:blip>
            <a:srcRect/>
            <a:stretch/>
          </p:blipFill>
          <p:spPr>
            <a:xfrm>
              <a:off x="5622262" y="103478"/>
              <a:ext cx="565234" cy="565234"/>
            </a:xfrm>
            <a:prstGeom prst="rect">
              <a:avLst/>
            </a:prstGeom>
            <a:noFill/>
            <a:ln>
              <a:noFill/>
            </a:ln>
          </p:spPr>
        </p:pic>
      </p:grpSp>
      <p:grpSp>
        <p:nvGrpSpPr>
          <p:cNvPr id="17" name="Google Shape;146;p3">
            <a:extLst>
              <a:ext uri="{FF2B5EF4-FFF2-40B4-BE49-F238E27FC236}">
                <a16:creationId xmlns:a16="http://schemas.microsoft.com/office/drawing/2014/main" id="{76997574-0A7C-EA31-3D72-440B18BF676E}"/>
              </a:ext>
            </a:extLst>
          </p:cNvPr>
          <p:cNvGrpSpPr/>
          <p:nvPr/>
        </p:nvGrpSpPr>
        <p:grpSpPr>
          <a:xfrm>
            <a:off x="7811884" y="208020"/>
            <a:ext cx="1575998" cy="1865777"/>
            <a:chOff x="2790800" y="592321"/>
            <a:chExt cx="1575998" cy="1865777"/>
          </a:xfrm>
        </p:grpSpPr>
        <p:sp>
          <p:nvSpPr>
            <p:cNvPr id="18" name="Google Shape;147;p3">
              <a:extLst>
                <a:ext uri="{FF2B5EF4-FFF2-40B4-BE49-F238E27FC236}">
                  <a16:creationId xmlns:a16="http://schemas.microsoft.com/office/drawing/2014/main" id="{F020555B-58F1-6028-3BAC-1160C6165CAB}"/>
                </a:ext>
              </a:extLst>
            </p:cNvPr>
            <p:cNvSpPr txBox="1"/>
            <p:nvPr/>
          </p:nvSpPr>
          <p:spPr>
            <a:xfrm>
              <a:off x="2790800" y="1949357"/>
              <a:ext cx="1575997" cy="50874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Exames</a:t>
              </a:r>
              <a:endParaRPr sz="1800" dirty="0">
                <a:solidFill>
                  <a:schemeClr val="dk1"/>
                </a:solidFill>
                <a:latin typeface="Calibri"/>
                <a:ea typeface="Calibri"/>
                <a:cs typeface="Calibri"/>
                <a:sym typeface="Calibri"/>
              </a:endParaRPr>
            </a:p>
          </p:txBody>
        </p:sp>
        <p:pic>
          <p:nvPicPr>
            <p:cNvPr id="19" name="Google Shape;148;p3">
              <a:extLst>
                <a:ext uri="{FF2B5EF4-FFF2-40B4-BE49-F238E27FC236}">
                  <a16:creationId xmlns:a16="http://schemas.microsoft.com/office/drawing/2014/main" id="{333D68D2-F572-D6B1-76D1-ED3065FFC18E}"/>
                </a:ext>
              </a:extLst>
            </p:cNvPr>
            <p:cNvPicPr preferRelativeResize="0"/>
            <p:nvPr/>
          </p:nvPicPr>
          <p:blipFill rotWithShape="1">
            <a:blip r:embed="rId7">
              <a:alphaModFix/>
            </a:blip>
            <a:srcRect r="10137"/>
            <a:stretch/>
          </p:blipFill>
          <p:spPr>
            <a:xfrm>
              <a:off x="2987940" y="592321"/>
              <a:ext cx="1378858" cy="1339486"/>
            </a:xfrm>
            <a:prstGeom prst="rect">
              <a:avLst/>
            </a:prstGeom>
            <a:noFill/>
            <a:ln>
              <a:noFill/>
            </a:ln>
          </p:spPr>
        </p:pic>
      </p:grpSp>
      <p:grpSp>
        <p:nvGrpSpPr>
          <p:cNvPr id="20" name="Google Shape;151;p3">
            <a:extLst>
              <a:ext uri="{FF2B5EF4-FFF2-40B4-BE49-F238E27FC236}">
                <a16:creationId xmlns:a16="http://schemas.microsoft.com/office/drawing/2014/main" id="{CE3C4941-E459-AC0E-6303-D198DDCCA942}"/>
              </a:ext>
            </a:extLst>
          </p:cNvPr>
          <p:cNvGrpSpPr/>
          <p:nvPr/>
        </p:nvGrpSpPr>
        <p:grpSpPr>
          <a:xfrm>
            <a:off x="10078993" y="4829656"/>
            <a:ext cx="1655733" cy="1885832"/>
            <a:chOff x="2711065" y="572266"/>
            <a:chExt cx="1655733" cy="1885832"/>
          </a:xfrm>
        </p:grpSpPr>
        <p:pic>
          <p:nvPicPr>
            <p:cNvPr id="21" name="Google Shape;152;p3">
              <a:extLst>
                <a:ext uri="{FF2B5EF4-FFF2-40B4-BE49-F238E27FC236}">
                  <a16:creationId xmlns:a16="http://schemas.microsoft.com/office/drawing/2014/main" id="{72D775F9-95AB-F455-520C-78FF75590335}"/>
                </a:ext>
              </a:extLst>
            </p:cNvPr>
            <p:cNvPicPr preferRelativeResize="0"/>
            <p:nvPr/>
          </p:nvPicPr>
          <p:blipFill rotWithShape="1">
            <a:blip r:embed="rId6">
              <a:alphaModFix/>
            </a:blip>
            <a:srcRect l="62106" b="12630"/>
            <a:stretch/>
          </p:blipFill>
          <p:spPr>
            <a:xfrm>
              <a:off x="2711065" y="572266"/>
              <a:ext cx="794120" cy="671704"/>
            </a:xfrm>
            <a:prstGeom prst="rect">
              <a:avLst/>
            </a:prstGeom>
            <a:noFill/>
            <a:ln>
              <a:noFill/>
            </a:ln>
          </p:spPr>
        </p:pic>
        <p:sp>
          <p:nvSpPr>
            <p:cNvPr id="22" name="Google Shape;153;p3">
              <a:extLst>
                <a:ext uri="{FF2B5EF4-FFF2-40B4-BE49-F238E27FC236}">
                  <a16:creationId xmlns:a16="http://schemas.microsoft.com/office/drawing/2014/main" id="{516116E3-AA7E-8971-E2DE-B34379ACE6B9}"/>
                </a:ext>
              </a:extLst>
            </p:cNvPr>
            <p:cNvSpPr txBox="1"/>
            <p:nvPr/>
          </p:nvSpPr>
          <p:spPr>
            <a:xfrm>
              <a:off x="2790801" y="1949357"/>
              <a:ext cx="1459880" cy="50874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a:solidFill>
                    <a:schemeClr val="dk1"/>
                  </a:solidFill>
                  <a:latin typeface="Calibri"/>
                  <a:ea typeface="Calibri"/>
                  <a:cs typeface="Calibri"/>
                  <a:sym typeface="Calibri"/>
                </a:rPr>
                <a:t>Consulta com especialista</a:t>
              </a:r>
              <a:endParaRPr sz="1800">
                <a:solidFill>
                  <a:schemeClr val="dk1"/>
                </a:solidFill>
                <a:latin typeface="Calibri"/>
                <a:ea typeface="Calibri"/>
                <a:cs typeface="Calibri"/>
                <a:sym typeface="Calibri"/>
              </a:endParaRPr>
            </a:p>
          </p:txBody>
        </p:sp>
        <p:pic>
          <p:nvPicPr>
            <p:cNvPr id="23" name="Google Shape;154;p3">
              <a:extLst>
                <a:ext uri="{FF2B5EF4-FFF2-40B4-BE49-F238E27FC236}">
                  <a16:creationId xmlns:a16="http://schemas.microsoft.com/office/drawing/2014/main" id="{AE55922A-8369-93A3-7651-0F5790E3C5D4}"/>
                </a:ext>
              </a:extLst>
            </p:cNvPr>
            <p:cNvPicPr preferRelativeResize="0"/>
            <p:nvPr/>
          </p:nvPicPr>
          <p:blipFill rotWithShape="1">
            <a:blip r:embed="rId7">
              <a:alphaModFix/>
            </a:blip>
            <a:srcRect r="10137"/>
            <a:stretch/>
          </p:blipFill>
          <p:spPr>
            <a:xfrm>
              <a:off x="2987940" y="592321"/>
              <a:ext cx="1378858" cy="1339486"/>
            </a:xfrm>
            <a:prstGeom prst="rect">
              <a:avLst/>
            </a:prstGeom>
            <a:noFill/>
            <a:ln>
              <a:noFill/>
            </a:ln>
          </p:spPr>
        </p:pic>
      </p:grpSp>
      <p:grpSp>
        <p:nvGrpSpPr>
          <p:cNvPr id="24" name="Agrupar 23">
            <a:extLst>
              <a:ext uri="{FF2B5EF4-FFF2-40B4-BE49-F238E27FC236}">
                <a16:creationId xmlns:a16="http://schemas.microsoft.com/office/drawing/2014/main" id="{596BAC27-EE4C-0403-F41E-15BBD9C410F9}"/>
              </a:ext>
            </a:extLst>
          </p:cNvPr>
          <p:cNvGrpSpPr/>
          <p:nvPr/>
        </p:nvGrpSpPr>
        <p:grpSpPr>
          <a:xfrm>
            <a:off x="10355610" y="423434"/>
            <a:ext cx="1702399" cy="1496272"/>
            <a:chOff x="10203220" y="4065877"/>
            <a:chExt cx="1702399" cy="1496272"/>
          </a:xfrm>
        </p:grpSpPr>
        <p:pic>
          <p:nvPicPr>
            <p:cNvPr id="25" name="Google Shape;158;p3" descr="Engrenagens com preenchimento sólido">
              <a:extLst>
                <a:ext uri="{FF2B5EF4-FFF2-40B4-BE49-F238E27FC236}">
                  <a16:creationId xmlns:a16="http://schemas.microsoft.com/office/drawing/2014/main" id="{51111E86-4DC2-76C8-E642-0EC1B9DF77EE}"/>
                </a:ext>
              </a:extLst>
            </p:cNvPr>
            <p:cNvPicPr preferRelativeResize="0"/>
            <p:nvPr/>
          </p:nvPicPr>
          <p:blipFill rotWithShape="1">
            <a:blip r:embed="rId10">
              <a:alphaModFix/>
              <a:duotone>
                <a:schemeClr val="accent1">
                  <a:shade val="45000"/>
                  <a:satMod val="135000"/>
                </a:schemeClr>
                <a:prstClr val="white"/>
              </a:duotone>
            </a:blip>
            <a:srcRect/>
            <a:stretch/>
          </p:blipFill>
          <p:spPr>
            <a:xfrm>
              <a:off x="10597220" y="4065877"/>
              <a:ext cx="914400" cy="914400"/>
            </a:xfrm>
            <a:prstGeom prst="rect">
              <a:avLst/>
            </a:prstGeom>
            <a:noFill/>
            <a:ln>
              <a:noFill/>
            </a:ln>
          </p:spPr>
        </p:pic>
        <p:sp>
          <p:nvSpPr>
            <p:cNvPr id="26" name="Google Shape;159;p3">
              <a:extLst>
                <a:ext uri="{FF2B5EF4-FFF2-40B4-BE49-F238E27FC236}">
                  <a16:creationId xmlns:a16="http://schemas.microsoft.com/office/drawing/2014/main" id="{98FB5A46-878C-6AC2-83AC-6093056AB277}"/>
                </a:ext>
              </a:extLst>
            </p:cNvPr>
            <p:cNvSpPr txBox="1"/>
            <p:nvPr/>
          </p:nvSpPr>
          <p:spPr>
            <a:xfrm>
              <a:off x="10203220" y="4864549"/>
              <a:ext cx="1702399" cy="697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Regulação orientada por IA</a:t>
              </a:r>
              <a:endParaRPr sz="1800" dirty="0">
                <a:solidFill>
                  <a:schemeClr val="dk1"/>
                </a:solidFill>
                <a:latin typeface="Calibri"/>
                <a:ea typeface="Calibri"/>
                <a:cs typeface="Calibri"/>
                <a:sym typeface="Calibri"/>
              </a:endParaRPr>
            </a:p>
          </p:txBody>
        </p:sp>
      </p:grpSp>
      <p:grpSp>
        <p:nvGrpSpPr>
          <p:cNvPr id="27" name="Google Shape;161;p3">
            <a:extLst>
              <a:ext uri="{FF2B5EF4-FFF2-40B4-BE49-F238E27FC236}">
                <a16:creationId xmlns:a16="http://schemas.microsoft.com/office/drawing/2014/main" id="{4B8C67AB-AA96-54DD-4787-867CBF4F162D}"/>
              </a:ext>
            </a:extLst>
          </p:cNvPr>
          <p:cNvGrpSpPr/>
          <p:nvPr/>
        </p:nvGrpSpPr>
        <p:grpSpPr>
          <a:xfrm>
            <a:off x="10228666" y="2363833"/>
            <a:ext cx="1641763" cy="1709604"/>
            <a:chOff x="-924" y="2618618"/>
            <a:chExt cx="1641763" cy="1709604"/>
          </a:xfrm>
        </p:grpSpPr>
        <p:pic>
          <p:nvPicPr>
            <p:cNvPr id="28" name="Google Shape;162;p3" descr="Mulher encolhendo os ombros com preenchimento sólido">
              <a:extLst>
                <a:ext uri="{FF2B5EF4-FFF2-40B4-BE49-F238E27FC236}">
                  <a16:creationId xmlns:a16="http://schemas.microsoft.com/office/drawing/2014/main" id="{CE9B0F49-10F3-CC23-885F-89CCAE81ED44}"/>
                </a:ext>
              </a:extLst>
            </p:cNvPr>
            <p:cNvPicPr preferRelativeResize="0"/>
            <p:nvPr/>
          </p:nvPicPr>
          <p:blipFill rotWithShape="1">
            <a:blip r:embed="rId11">
              <a:alphaModFix/>
            </a:blip>
            <a:srcRect/>
            <a:stretch/>
          </p:blipFill>
          <p:spPr>
            <a:xfrm>
              <a:off x="517294" y="2846423"/>
              <a:ext cx="914400" cy="914400"/>
            </a:xfrm>
            <a:prstGeom prst="rect">
              <a:avLst/>
            </a:prstGeom>
            <a:noFill/>
            <a:ln>
              <a:noFill/>
            </a:ln>
          </p:spPr>
        </p:pic>
        <p:pic>
          <p:nvPicPr>
            <p:cNvPr id="29" name="Google Shape;163;p3" descr="Smartphone com preenchimento sólido">
              <a:extLst>
                <a:ext uri="{FF2B5EF4-FFF2-40B4-BE49-F238E27FC236}">
                  <a16:creationId xmlns:a16="http://schemas.microsoft.com/office/drawing/2014/main" id="{B8D9BAEF-55C8-8D86-4B60-1D37EE9EA42E}"/>
                </a:ext>
              </a:extLst>
            </p:cNvPr>
            <p:cNvPicPr preferRelativeResize="0"/>
            <p:nvPr/>
          </p:nvPicPr>
          <p:blipFill rotWithShape="1">
            <a:blip r:embed="rId12">
              <a:alphaModFix/>
            </a:blip>
            <a:srcRect/>
            <a:stretch/>
          </p:blipFill>
          <p:spPr>
            <a:xfrm>
              <a:off x="376576" y="2618618"/>
              <a:ext cx="565005" cy="565005"/>
            </a:xfrm>
            <a:prstGeom prst="rect">
              <a:avLst/>
            </a:prstGeom>
            <a:noFill/>
            <a:ln>
              <a:noFill/>
            </a:ln>
          </p:spPr>
        </p:pic>
        <p:sp>
          <p:nvSpPr>
            <p:cNvPr id="30" name="Google Shape;164;p3">
              <a:extLst>
                <a:ext uri="{FF2B5EF4-FFF2-40B4-BE49-F238E27FC236}">
                  <a16:creationId xmlns:a16="http://schemas.microsoft.com/office/drawing/2014/main" id="{47A5755E-D836-4BFD-5064-C944BB909BF1}"/>
                </a:ext>
              </a:extLst>
            </p:cNvPr>
            <p:cNvSpPr txBox="1"/>
            <p:nvPr/>
          </p:nvSpPr>
          <p:spPr>
            <a:xfrm>
              <a:off x="-924" y="3627751"/>
              <a:ext cx="1641763" cy="70047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Notificação do agendamento</a:t>
              </a:r>
              <a:endParaRPr sz="1800" dirty="0">
                <a:solidFill>
                  <a:schemeClr val="dk1"/>
                </a:solidFill>
                <a:latin typeface="Calibri"/>
                <a:ea typeface="Calibri"/>
                <a:cs typeface="Calibri"/>
                <a:sym typeface="Calibri"/>
              </a:endParaRPr>
            </a:p>
          </p:txBody>
        </p:sp>
      </p:grpSp>
      <p:grpSp>
        <p:nvGrpSpPr>
          <p:cNvPr id="31" name="Google Shape;167;p3">
            <a:extLst>
              <a:ext uri="{FF2B5EF4-FFF2-40B4-BE49-F238E27FC236}">
                <a16:creationId xmlns:a16="http://schemas.microsoft.com/office/drawing/2014/main" id="{D908A142-8F40-93AB-18A5-BB8F432370E5}"/>
              </a:ext>
            </a:extLst>
          </p:cNvPr>
          <p:cNvGrpSpPr/>
          <p:nvPr/>
        </p:nvGrpSpPr>
        <p:grpSpPr>
          <a:xfrm>
            <a:off x="5364966" y="497913"/>
            <a:ext cx="1631372" cy="1223049"/>
            <a:chOff x="4686301" y="8427"/>
            <a:chExt cx="1631372" cy="1223049"/>
          </a:xfrm>
        </p:grpSpPr>
        <p:pic>
          <p:nvPicPr>
            <p:cNvPr id="32" name="Google Shape;168;p3" descr="Call center com preenchimento sólido">
              <a:extLst>
                <a:ext uri="{FF2B5EF4-FFF2-40B4-BE49-F238E27FC236}">
                  <a16:creationId xmlns:a16="http://schemas.microsoft.com/office/drawing/2014/main" id="{F3A10210-2423-541F-A411-BB94B31559A9}"/>
                </a:ext>
              </a:extLst>
            </p:cNvPr>
            <p:cNvPicPr preferRelativeResize="0"/>
            <p:nvPr/>
          </p:nvPicPr>
          <p:blipFill rotWithShape="1">
            <a:blip r:embed="rId8">
              <a:alphaModFix/>
            </a:blip>
            <a:srcRect/>
            <a:stretch/>
          </p:blipFill>
          <p:spPr>
            <a:xfrm>
              <a:off x="4874366" y="8427"/>
              <a:ext cx="914400" cy="914400"/>
            </a:xfrm>
            <a:prstGeom prst="rect">
              <a:avLst/>
            </a:prstGeom>
            <a:noFill/>
            <a:ln>
              <a:noFill/>
            </a:ln>
          </p:spPr>
        </p:pic>
        <p:sp>
          <p:nvSpPr>
            <p:cNvPr id="33" name="Google Shape;169;p3">
              <a:extLst>
                <a:ext uri="{FF2B5EF4-FFF2-40B4-BE49-F238E27FC236}">
                  <a16:creationId xmlns:a16="http://schemas.microsoft.com/office/drawing/2014/main" id="{71BF65C9-DC58-1E14-8735-94620D80B543}"/>
                </a:ext>
              </a:extLst>
            </p:cNvPr>
            <p:cNvSpPr txBox="1"/>
            <p:nvPr/>
          </p:nvSpPr>
          <p:spPr>
            <a:xfrm>
              <a:off x="4686301" y="739965"/>
              <a:ext cx="1631372" cy="49151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a:solidFill>
                    <a:schemeClr val="dk1"/>
                  </a:solidFill>
                  <a:latin typeface="Calibri"/>
                  <a:ea typeface="Calibri"/>
                  <a:cs typeface="Calibri"/>
                  <a:sym typeface="Calibri"/>
                </a:rPr>
                <a:t>Telerregulação</a:t>
              </a:r>
              <a:endParaRPr sz="1800">
                <a:solidFill>
                  <a:schemeClr val="dk1"/>
                </a:solidFill>
                <a:latin typeface="Calibri"/>
                <a:ea typeface="Calibri"/>
                <a:cs typeface="Calibri"/>
                <a:sym typeface="Calibri"/>
              </a:endParaRPr>
            </a:p>
          </p:txBody>
        </p:sp>
        <p:pic>
          <p:nvPicPr>
            <p:cNvPr id="34" name="Google Shape;170;p3" descr="Laptop com preenchimento sólido">
              <a:extLst>
                <a:ext uri="{FF2B5EF4-FFF2-40B4-BE49-F238E27FC236}">
                  <a16:creationId xmlns:a16="http://schemas.microsoft.com/office/drawing/2014/main" id="{2ECBBEDA-3660-13EE-19B8-6D766BF78A7D}"/>
                </a:ext>
              </a:extLst>
            </p:cNvPr>
            <p:cNvPicPr preferRelativeResize="0"/>
            <p:nvPr/>
          </p:nvPicPr>
          <p:blipFill rotWithShape="1">
            <a:blip r:embed="rId9">
              <a:alphaModFix/>
            </a:blip>
            <a:srcRect/>
            <a:stretch/>
          </p:blipFill>
          <p:spPr>
            <a:xfrm>
              <a:off x="5622262" y="103478"/>
              <a:ext cx="565234" cy="565234"/>
            </a:xfrm>
            <a:prstGeom prst="rect">
              <a:avLst/>
            </a:prstGeom>
            <a:noFill/>
            <a:ln>
              <a:noFill/>
            </a:ln>
          </p:spPr>
        </p:pic>
      </p:grpSp>
      <p:grpSp>
        <p:nvGrpSpPr>
          <p:cNvPr id="35" name="Google Shape;171;p3">
            <a:extLst>
              <a:ext uri="{FF2B5EF4-FFF2-40B4-BE49-F238E27FC236}">
                <a16:creationId xmlns:a16="http://schemas.microsoft.com/office/drawing/2014/main" id="{792FC406-ACD4-C10F-D2E5-156F2A9CCAEA}"/>
              </a:ext>
            </a:extLst>
          </p:cNvPr>
          <p:cNvGrpSpPr/>
          <p:nvPr/>
        </p:nvGrpSpPr>
        <p:grpSpPr>
          <a:xfrm>
            <a:off x="5579913" y="4731731"/>
            <a:ext cx="1940789" cy="1698603"/>
            <a:chOff x="3619817" y="4982133"/>
            <a:chExt cx="1940789" cy="1698603"/>
          </a:xfrm>
        </p:grpSpPr>
        <p:pic>
          <p:nvPicPr>
            <p:cNvPr id="36" name="Google Shape;172;p3" descr="AGHU">
              <a:extLst>
                <a:ext uri="{FF2B5EF4-FFF2-40B4-BE49-F238E27FC236}">
                  <a16:creationId xmlns:a16="http://schemas.microsoft.com/office/drawing/2014/main" id="{00CC340A-3BD0-772F-45C5-E464FE8E7DDC}"/>
                </a:ext>
              </a:extLst>
            </p:cNvPr>
            <p:cNvPicPr preferRelativeResize="0"/>
            <p:nvPr/>
          </p:nvPicPr>
          <p:blipFill rotWithShape="1">
            <a:blip r:embed="rId13">
              <a:alphaModFix/>
            </a:blip>
            <a:srcRect/>
            <a:stretch/>
          </p:blipFill>
          <p:spPr>
            <a:xfrm>
              <a:off x="4409256" y="4982133"/>
              <a:ext cx="1151350" cy="382248"/>
            </a:xfrm>
            <a:prstGeom prst="rect">
              <a:avLst/>
            </a:prstGeom>
            <a:noFill/>
            <a:ln>
              <a:noFill/>
            </a:ln>
          </p:spPr>
        </p:pic>
        <p:pic>
          <p:nvPicPr>
            <p:cNvPr id="37" name="Google Shape;173;p3">
              <a:extLst>
                <a:ext uri="{FF2B5EF4-FFF2-40B4-BE49-F238E27FC236}">
                  <a16:creationId xmlns:a16="http://schemas.microsoft.com/office/drawing/2014/main" id="{7D87C449-312B-5AD6-8A66-824BA6B687FA}"/>
                </a:ext>
              </a:extLst>
            </p:cNvPr>
            <p:cNvPicPr preferRelativeResize="0"/>
            <p:nvPr/>
          </p:nvPicPr>
          <p:blipFill rotWithShape="1">
            <a:blip r:embed="rId14">
              <a:alphaModFix/>
            </a:blip>
            <a:srcRect/>
            <a:stretch/>
          </p:blipFill>
          <p:spPr>
            <a:xfrm>
              <a:off x="3691389" y="5021526"/>
              <a:ext cx="1316736" cy="1316736"/>
            </a:xfrm>
            <a:prstGeom prst="rect">
              <a:avLst/>
            </a:prstGeom>
            <a:noFill/>
            <a:ln>
              <a:noFill/>
            </a:ln>
          </p:spPr>
        </p:pic>
        <p:sp>
          <p:nvSpPr>
            <p:cNvPr id="38" name="Google Shape;174;p3">
              <a:extLst>
                <a:ext uri="{FF2B5EF4-FFF2-40B4-BE49-F238E27FC236}">
                  <a16:creationId xmlns:a16="http://schemas.microsoft.com/office/drawing/2014/main" id="{F11B5280-D558-5211-515F-80DD640ABEC1}"/>
                </a:ext>
              </a:extLst>
            </p:cNvPr>
            <p:cNvSpPr txBox="1"/>
            <p:nvPr/>
          </p:nvSpPr>
          <p:spPr>
            <a:xfrm>
              <a:off x="3619817" y="6171995"/>
              <a:ext cx="1459880" cy="50874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a:solidFill>
                    <a:schemeClr val="dk1"/>
                  </a:solidFill>
                  <a:latin typeface="Calibri"/>
                  <a:ea typeface="Calibri"/>
                  <a:cs typeface="Calibri"/>
                  <a:sym typeface="Calibri"/>
                </a:rPr>
                <a:t>Cirurgia</a:t>
              </a:r>
              <a:endParaRPr sz="1800">
                <a:solidFill>
                  <a:schemeClr val="dk1"/>
                </a:solidFill>
                <a:latin typeface="Calibri"/>
                <a:ea typeface="Calibri"/>
                <a:cs typeface="Calibri"/>
                <a:sym typeface="Calibri"/>
              </a:endParaRPr>
            </a:p>
          </p:txBody>
        </p:sp>
      </p:grpSp>
      <p:grpSp>
        <p:nvGrpSpPr>
          <p:cNvPr id="39" name="Google Shape;185;p3">
            <a:extLst>
              <a:ext uri="{FF2B5EF4-FFF2-40B4-BE49-F238E27FC236}">
                <a16:creationId xmlns:a16="http://schemas.microsoft.com/office/drawing/2014/main" id="{81BAB704-FD9E-6A6A-AD30-095979A2DF88}"/>
              </a:ext>
            </a:extLst>
          </p:cNvPr>
          <p:cNvGrpSpPr/>
          <p:nvPr/>
        </p:nvGrpSpPr>
        <p:grpSpPr>
          <a:xfrm>
            <a:off x="-60614" y="5136779"/>
            <a:ext cx="1960304" cy="1273797"/>
            <a:chOff x="4411342" y="8427"/>
            <a:chExt cx="1960304" cy="1273797"/>
          </a:xfrm>
        </p:grpSpPr>
        <p:pic>
          <p:nvPicPr>
            <p:cNvPr id="40" name="Google Shape;186;p3" descr="Call center com preenchimento sólido">
              <a:extLst>
                <a:ext uri="{FF2B5EF4-FFF2-40B4-BE49-F238E27FC236}">
                  <a16:creationId xmlns:a16="http://schemas.microsoft.com/office/drawing/2014/main" id="{5FA08DCB-CAE8-025B-9858-A5D5B87E3FB9}"/>
                </a:ext>
              </a:extLst>
            </p:cNvPr>
            <p:cNvPicPr preferRelativeResize="0"/>
            <p:nvPr/>
          </p:nvPicPr>
          <p:blipFill rotWithShape="1">
            <a:blip r:embed="rId8">
              <a:alphaModFix/>
            </a:blip>
            <a:srcRect/>
            <a:stretch/>
          </p:blipFill>
          <p:spPr>
            <a:xfrm>
              <a:off x="4874366" y="8427"/>
              <a:ext cx="914400" cy="914400"/>
            </a:xfrm>
            <a:prstGeom prst="rect">
              <a:avLst/>
            </a:prstGeom>
            <a:noFill/>
            <a:ln>
              <a:noFill/>
            </a:ln>
          </p:spPr>
        </p:pic>
        <p:sp>
          <p:nvSpPr>
            <p:cNvPr id="41" name="Google Shape;187;p3">
              <a:extLst>
                <a:ext uri="{FF2B5EF4-FFF2-40B4-BE49-F238E27FC236}">
                  <a16:creationId xmlns:a16="http://schemas.microsoft.com/office/drawing/2014/main" id="{0A9AF2BB-6695-6381-7D81-379F6224599E}"/>
                </a:ext>
              </a:extLst>
            </p:cNvPr>
            <p:cNvSpPr txBox="1"/>
            <p:nvPr/>
          </p:nvSpPr>
          <p:spPr>
            <a:xfrm>
              <a:off x="4411342" y="790713"/>
              <a:ext cx="1960304" cy="49151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a:solidFill>
                    <a:schemeClr val="dk1"/>
                  </a:solidFill>
                  <a:latin typeface="Calibri"/>
                  <a:ea typeface="Calibri"/>
                  <a:cs typeface="Calibri"/>
                  <a:sym typeface="Calibri"/>
                </a:rPr>
                <a:t>Compartilhamento com especialista</a:t>
              </a:r>
              <a:endParaRPr sz="1800">
                <a:solidFill>
                  <a:schemeClr val="dk1"/>
                </a:solidFill>
                <a:latin typeface="Calibri"/>
                <a:ea typeface="Calibri"/>
                <a:cs typeface="Calibri"/>
                <a:sym typeface="Calibri"/>
              </a:endParaRPr>
            </a:p>
          </p:txBody>
        </p:sp>
        <p:pic>
          <p:nvPicPr>
            <p:cNvPr id="42" name="Google Shape;188;p3" descr="Laptop com preenchimento sólido">
              <a:extLst>
                <a:ext uri="{FF2B5EF4-FFF2-40B4-BE49-F238E27FC236}">
                  <a16:creationId xmlns:a16="http://schemas.microsoft.com/office/drawing/2014/main" id="{D785CF2D-815F-3479-0C9B-EC0380F5B8A5}"/>
                </a:ext>
              </a:extLst>
            </p:cNvPr>
            <p:cNvPicPr preferRelativeResize="0"/>
            <p:nvPr/>
          </p:nvPicPr>
          <p:blipFill rotWithShape="1">
            <a:blip r:embed="rId9">
              <a:alphaModFix/>
            </a:blip>
            <a:srcRect/>
            <a:stretch/>
          </p:blipFill>
          <p:spPr>
            <a:xfrm>
              <a:off x="5622262" y="103478"/>
              <a:ext cx="565234" cy="565234"/>
            </a:xfrm>
            <a:prstGeom prst="rect">
              <a:avLst/>
            </a:prstGeom>
            <a:noFill/>
            <a:ln>
              <a:noFill/>
            </a:ln>
          </p:spPr>
        </p:pic>
      </p:grpSp>
      <p:grpSp>
        <p:nvGrpSpPr>
          <p:cNvPr id="43" name="Google Shape;127;p3">
            <a:extLst>
              <a:ext uri="{FF2B5EF4-FFF2-40B4-BE49-F238E27FC236}">
                <a16:creationId xmlns:a16="http://schemas.microsoft.com/office/drawing/2014/main" id="{5894F51A-5D06-D6C5-7650-2EFE02AE97EC}"/>
              </a:ext>
            </a:extLst>
          </p:cNvPr>
          <p:cNvGrpSpPr/>
          <p:nvPr/>
        </p:nvGrpSpPr>
        <p:grpSpPr>
          <a:xfrm>
            <a:off x="2640591" y="4712773"/>
            <a:ext cx="2071750" cy="1910592"/>
            <a:chOff x="2688133" y="547506"/>
            <a:chExt cx="2071750" cy="1910592"/>
          </a:xfrm>
        </p:grpSpPr>
        <p:pic>
          <p:nvPicPr>
            <p:cNvPr id="44" name="Google Shape;128;p3">
              <a:extLst>
                <a:ext uri="{FF2B5EF4-FFF2-40B4-BE49-F238E27FC236}">
                  <a16:creationId xmlns:a16="http://schemas.microsoft.com/office/drawing/2014/main" id="{2A64A67E-1E8D-6F6A-E7F6-A38068001E61}"/>
                </a:ext>
              </a:extLst>
            </p:cNvPr>
            <p:cNvPicPr preferRelativeResize="0"/>
            <p:nvPr/>
          </p:nvPicPr>
          <p:blipFill rotWithShape="1">
            <a:blip r:embed="rId6">
              <a:alphaModFix/>
            </a:blip>
            <a:srcRect l="62106" b="12630"/>
            <a:stretch/>
          </p:blipFill>
          <p:spPr>
            <a:xfrm>
              <a:off x="2688133" y="547506"/>
              <a:ext cx="794120" cy="671704"/>
            </a:xfrm>
            <a:prstGeom prst="rect">
              <a:avLst/>
            </a:prstGeom>
            <a:noFill/>
            <a:ln>
              <a:noFill/>
            </a:ln>
          </p:spPr>
        </p:pic>
        <p:sp>
          <p:nvSpPr>
            <p:cNvPr id="45" name="Google Shape;129;p3">
              <a:extLst>
                <a:ext uri="{FF2B5EF4-FFF2-40B4-BE49-F238E27FC236}">
                  <a16:creationId xmlns:a16="http://schemas.microsoft.com/office/drawing/2014/main" id="{64793D79-AC14-AE58-EA60-079C2C1C520E}"/>
                </a:ext>
              </a:extLst>
            </p:cNvPr>
            <p:cNvSpPr txBox="1"/>
            <p:nvPr/>
          </p:nvSpPr>
          <p:spPr>
            <a:xfrm>
              <a:off x="2790801" y="1949357"/>
              <a:ext cx="1969082" cy="50874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Acompanhamento na APS</a:t>
              </a:r>
              <a:endParaRPr sz="1800" dirty="0">
                <a:solidFill>
                  <a:schemeClr val="dk1"/>
                </a:solidFill>
                <a:latin typeface="Calibri"/>
                <a:ea typeface="Calibri"/>
                <a:cs typeface="Calibri"/>
                <a:sym typeface="Calibri"/>
              </a:endParaRPr>
            </a:p>
          </p:txBody>
        </p:sp>
        <p:pic>
          <p:nvPicPr>
            <p:cNvPr id="46" name="Google Shape;130;p3">
              <a:extLst>
                <a:ext uri="{FF2B5EF4-FFF2-40B4-BE49-F238E27FC236}">
                  <a16:creationId xmlns:a16="http://schemas.microsoft.com/office/drawing/2014/main" id="{8A964738-7E3D-FFF5-1C9A-DDF6A57F209E}"/>
                </a:ext>
              </a:extLst>
            </p:cNvPr>
            <p:cNvPicPr preferRelativeResize="0"/>
            <p:nvPr/>
          </p:nvPicPr>
          <p:blipFill rotWithShape="1">
            <a:blip r:embed="rId7">
              <a:alphaModFix/>
            </a:blip>
            <a:srcRect r="10137"/>
            <a:stretch/>
          </p:blipFill>
          <p:spPr>
            <a:xfrm>
              <a:off x="2987940" y="592321"/>
              <a:ext cx="1378858" cy="1339486"/>
            </a:xfrm>
            <a:prstGeom prst="rect">
              <a:avLst/>
            </a:prstGeom>
            <a:noFill/>
            <a:ln>
              <a:noFill/>
            </a:ln>
          </p:spPr>
        </p:pic>
        <p:sp>
          <p:nvSpPr>
            <p:cNvPr id="47" name="Google Shape;131;p3">
              <a:extLst>
                <a:ext uri="{FF2B5EF4-FFF2-40B4-BE49-F238E27FC236}">
                  <a16:creationId xmlns:a16="http://schemas.microsoft.com/office/drawing/2014/main" id="{4B2CBA19-CFAF-8C33-A9B7-0913B02B1E05}"/>
                </a:ext>
              </a:extLst>
            </p:cNvPr>
            <p:cNvSpPr/>
            <p:nvPr/>
          </p:nvSpPr>
          <p:spPr>
            <a:xfrm>
              <a:off x="4068825" y="574771"/>
              <a:ext cx="578916" cy="59818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132;p3">
              <a:extLst>
                <a:ext uri="{FF2B5EF4-FFF2-40B4-BE49-F238E27FC236}">
                  <a16:creationId xmlns:a16="http://schemas.microsoft.com/office/drawing/2014/main" id="{33148E7B-E664-0EE6-E800-2DE0CB1E31E0}"/>
                </a:ext>
              </a:extLst>
            </p:cNvPr>
            <p:cNvSpPr/>
            <p:nvPr/>
          </p:nvSpPr>
          <p:spPr>
            <a:xfrm>
              <a:off x="3671765" y="574771"/>
              <a:ext cx="578916" cy="3615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9" name="Conector: Angulado 48">
            <a:extLst>
              <a:ext uri="{FF2B5EF4-FFF2-40B4-BE49-F238E27FC236}">
                <a16:creationId xmlns:a16="http://schemas.microsoft.com/office/drawing/2014/main" id="{7B8B09D9-F4FF-A82A-AC5C-EDF9875FD878}"/>
              </a:ext>
            </a:extLst>
          </p:cNvPr>
          <p:cNvCxnSpPr>
            <a:cxnSpLocks/>
            <a:stCxn id="16" idx="3"/>
            <a:endCxn id="12" idx="1"/>
          </p:cNvCxnSpPr>
          <p:nvPr/>
        </p:nvCxnSpPr>
        <p:spPr>
          <a:xfrm>
            <a:off x="1769215" y="411231"/>
            <a:ext cx="1155966" cy="542759"/>
          </a:xfrm>
          <a:prstGeom prst="bentConnector3">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ector: Angulado 49">
            <a:extLst>
              <a:ext uri="{FF2B5EF4-FFF2-40B4-BE49-F238E27FC236}">
                <a16:creationId xmlns:a16="http://schemas.microsoft.com/office/drawing/2014/main" id="{C49DCA48-9464-47B8-11B0-5682234D2939}"/>
              </a:ext>
            </a:extLst>
          </p:cNvPr>
          <p:cNvCxnSpPr>
            <a:cxnSpLocks/>
            <a:stCxn id="12" idx="3"/>
            <a:endCxn id="32" idx="1"/>
          </p:cNvCxnSpPr>
          <p:nvPr/>
        </p:nvCxnSpPr>
        <p:spPr>
          <a:xfrm>
            <a:off x="3941915" y="953990"/>
            <a:ext cx="1611116" cy="1123"/>
          </a:xfrm>
          <a:prstGeom prst="bentConnector3">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ector: Angulado 50">
            <a:extLst>
              <a:ext uri="{FF2B5EF4-FFF2-40B4-BE49-F238E27FC236}">
                <a16:creationId xmlns:a16="http://schemas.microsoft.com/office/drawing/2014/main" id="{8B2E7276-E4BD-BEBE-DD5C-65E7004B1DFC}"/>
              </a:ext>
            </a:extLst>
          </p:cNvPr>
          <p:cNvCxnSpPr>
            <a:cxnSpLocks/>
            <a:stCxn id="34" idx="3"/>
            <a:endCxn id="19" idx="1"/>
          </p:cNvCxnSpPr>
          <p:nvPr/>
        </p:nvCxnSpPr>
        <p:spPr>
          <a:xfrm>
            <a:off x="6866161" y="875581"/>
            <a:ext cx="1142863" cy="2182"/>
          </a:xfrm>
          <a:prstGeom prst="bentConnector3">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ector: Angulado 51">
            <a:extLst>
              <a:ext uri="{FF2B5EF4-FFF2-40B4-BE49-F238E27FC236}">
                <a16:creationId xmlns:a16="http://schemas.microsoft.com/office/drawing/2014/main" id="{7D17CE07-38C6-7D14-42E1-684437947004}"/>
              </a:ext>
            </a:extLst>
          </p:cNvPr>
          <p:cNvCxnSpPr>
            <a:cxnSpLocks/>
            <a:stCxn id="19" idx="3"/>
            <a:endCxn id="25" idx="1"/>
          </p:cNvCxnSpPr>
          <p:nvPr/>
        </p:nvCxnSpPr>
        <p:spPr>
          <a:xfrm>
            <a:off x="9387882" y="877763"/>
            <a:ext cx="1361728" cy="2871"/>
          </a:xfrm>
          <a:prstGeom prst="bentConnector3">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onector: Angulado 52">
            <a:extLst>
              <a:ext uri="{FF2B5EF4-FFF2-40B4-BE49-F238E27FC236}">
                <a16:creationId xmlns:a16="http://schemas.microsoft.com/office/drawing/2014/main" id="{0957FF08-3EDC-D058-742A-BA9A76EBA193}"/>
              </a:ext>
            </a:extLst>
          </p:cNvPr>
          <p:cNvCxnSpPr>
            <a:cxnSpLocks/>
            <a:stCxn id="26" idx="2"/>
            <a:endCxn id="28" idx="0"/>
          </p:cNvCxnSpPr>
          <p:nvPr/>
        </p:nvCxnSpPr>
        <p:spPr>
          <a:xfrm rot="5400000">
            <a:off x="10869481" y="2254309"/>
            <a:ext cx="671932" cy="2726"/>
          </a:xfrm>
          <a:prstGeom prst="bentConnector3">
            <a:avLst>
              <a:gd name="adj1" fmla="val 5000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4" name="Google Shape;161;p3">
            <a:extLst>
              <a:ext uri="{FF2B5EF4-FFF2-40B4-BE49-F238E27FC236}">
                <a16:creationId xmlns:a16="http://schemas.microsoft.com/office/drawing/2014/main" id="{BC7FD6B6-0917-8E8C-D2D0-A26A075FDE77}"/>
              </a:ext>
            </a:extLst>
          </p:cNvPr>
          <p:cNvGrpSpPr/>
          <p:nvPr/>
        </p:nvGrpSpPr>
        <p:grpSpPr>
          <a:xfrm>
            <a:off x="7978937" y="4816647"/>
            <a:ext cx="1641763" cy="1729098"/>
            <a:chOff x="-924" y="2599124"/>
            <a:chExt cx="1641763" cy="1729098"/>
          </a:xfrm>
        </p:grpSpPr>
        <p:pic>
          <p:nvPicPr>
            <p:cNvPr id="55" name="Google Shape;162;p3" descr="Mulher encolhendo os ombros com preenchimento sólido">
              <a:extLst>
                <a:ext uri="{FF2B5EF4-FFF2-40B4-BE49-F238E27FC236}">
                  <a16:creationId xmlns:a16="http://schemas.microsoft.com/office/drawing/2014/main" id="{A49F4B30-1201-D06E-B7CB-F9E09A8871DE}"/>
                </a:ext>
              </a:extLst>
            </p:cNvPr>
            <p:cNvPicPr preferRelativeResize="0"/>
            <p:nvPr/>
          </p:nvPicPr>
          <p:blipFill rotWithShape="1">
            <a:blip r:embed="rId11">
              <a:alphaModFix/>
            </a:blip>
            <a:srcRect/>
            <a:stretch/>
          </p:blipFill>
          <p:spPr>
            <a:xfrm>
              <a:off x="517294" y="2846423"/>
              <a:ext cx="914400" cy="914400"/>
            </a:xfrm>
            <a:prstGeom prst="rect">
              <a:avLst/>
            </a:prstGeom>
            <a:noFill/>
            <a:ln>
              <a:noFill/>
            </a:ln>
          </p:spPr>
        </p:pic>
        <p:pic>
          <p:nvPicPr>
            <p:cNvPr id="56" name="Google Shape;163;p3" descr="Smartphone com preenchimento sólido">
              <a:extLst>
                <a:ext uri="{FF2B5EF4-FFF2-40B4-BE49-F238E27FC236}">
                  <a16:creationId xmlns:a16="http://schemas.microsoft.com/office/drawing/2014/main" id="{35E8A828-A088-6940-5B55-1D9E7337563E}"/>
                </a:ext>
              </a:extLst>
            </p:cNvPr>
            <p:cNvPicPr preferRelativeResize="0"/>
            <p:nvPr/>
          </p:nvPicPr>
          <p:blipFill rotWithShape="1">
            <a:blip r:embed="rId12">
              <a:alphaModFix/>
            </a:blip>
            <a:srcRect/>
            <a:stretch/>
          </p:blipFill>
          <p:spPr>
            <a:xfrm>
              <a:off x="357472" y="2599124"/>
              <a:ext cx="565005" cy="565005"/>
            </a:xfrm>
            <a:prstGeom prst="rect">
              <a:avLst/>
            </a:prstGeom>
            <a:noFill/>
            <a:ln>
              <a:noFill/>
            </a:ln>
          </p:spPr>
        </p:pic>
        <p:sp>
          <p:nvSpPr>
            <p:cNvPr id="57" name="Google Shape;164;p3">
              <a:extLst>
                <a:ext uri="{FF2B5EF4-FFF2-40B4-BE49-F238E27FC236}">
                  <a16:creationId xmlns:a16="http://schemas.microsoft.com/office/drawing/2014/main" id="{A88FD1B9-0E57-A8DE-70D4-7430CA379643}"/>
                </a:ext>
              </a:extLst>
            </p:cNvPr>
            <p:cNvSpPr txBox="1"/>
            <p:nvPr/>
          </p:nvSpPr>
          <p:spPr>
            <a:xfrm>
              <a:off x="-924" y="3627751"/>
              <a:ext cx="1641763" cy="700471"/>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800"/>
                <a:buFont typeface="Calibri"/>
                <a:buNone/>
              </a:pPr>
              <a:r>
                <a:rPr lang="pt-BR" sz="1800" dirty="0">
                  <a:solidFill>
                    <a:schemeClr val="dk1"/>
                  </a:solidFill>
                  <a:latin typeface="Calibri"/>
                  <a:ea typeface="Calibri"/>
                  <a:cs typeface="Calibri"/>
                  <a:sym typeface="Calibri"/>
                </a:rPr>
                <a:t>Notificação do agendamento</a:t>
              </a:r>
              <a:endParaRPr sz="1800" dirty="0">
                <a:solidFill>
                  <a:schemeClr val="dk1"/>
                </a:solidFill>
                <a:latin typeface="Calibri"/>
                <a:ea typeface="Calibri"/>
                <a:cs typeface="Calibri"/>
                <a:sym typeface="Calibri"/>
              </a:endParaRPr>
            </a:p>
          </p:txBody>
        </p:sp>
      </p:grpSp>
      <p:cxnSp>
        <p:nvCxnSpPr>
          <p:cNvPr id="58" name="Conector: Angulado 57">
            <a:extLst>
              <a:ext uri="{FF2B5EF4-FFF2-40B4-BE49-F238E27FC236}">
                <a16:creationId xmlns:a16="http://schemas.microsoft.com/office/drawing/2014/main" id="{AA4095CD-AA50-77DD-2F65-05783E3C2563}"/>
              </a:ext>
            </a:extLst>
          </p:cNvPr>
          <p:cNvCxnSpPr>
            <a:cxnSpLocks/>
            <a:stCxn id="30" idx="2"/>
            <a:endCxn id="23" idx="0"/>
          </p:cNvCxnSpPr>
          <p:nvPr/>
        </p:nvCxnSpPr>
        <p:spPr>
          <a:xfrm rot="5400000">
            <a:off x="10659286" y="4459449"/>
            <a:ext cx="776274" cy="4251"/>
          </a:xfrm>
          <a:prstGeom prst="bentConnector3">
            <a:avLst>
              <a:gd name="adj1" fmla="val 5000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ector: Angulado 58">
            <a:extLst>
              <a:ext uri="{FF2B5EF4-FFF2-40B4-BE49-F238E27FC236}">
                <a16:creationId xmlns:a16="http://schemas.microsoft.com/office/drawing/2014/main" id="{63AC2D54-161A-594B-C361-AACD51FE4F6F}"/>
              </a:ext>
            </a:extLst>
          </p:cNvPr>
          <p:cNvCxnSpPr>
            <a:cxnSpLocks/>
            <a:stCxn id="23" idx="1"/>
            <a:endCxn id="55" idx="3"/>
          </p:cNvCxnSpPr>
          <p:nvPr/>
        </p:nvCxnSpPr>
        <p:spPr>
          <a:xfrm rot="10800000" flipV="1">
            <a:off x="9411556" y="5519454"/>
            <a:ext cx="944313" cy="1692"/>
          </a:xfrm>
          <a:prstGeom prst="bentConnector3">
            <a:avLst>
              <a:gd name="adj1" fmla="val 5000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ector: Angulado 59">
            <a:extLst>
              <a:ext uri="{FF2B5EF4-FFF2-40B4-BE49-F238E27FC236}">
                <a16:creationId xmlns:a16="http://schemas.microsoft.com/office/drawing/2014/main" id="{DF29A646-1C90-4F89-3DBD-4DE0FCB08D9E}"/>
              </a:ext>
            </a:extLst>
          </p:cNvPr>
          <p:cNvCxnSpPr>
            <a:cxnSpLocks/>
            <a:stCxn id="55" idx="1"/>
            <a:endCxn id="37" idx="3"/>
          </p:cNvCxnSpPr>
          <p:nvPr/>
        </p:nvCxnSpPr>
        <p:spPr>
          <a:xfrm rot="10800000">
            <a:off x="6968221" y="5429492"/>
            <a:ext cx="1528934" cy="91654"/>
          </a:xfrm>
          <a:prstGeom prst="bentConnector3">
            <a:avLst>
              <a:gd name="adj1" fmla="val 5000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onector: Angulado 60">
            <a:extLst>
              <a:ext uri="{FF2B5EF4-FFF2-40B4-BE49-F238E27FC236}">
                <a16:creationId xmlns:a16="http://schemas.microsoft.com/office/drawing/2014/main" id="{03CFE14E-DB0E-4757-76AF-A92E59EC6C9D}"/>
              </a:ext>
            </a:extLst>
          </p:cNvPr>
          <p:cNvCxnSpPr>
            <a:cxnSpLocks/>
            <a:stCxn id="6" idx="3"/>
            <a:endCxn id="11" idx="2"/>
          </p:cNvCxnSpPr>
          <p:nvPr/>
        </p:nvCxnSpPr>
        <p:spPr>
          <a:xfrm flipV="1">
            <a:off x="1129738" y="1989468"/>
            <a:ext cx="2234463" cy="1203250"/>
          </a:xfrm>
          <a:prstGeom prst="bentConnector2">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6" name="Imagem 65" descr="Forma, Quadrado&#10;&#10;Descrição gerada automaticamente">
            <a:extLst>
              <a:ext uri="{FF2B5EF4-FFF2-40B4-BE49-F238E27FC236}">
                <a16:creationId xmlns:a16="http://schemas.microsoft.com/office/drawing/2014/main" id="{1D052FDF-04F4-FB47-37D2-ECADF3C45D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0621" y="2667321"/>
            <a:ext cx="239117" cy="239117"/>
          </a:xfrm>
          <a:prstGeom prst="rect">
            <a:avLst/>
          </a:prstGeom>
        </p:spPr>
      </p:pic>
      <p:cxnSp>
        <p:nvCxnSpPr>
          <p:cNvPr id="2" name="Conector: Angulado 1">
            <a:extLst>
              <a:ext uri="{FF2B5EF4-FFF2-40B4-BE49-F238E27FC236}">
                <a16:creationId xmlns:a16="http://schemas.microsoft.com/office/drawing/2014/main" id="{AB0715A8-1D90-A286-EFC5-EBD0C6BD69BF}"/>
              </a:ext>
            </a:extLst>
          </p:cNvPr>
          <p:cNvCxnSpPr>
            <a:cxnSpLocks/>
            <a:stCxn id="37" idx="1"/>
            <a:endCxn id="46" idx="3"/>
          </p:cNvCxnSpPr>
          <p:nvPr/>
        </p:nvCxnSpPr>
        <p:spPr>
          <a:xfrm rot="10800000">
            <a:off x="4319257" y="5427332"/>
            <a:ext cx="1332229" cy="2161"/>
          </a:xfrm>
          <a:prstGeom prst="bentConnector3">
            <a:avLst>
              <a:gd name="adj1" fmla="val 50000"/>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onector: Angulado 62">
            <a:extLst>
              <a:ext uri="{FF2B5EF4-FFF2-40B4-BE49-F238E27FC236}">
                <a16:creationId xmlns:a16="http://schemas.microsoft.com/office/drawing/2014/main" id="{8C1487E4-327D-485A-A152-94751567B90B}"/>
              </a:ext>
            </a:extLst>
          </p:cNvPr>
          <p:cNvCxnSpPr>
            <a:cxnSpLocks/>
            <a:stCxn id="46" idx="1"/>
            <a:endCxn id="42" idx="3"/>
          </p:cNvCxnSpPr>
          <p:nvPr/>
        </p:nvCxnSpPr>
        <p:spPr>
          <a:xfrm rot="10800000" flipV="1">
            <a:off x="1715540" y="5427331"/>
            <a:ext cx="1224858" cy="87116"/>
          </a:xfrm>
          <a:prstGeom prst="bentConnector3">
            <a:avLst>
              <a:gd name="adj1" fmla="val 50000"/>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15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A3E81-C6DB-36FF-4E85-274C8C4654DC}"/>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6D47CE57-FFFB-1A24-5BCA-F0D74EBBF3D9}"/>
              </a:ext>
            </a:extLst>
          </p:cNvPr>
          <p:cNvSpPr>
            <a:spLocks noGrp="1"/>
          </p:cNvSpPr>
          <p:nvPr>
            <p:ph type="ctrTitle"/>
          </p:nvPr>
        </p:nvSpPr>
        <p:spPr/>
        <p:txBody>
          <a:bodyPr/>
          <a:lstStyle/>
          <a:p>
            <a:r>
              <a:rPr lang="pt-BR" dirty="0"/>
              <a:t>Como vamos chegar lá?</a:t>
            </a:r>
          </a:p>
        </p:txBody>
      </p:sp>
    </p:spTree>
    <p:extLst>
      <p:ext uri="{BB962C8B-B14F-4D97-AF65-F5344CB8AC3E}">
        <p14:creationId xmlns:p14="http://schemas.microsoft.com/office/powerpoint/2010/main" val="246569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91DBB-8B3E-9504-F2DA-B05E2A2D2B4D}"/>
            </a:ext>
          </a:extLst>
        </p:cNvPr>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BD5636D6-A919-40EE-918F-87E8FE7B6892}"/>
              </a:ext>
            </a:extLst>
          </p:cNvPr>
          <p:cNvSpPr>
            <a:spLocks noGrp="1"/>
          </p:cNvSpPr>
          <p:nvPr>
            <p:ph sz="quarter" idx="13"/>
          </p:nvPr>
        </p:nvSpPr>
        <p:spPr/>
        <p:txBody>
          <a:bodyPr anchor="ctr"/>
          <a:lstStyle/>
          <a:p>
            <a:pPr marL="0" indent="0" algn="ctr">
              <a:buNone/>
            </a:pPr>
            <a:r>
              <a:rPr lang="pt-BR" sz="4400" dirty="0"/>
              <a:t>Uma oportunidade </a:t>
            </a:r>
            <a:r>
              <a:rPr lang="pt-BR" sz="4400" b="1" dirty="0"/>
              <a:t>única</a:t>
            </a:r>
            <a:r>
              <a:rPr lang="pt-BR" sz="4400" dirty="0"/>
              <a:t> no SUS: </a:t>
            </a:r>
            <a:r>
              <a:rPr lang="pt-BR" sz="4400" b="1" dirty="0"/>
              <a:t>financiamento para planejar</a:t>
            </a:r>
            <a:r>
              <a:rPr lang="pt-BR" sz="4400" dirty="0"/>
              <a:t>!</a:t>
            </a:r>
          </a:p>
        </p:txBody>
      </p:sp>
      <p:pic>
        <p:nvPicPr>
          <p:cNvPr id="6" name="Imagem 5">
            <a:extLst>
              <a:ext uri="{FF2B5EF4-FFF2-40B4-BE49-F238E27FC236}">
                <a16:creationId xmlns:a16="http://schemas.microsoft.com/office/drawing/2014/main" id="{650F9104-9642-85C4-16BD-E447858F3BFF}"/>
              </a:ext>
            </a:extLst>
          </p:cNvPr>
          <p:cNvPicPr>
            <a:picLocks noChangeAspect="1"/>
          </p:cNvPicPr>
          <p:nvPr/>
        </p:nvPicPr>
        <p:blipFill>
          <a:blip r:embed="rId2"/>
          <a:stretch>
            <a:fillRect/>
          </a:stretch>
        </p:blipFill>
        <p:spPr>
          <a:xfrm>
            <a:off x="1266858" y="530243"/>
            <a:ext cx="2981190" cy="1348890"/>
          </a:xfrm>
          <a:prstGeom prst="rect">
            <a:avLst/>
          </a:prstGeom>
        </p:spPr>
      </p:pic>
    </p:spTree>
    <p:extLst>
      <p:ext uri="{BB962C8B-B14F-4D97-AF65-F5344CB8AC3E}">
        <p14:creationId xmlns:p14="http://schemas.microsoft.com/office/powerpoint/2010/main" val="364672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262C6E24-7C4A-F638-10B2-CEC61D8CA23F}"/>
              </a:ext>
            </a:extLst>
          </p:cNvPr>
          <p:cNvSpPr>
            <a:spLocks noGrp="1"/>
          </p:cNvSpPr>
          <p:nvPr>
            <p:ph sz="quarter" idx="13"/>
          </p:nvPr>
        </p:nvSpPr>
        <p:spPr/>
        <p:txBody>
          <a:bodyPr anchor="ctr"/>
          <a:lstStyle/>
          <a:p>
            <a:pPr marL="0" indent="0" algn="ctr">
              <a:buNone/>
            </a:pPr>
            <a:r>
              <a:rPr lang="pt-BR" sz="2800" dirty="0"/>
              <a:t>Refletir sobre o PMAE e a interlocução com o Programa SUS Digital.</a:t>
            </a:r>
          </a:p>
        </p:txBody>
      </p:sp>
      <p:sp>
        <p:nvSpPr>
          <p:cNvPr id="3" name="Título 2">
            <a:extLst>
              <a:ext uri="{FF2B5EF4-FFF2-40B4-BE49-F238E27FC236}">
                <a16:creationId xmlns:a16="http://schemas.microsoft.com/office/drawing/2014/main" id="{E9D6C87D-72A5-49EF-B065-8B2D16B150FF}"/>
              </a:ext>
            </a:extLst>
          </p:cNvPr>
          <p:cNvSpPr>
            <a:spLocks noGrp="1"/>
          </p:cNvSpPr>
          <p:nvPr>
            <p:ph type="title"/>
          </p:nvPr>
        </p:nvSpPr>
        <p:spPr/>
        <p:txBody>
          <a:bodyPr/>
          <a:lstStyle/>
          <a:p>
            <a:r>
              <a:rPr lang="pt-BR" dirty="0"/>
              <a:t>Objetivo</a:t>
            </a:r>
          </a:p>
        </p:txBody>
      </p:sp>
    </p:spTree>
    <p:extLst>
      <p:ext uri="{BB962C8B-B14F-4D97-AF65-F5344CB8AC3E}">
        <p14:creationId xmlns:p14="http://schemas.microsoft.com/office/powerpoint/2010/main" val="100835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9F66-0AAE-CB84-A8ED-00AEC9CE6D5C}"/>
            </a:ext>
          </a:extLst>
        </p:cNvPr>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6F70447-3CAA-A0A2-F705-914040076969}"/>
              </a:ext>
            </a:extLst>
          </p:cNvPr>
          <p:cNvSpPr>
            <a:spLocks noGrp="1"/>
          </p:cNvSpPr>
          <p:nvPr>
            <p:ph sz="quarter" idx="13"/>
          </p:nvPr>
        </p:nvSpPr>
        <p:spPr>
          <a:xfrm>
            <a:off x="1266978" y="1879133"/>
            <a:ext cx="9658162" cy="4086971"/>
          </a:xfrm>
        </p:spPr>
        <p:txBody>
          <a:bodyPr anchor="ctr"/>
          <a:lstStyle/>
          <a:p>
            <a:r>
              <a:rPr lang="pt-BR" dirty="0"/>
              <a:t>Planejamento macrorregional: como municípios e SES pode cooperar para alcançar os objetivos?</a:t>
            </a:r>
          </a:p>
          <a:p>
            <a:r>
              <a:rPr lang="pt-BR" dirty="0"/>
              <a:t>O que acontece a partir de agora?</a:t>
            </a:r>
          </a:p>
          <a:p>
            <a:r>
              <a:rPr lang="pt-BR" dirty="0"/>
              <a:t>Recursos: quanto teremos?</a:t>
            </a:r>
          </a:p>
        </p:txBody>
      </p:sp>
      <p:pic>
        <p:nvPicPr>
          <p:cNvPr id="6" name="Imagem 5">
            <a:extLst>
              <a:ext uri="{FF2B5EF4-FFF2-40B4-BE49-F238E27FC236}">
                <a16:creationId xmlns:a16="http://schemas.microsoft.com/office/drawing/2014/main" id="{61204AE2-09B0-1116-5D51-153F353AC7B5}"/>
              </a:ext>
            </a:extLst>
          </p:cNvPr>
          <p:cNvPicPr>
            <a:picLocks noChangeAspect="1"/>
          </p:cNvPicPr>
          <p:nvPr/>
        </p:nvPicPr>
        <p:blipFill>
          <a:blip r:embed="rId2"/>
          <a:stretch>
            <a:fillRect/>
          </a:stretch>
        </p:blipFill>
        <p:spPr>
          <a:xfrm>
            <a:off x="1266858" y="530243"/>
            <a:ext cx="2981190" cy="1348890"/>
          </a:xfrm>
          <a:prstGeom prst="rect">
            <a:avLst/>
          </a:prstGeom>
        </p:spPr>
      </p:pic>
    </p:spTree>
    <p:extLst>
      <p:ext uri="{BB962C8B-B14F-4D97-AF65-F5344CB8AC3E}">
        <p14:creationId xmlns:p14="http://schemas.microsoft.com/office/powerpoint/2010/main" val="365201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19E83860-0596-DD0E-4D22-119B89DF774A}"/>
              </a:ext>
            </a:extLst>
          </p:cNvPr>
          <p:cNvSpPr>
            <a:spLocks noGrp="1"/>
          </p:cNvSpPr>
          <p:nvPr>
            <p:ph type="subTitle" idx="1"/>
          </p:nvPr>
        </p:nvSpPr>
        <p:spPr/>
        <p:txBody>
          <a:bodyPr/>
          <a:lstStyle/>
          <a:p>
            <a:endParaRPr lang="pt-BR"/>
          </a:p>
        </p:txBody>
      </p:sp>
      <p:sp>
        <p:nvSpPr>
          <p:cNvPr id="4" name="Título 3">
            <a:extLst>
              <a:ext uri="{FF2B5EF4-FFF2-40B4-BE49-F238E27FC236}">
                <a16:creationId xmlns:a16="http://schemas.microsoft.com/office/drawing/2014/main" id="{A473BF2E-65A0-38E8-5CA7-0BC2D250699A}"/>
              </a:ext>
            </a:extLst>
          </p:cNvPr>
          <p:cNvSpPr>
            <a:spLocks noGrp="1"/>
          </p:cNvSpPr>
          <p:nvPr>
            <p:ph type="ctrTitle"/>
          </p:nvPr>
        </p:nvSpPr>
        <p:spPr/>
        <p:txBody>
          <a:bodyPr/>
          <a:lstStyle/>
          <a:p>
            <a:r>
              <a:rPr lang="pt-BR" dirty="0"/>
              <a:t>O que temos que fazer?</a:t>
            </a:r>
          </a:p>
        </p:txBody>
      </p:sp>
    </p:spTree>
    <p:extLst>
      <p:ext uri="{BB962C8B-B14F-4D97-AF65-F5344CB8AC3E}">
        <p14:creationId xmlns:p14="http://schemas.microsoft.com/office/powerpoint/2010/main" val="241270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884275" y="0"/>
            <a:ext cx="8735787" cy="6858000"/>
          </a:xfrm>
          <a:prstGeom prst="rect">
            <a:avLst/>
          </a:prstGeom>
        </p:spPr>
      </p:pic>
      <p:sp>
        <p:nvSpPr>
          <p:cNvPr id="3" name="Espaço Reservado para Número de Slid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D3949-D325-4C02-B6F3-CA7E3C2E1BD9}" type="slidenum">
              <a:rPr kumimoji="0" lang="pt-BR" sz="800" b="1" i="0" u="none" strike="noStrike" kern="1200" cap="none" spc="0" normalizeH="0" baseline="0" noProof="0" smtClean="0">
                <a:ln>
                  <a:noFill/>
                </a:ln>
                <a:solidFill>
                  <a:srgbClr val="E7E6E6"/>
                </a:solidFill>
                <a:effectLst/>
                <a:uLnTx/>
                <a:uFillTx/>
                <a:latin typeface="Calibri" panose="020F0502020204030204" pitchFamily="34" charset="0"/>
                <a:ea typeface="Roboto" panose="02000000000000000000" pitchFamily="2"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BR" sz="800" b="1" i="0" u="none" strike="noStrike" kern="1200" cap="none" spc="0" normalizeH="0" baseline="0" noProof="0" dirty="0">
              <a:ln>
                <a:noFill/>
              </a:ln>
              <a:solidFill>
                <a:srgbClr val="E7E6E6"/>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
        <p:nvSpPr>
          <p:cNvPr id="26" name="Espaço Reservado para Texto 4"/>
          <p:cNvSpPr>
            <a:spLocks noGrp="1"/>
          </p:cNvSpPr>
          <p:nvPr>
            <p:ph type="body" sz="quarter" idx="4294967295"/>
          </p:nvPr>
        </p:nvSpPr>
        <p:spPr>
          <a:xfrm>
            <a:off x="0" y="2376488"/>
            <a:ext cx="3886200" cy="2105025"/>
          </a:xfrm>
          <a:prstGeom prst="rect">
            <a:avLst/>
          </a:prstGeom>
        </p:spPr>
        <p:txBody>
          <a:bodyPr/>
          <a:lstStyle/>
          <a:p>
            <a:pPr marL="0" indent="0" algn="ctr">
              <a:buNone/>
            </a:pPr>
            <a:r>
              <a:rPr lang="pt-BR" dirty="0">
                <a:latin typeface="Calibri" panose="020F0502020204030204" pitchFamily="34" charset="0"/>
                <a:cs typeface="Calibri" panose="020F0502020204030204" pitchFamily="34" charset="0"/>
              </a:rPr>
              <a:t>Informatização de serviços de saúde</a:t>
            </a:r>
          </a:p>
        </p:txBody>
      </p:sp>
      <p:sp>
        <p:nvSpPr>
          <p:cNvPr id="27" name="Espaço Reservado para Texto 6"/>
          <p:cNvSpPr>
            <a:spLocks noGrp="1"/>
          </p:cNvSpPr>
          <p:nvPr>
            <p:ph type="body" sz="quarter" idx="4294967295"/>
          </p:nvPr>
        </p:nvSpPr>
        <p:spPr>
          <a:xfrm>
            <a:off x="0" y="4618038"/>
            <a:ext cx="3886200" cy="1133475"/>
          </a:xfrm>
          <a:prstGeom prst="rect">
            <a:avLst/>
          </a:prstGeom>
        </p:spPr>
        <p:txBody>
          <a:bodyPr/>
          <a:lstStyle/>
          <a:p>
            <a:pPr marL="0" indent="0" algn="ctr">
              <a:buNone/>
            </a:pPr>
            <a:r>
              <a:rPr lang="pt-BR" sz="1800" dirty="0">
                <a:latin typeface="Calibri" panose="020F0502020204030204" pitchFamily="34" charset="0"/>
                <a:cs typeface="Calibri" panose="020F0502020204030204" pitchFamily="34" charset="0"/>
              </a:rPr>
              <a:t>Basta comprar computadores?</a:t>
            </a:r>
          </a:p>
        </p:txBody>
      </p:sp>
      <p:cxnSp>
        <p:nvCxnSpPr>
          <p:cNvPr id="12" name="Conector reto 11"/>
          <p:cNvCxnSpPr/>
          <p:nvPr/>
        </p:nvCxnSpPr>
        <p:spPr>
          <a:xfrm>
            <a:off x="11469826" y="6424613"/>
            <a:ext cx="0" cy="92868"/>
          </a:xfrm>
          <a:prstGeom prst="line">
            <a:avLst/>
          </a:prstGeom>
          <a:ln cap="rnd">
            <a:solidFill>
              <a:schemeClr val="bg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896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7C763-9520-24CA-61A1-0C7D8E9835B5}"/>
              </a:ext>
            </a:extLst>
          </p:cNvPr>
          <p:cNvSpPr>
            <a:spLocks noGrp="1"/>
          </p:cNvSpPr>
          <p:nvPr>
            <p:ph type="title"/>
          </p:nvPr>
        </p:nvSpPr>
        <p:spPr>
          <a:xfrm>
            <a:off x="761803" y="350196"/>
            <a:ext cx="4646904" cy="1624520"/>
          </a:xfrm>
        </p:spPr>
        <p:txBody>
          <a:bodyPr anchor="ctr">
            <a:normAutofit/>
          </a:bodyPr>
          <a:lstStyle/>
          <a:p>
            <a:r>
              <a:rPr lang="pt-BR" sz="4000"/>
              <a:t>O que é informatizar?</a:t>
            </a:r>
          </a:p>
        </p:txBody>
      </p:sp>
      <p:sp>
        <p:nvSpPr>
          <p:cNvPr id="3" name="Espaço Reservado para Conteúdo 2">
            <a:extLst>
              <a:ext uri="{FF2B5EF4-FFF2-40B4-BE49-F238E27FC236}">
                <a16:creationId xmlns:a16="http://schemas.microsoft.com/office/drawing/2014/main" id="{425FAFB7-B941-CE65-332F-F5DAB906CC9C}"/>
              </a:ext>
            </a:extLst>
          </p:cNvPr>
          <p:cNvSpPr>
            <a:spLocks noGrp="1"/>
          </p:cNvSpPr>
          <p:nvPr>
            <p:ph idx="1"/>
          </p:nvPr>
        </p:nvSpPr>
        <p:spPr>
          <a:xfrm>
            <a:off x="761802" y="2743200"/>
            <a:ext cx="4646905" cy="3613149"/>
          </a:xfrm>
        </p:spPr>
        <p:txBody>
          <a:bodyPr anchor="ctr">
            <a:normAutofit/>
          </a:bodyPr>
          <a:lstStyle/>
          <a:p>
            <a:r>
              <a:rPr lang="pt-BR" sz="2000"/>
              <a:t>Adotar um sistema de informação que possibilita a organização administrativa e o registro clínico de todos os processos e em todos os ambientes do serviço de saúde.</a:t>
            </a:r>
          </a:p>
          <a:p>
            <a:r>
              <a:rPr lang="pt-BR" sz="2000"/>
              <a:t>Não está relacionado à disponibilidade de internet, embora seja altamente desejável.</a:t>
            </a:r>
          </a:p>
        </p:txBody>
      </p:sp>
      <p:pic>
        <p:nvPicPr>
          <p:cNvPr id="6" name="Espaço Reservado para Imagem 5" descr="Ícone&#10;&#10;Descrição gerada automaticamente com confiança média">
            <a:extLst>
              <a:ext uri="{FF2B5EF4-FFF2-40B4-BE49-F238E27FC236}">
                <a16:creationId xmlns:a16="http://schemas.microsoft.com/office/drawing/2014/main" id="{3393A332-22BD-4610-F7A7-FD0CF336825C}"/>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r="13"/>
          <a:stretch/>
        </p:blipFill>
        <p:spPr>
          <a:xfrm>
            <a:off x="6096000" y="1"/>
            <a:ext cx="6102825" cy="6858000"/>
          </a:xfrm>
          <a:prstGeom prst="rect">
            <a:avLst/>
          </a:prstGeom>
        </p:spPr>
      </p:pic>
    </p:spTree>
    <p:extLst>
      <p:ext uri="{BB962C8B-B14F-4D97-AF65-F5344CB8AC3E}">
        <p14:creationId xmlns:p14="http://schemas.microsoft.com/office/powerpoint/2010/main" val="1537924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ço Reservado para Texto 4"/>
          <p:cNvSpPr txBox="1">
            <a:spLocks/>
          </p:cNvSpPr>
          <p:nvPr/>
        </p:nvSpPr>
        <p:spPr>
          <a:xfrm>
            <a:off x="3624507" y="5037845"/>
            <a:ext cx="1857375" cy="657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600" b="1" i="0" u="none" strike="noStrike" kern="1200" cap="none" spc="0" normalizeH="0" baseline="0" noProof="0" dirty="0">
              <a:ln>
                <a:noFill/>
              </a:ln>
              <a:solidFill>
                <a:prstClr val="black"/>
              </a:solidFill>
              <a:effectLst/>
              <a:uLnTx/>
              <a:uFillTx/>
              <a:latin typeface="Roboto"/>
              <a:ea typeface="+mn-ea"/>
              <a:cs typeface="+mn-cs"/>
            </a:endParaRPr>
          </a:p>
        </p:txBody>
      </p:sp>
      <p:sp>
        <p:nvSpPr>
          <p:cNvPr id="18" name="Espaço Reservado para Texto 4"/>
          <p:cNvSpPr txBox="1">
            <a:spLocks/>
          </p:cNvSpPr>
          <p:nvPr/>
        </p:nvSpPr>
        <p:spPr>
          <a:xfrm>
            <a:off x="3968777" y="4723280"/>
            <a:ext cx="1857375" cy="255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1" i="0" u="none" strike="noStrike" kern="1200" cap="none" spc="0" normalizeH="0" baseline="0" noProof="0" dirty="0">
                <a:ln>
                  <a:noFill/>
                </a:ln>
                <a:solidFill>
                  <a:prstClr val="black"/>
                </a:solidFill>
                <a:effectLst/>
                <a:uLnTx/>
                <a:uFillTx/>
                <a:latin typeface="Roboto"/>
                <a:ea typeface="+mn-ea"/>
                <a:cs typeface="+mn-cs"/>
              </a:rPr>
              <a:t>S</a:t>
            </a:r>
            <a:r>
              <a:rPr kumimoji="0" lang="da-DK" sz="1600" b="1" i="0" u="none" strike="noStrike" kern="1200" cap="none" spc="0" normalizeH="0" baseline="0" noProof="0" dirty="0" err="1">
                <a:ln>
                  <a:noFill/>
                </a:ln>
                <a:solidFill>
                  <a:prstClr val="black"/>
                </a:solidFill>
                <a:effectLst/>
                <a:uLnTx/>
                <a:uFillTx/>
                <a:latin typeface="Roboto"/>
                <a:ea typeface="+mn-ea"/>
                <a:cs typeface="+mn-cs"/>
              </a:rPr>
              <a:t>uporte</a:t>
            </a:r>
            <a:r>
              <a:rPr kumimoji="0" lang="da-DK" sz="1600" b="1" i="0" u="none" strike="noStrike" kern="1200" cap="none" spc="0" normalizeH="0" baseline="0" noProof="0" dirty="0">
                <a:ln>
                  <a:noFill/>
                </a:ln>
                <a:solidFill>
                  <a:prstClr val="black"/>
                </a:solidFill>
                <a:effectLst/>
                <a:uLnTx/>
                <a:uFillTx/>
                <a:latin typeface="Roboto"/>
                <a:ea typeface="+mn-ea"/>
                <a:cs typeface="+mn-cs"/>
              </a:rPr>
              <a:t> </a:t>
            </a:r>
            <a:r>
              <a:rPr kumimoji="0" lang="da-DK" sz="1600" b="1" i="0" u="none" strike="noStrike" kern="1200" cap="none" spc="0" normalizeH="0" baseline="0" noProof="0" dirty="0" err="1">
                <a:ln>
                  <a:noFill/>
                </a:ln>
                <a:solidFill>
                  <a:prstClr val="black"/>
                </a:solidFill>
                <a:effectLst/>
                <a:uLnTx/>
                <a:uFillTx/>
                <a:latin typeface="Roboto"/>
                <a:ea typeface="+mn-ea"/>
                <a:cs typeface="+mn-cs"/>
              </a:rPr>
              <a:t>técnico</a:t>
            </a:r>
            <a:endParaRPr kumimoji="0" lang="da-DK" sz="1600" b="1" i="0" u="none" strike="noStrike" kern="1200" cap="none" spc="0" normalizeH="0" baseline="0" noProof="0" dirty="0">
              <a:ln>
                <a:noFill/>
              </a:ln>
              <a:solidFill>
                <a:prstClr val="black"/>
              </a:solidFill>
              <a:effectLst/>
              <a:uLnTx/>
              <a:uFillTx/>
              <a:latin typeface="Roboto"/>
              <a:ea typeface="+mn-ea"/>
              <a:cs typeface="+mn-cs"/>
            </a:endParaRPr>
          </a:p>
        </p:txBody>
      </p:sp>
      <p:pic>
        <p:nvPicPr>
          <p:cNvPr id="22" name="Imagem 21">
            <a:extLst>
              <a:ext uri="{FF2B5EF4-FFF2-40B4-BE49-F238E27FC236}">
                <a16:creationId xmlns:a16="http://schemas.microsoft.com/office/drawing/2014/main" id="{832EEFB9-6FED-4A43-B7CF-B3FAF1B993A4}"/>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b="-190"/>
          <a:stretch/>
        </p:blipFill>
        <p:spPr>
          <a:xfrm>
            <a:off x="0" y="-1596"/>
            <a:ext cx="2111402" cy="4191561"/>
          </a:xfrm>
          <a:prstGeom prst="rect">
            <a:avLst/>
          </a:prstGeom>
        </p:spPr>
      </p:pic>
      <p:pic>
        <p:nvPicPr>
          <p:cNvPr id="19" name="Imagem 18">
            <a:extLst>
              <a:ext uri="{FF2B5EF4-FFF2-40B4-BE49-F238E27FC236}">
                <a16:creationId xmlns:a16="http://schemas.microsoft.com/office/drawing/2014/main" id="{3732F115-2AAF-4C4D-AAF7-8C156FD4EAA1}"/>
              </a:ext>
            </a:extLst>
          </p:cNvPr>
          <p:cNvPicPr>
            <a:picLocks noChangeAspect="1"/>
          </p:cNvPicPr>
          <p:nvPr/>
        </p:nvPicPr>
        <p:blipFill rotWithShape="1">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2111402" y="-7124"/>
            <a:ext cx="1857375" cy="4189964"/>
          </a:xfrm>
          <a:prstGeom prst="rect">
            <a:avLst/>
          </a:prstGeom>
        </p:spPr>
      </p:pic>
      <p:sp>
        <p:nvSpPr>
          <p:cNvPr id="21" name="Espaço Reservado para Texto 4">
            <a:extLst>
              <a:ext uri="{FF2B5EF4-FFF2-40B4-BE49-F238E27FC236}">
                <a16:creationId xmlns:a16="http://schemas.microsoft.com/office/drawing/2014/main" id="{6B043AC5-E843-BB4C-A248-25C5DCC4EDD8}"/>
              </a:ext>
            </a:extLst>
          </p:cNvPr>
          <p:cNvSpPr txBox="1">
            <a:spLocks/>
          </p:cNvSpPr>
          <p:nvPr/>
        </p:nvSpPr>
        <p:spPr>
          <a:xfrm>
            <a:off x="2062256" y="4718030"/>
            <a:ext cx="1857375" cy="255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1" i="0" u="none" strike="noStrike" kern="1200" cap="none" spc="0" normalizeH="0" baseline="0" noProof="0" dirty="0" err="1">
                <a:ln>
                  <a:noFill/>
                </a:ln>
                <a:solidFill>
                  <a:prstClr val="black"/>
                </a:solidFill>
                <a:effectLst/>
                <a:uLnTx/>
                <a:uFillTx/>
                <a:latin typeface="Roboto"/>
                <a:ea typeface="+mn-ea"/>
                <a:cs typeface="+mn-cs"/>
              </a:rPr>
              <a:t>Equipamentos</a:t>
            </a:r>
            <a:br>
              <a:rPr kumimoji="0" lang="da-DK" sz="1600" b="1" i="0" u="none" strike="noStrike" kern="1200" cap="none" spc="0" normalizeH="0" baseline="0" noProof="0" dirty="0">
                <a:ln>
                  <a:noFill/>
                </a:ln>
                <a:solidFill>
                  <a:prstClr val="black"/>
                </a:solidFill>
                <a:effectLst/>
                <a:uLnTx/>
                <a:uFillTx/>
                <a:latin typeface="Roboto"/>
                <a:ea typeface="+mn-ea"/>
                <a:cs typeface="+mn-cs"/>
              </a:rPr>
            </a:br>
            <a:endParaRPr kumimoji="0" lang="da-DK" sz="1600" b="1" i="0" u="none" strike="noStrike" kern="1200" cap="none" spc="0" normalizeH="0" baseline="0" noProof="0" dirty="0">
              <a:ln>
                <a:noFill/>
              </a:ln>
              <a:solidFill>
                <a:prstClr val="black"/>
              </a:solidFill>
              <a:effectLst/>
              <a:uLnTx/>
              <a:uFillTx/>
              <a:latin typeface="Roboto"/>
              <a:ea typeface="+mn-ea"/>
              <a:cs typeface="+mn-cs"/>
            </a:endParaRPr>
          </a:p>
        </p:txBody>
      </p:sp>
      <p:pic>
        <p:nvPicPr>
          <p:cNvPr id="14" name="Imagem 13">
            <a:extLst>
              <a:ext uri="{FF2B5EF4-FFF2-40B4-BE49-F238E27FC236}">
                <a16:creationId xmlns:a16="http://schemas.microsoft.com/office/drawing/2014/main" id="{DA718184-7947-45F0-968B-ECC3ED47F01C}"/>
              </a:ext>
            </a:extLst>
          </p:cNvPr>
          <p:cNvPicPr>
            <a:picLocks noChangeAspect="1"/>
          </p:cNvPicPr>
          <p:nvPr/>
        </p:nvPicPr>
        <p:blipFill rotWithShape="1">
          <a:blip r:embed="rId6">
            <a:extLst>
              <a:ext uri="{28A0092B-C50C-407E-A947-70E740481C1C}">
                <a14:useLocalDpi xmlns:a14="http://schemas.microsoft.com/office/drawing/2010/main"/>
              </a:ext>
              <a:ext uri="{837473B0-CC2E-450A-ABE3-18F120FF3D39}">
                <a1611:picAttrSrcUrl xmlns:a1611="http://schemas.microsoft.com/office/drawing/2016/11/main" r:id="rId7"/>
              </a:ext>
            </a:extLst>
          </a:blip>
          <a:srcRect t="-38"/>
          <a:stretch/>
        </p:blipFill>
        <p:spPr>
          <a:xfrm>
            <a:off x="3968777" y="-8721"/>
            <a:ext cx="2025445" cy="4191561"/>
          </a:xfrm>
          <a:prstGeom prst="rect">
            <a:avLst/>
          </a:prstGeom>
        </p:spPr>
      </p:pic>
      <p:sp>
        <p:nvSpPr>
          <p:cNvPr id="24" name="Espaço Reservado para Texto 4">
            <a:extLst>
              <a:ext uri="{FF2B5EF4-FFF2-40B4-BE49-F238E27FC236}">
                <a16:creationId xmlns:a16="http://schemas.microsoft.com/office/drawing/2014/main" id="{39CDC3F3-A0DF-7945-9AB0-9FBDCD953F9F}"/>
              </a:ext>
            </a:extLst>
          </p:cNvPr>
          <p:cNvSpPr txBox="1">
            <a:spLocks/>
          </p:cNvSpPr>
          <p:nvPr/>
        </p:nvSpPr>
        <p:spPr>
          <a:xfrm>
            <a:off x="0" y="4653593"/>
            <a:ext cx="1857375" cy="519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1" i="0" u="none" strike="noStrike" kern="1200" cap="none" spc="0" normalizeH="0" baseline="0" noProof="0" dirty="0" err="1">
                <a:ln>
                  <a:noFill/>
                </a:ln>
                <a:solidFill>
                  <a:prstClr val="black"/>
                </a:solidFill>
                <a:effectLst/>
                <a:uLnTx/>
                <a:uFillTx/>
                <a:latin typeface="Roboto"/>
                <a:ea typeface="+mn-ea"/>
                <a:cs typeface="+mn-cs"/>
              </a:rPr>
              <a:t>Cenário</a:t>
            </a:r>
            <a:r>
              <a:rPr kumimoji="0" lang="da-DK" sz="1600" b="1" i="0" u="none" strike="noStrike" kern="1200" cap="none" spc="0" normalizeH="0" baseline="0" noProof="0" dirty="0">
                <a:ln>
                  <a:noFill/>
                </a:ln>
                <a:solidFill>
                  <a:prstClr val="black"/>
                </a:solidFill>
                <a:effectLst/>
                <a:uLnTx/>
                <a:uFillTx/>
                <a:latin typeface="Roboto"/>
                <a:ea typeface="+mn-ea"/>
                <a:cs typeface="+mn-cs"/>
              </a:rPr>
              <a:t> de </a:t>
            </a:r>
            <a:r>
              <a:rPr kumimoji="0" lang="da-DK" sz="1600" b="1" i="0" u="none" strike="noStrike" kern="1200" cap="none" spc="0" normalizeH="0" baseline="0" noProof="0" dirty="0" err="1">
                <a:ln>
                  <a:noFill/>
                </a:ln>
                <a:solidFill>
                  <a:prstClr val="black"/>
                </a:solidFill>
                <a:effectLst/>
                <a:uLnTx/>
                <a:uFillTx/>
                <a:latin typeface="Roboto"/>
                <a:ea typeface="+mn-ea"/>
                <a:cs typeface="+mn-cs"/>
              </a:rPr>
              <a:t>instalação</a:t>
            </a:r>
            <a:endParaRPr kumimoji="0" lang="da-DK" sz="1600" b="1" i="0" u="none" strike="noStrike" kern="1200" cap="none" spc="0" normalizeH="0" baseline="0" noProof="0" dirty="0">
              <a:ln>
                <a:noFill/>
              </a:ln>
              <a:solidFill>
                <a:prstClr val="black"/>
              </a:solidFill>
              <a:effectLst/>
              <a:uLnTx/>
              <a:uFillTx/>
              <a:latin typeface="Roboto"/>
              <a:ea typeface="+mn-ea"/>
              <a:cs typeface="+mn-cs"/>
            </a:endParaRPr>
          </a:p>
        </p:txBody>
      </p:sp>
      <p:pic>
        <p:nvPicPr>
          <p:cNvPr id="10" name="Imagem 9" descr="Pessoas sentadas em auditório&#10;&#10;Descrição gerada automaticamente">
            <a:extLst>
              <a:ext uri="{FF2B5EF4-FFF2-40B4-BE49-F238E27FC236}">
                <a16:creationId xmlns:a16="http://schemas.microsoft.com/office/drawing/2014/main" id="{41F76691-3F74-E247-BB6B-4AECEAF42BA0}"/>
              </a:ext>
            </a:extLst>
          </p:cNvPr>
          <p:cNvPicPr>
            <a:picLocks noChangeAspect="1"/>
          </p:cNvPicPr>
          <p:nvPr/>
        </p:nvPicPr>
        <p:blipFill rotWithShape="1">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b="-222"/>
          <a:stretch/>
        </p:blipFill>
        <p:spPr>
          <a:xfrm>
            <a:off x="5994222" y="-20296"/>
            <a:ext cx="2111402" cy="4210261"/>
          </a:xfrm>
          <a:prstGeom prst="rect">
            <a:avLst/>
          </a:prstGeom>
        </p:spPr>
      </p:pic>
      <p:sp>
        <p:nvSpPr>
          <p:cNvPr id="31" name="Espaço Reservado para Texto 4">
            <a:extLst>
              <a:ext uri="{FF2B5EF4-FFF2-40B4-BE49-F238E27FC236}">
                <a16:creationId xmlns:a16="http://schemas.microsoft.com/office/drawing/2014/main" id="{AD6B70C2-63E8-B04C-9C58-28AB44FB5C2F}"/>
              </a:ext>
            </a:extLst>
          </p:cNvPr>
          <p:cNvSpPr txBox="1">
            <a:spLocks/>
          </p:cNvSpPr>
          <p:nvPr/>
        </p:nvSpPr>
        <p:spPr>
          <a:xfrm>
            <a:off x="6096000" y="4653593"/>
            <a:ext cx="1857375" cy="519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1" i="0" u="none" strike="noStrike" kern="1200" cap="none" spc="0" normalizeH="0" baseline="0" noProof="0" dirty="0" err="1">
                <a:ln>
                  <a:noFill/>
                </a:ln>
                <a:solidFill>
                  <a:prstClr val="black"/>
                </a:solidFill>
                <a:effectLst/>
                <a:uLnTx/>
                <a:uFillTx/>
                <a:latin typeface="Roboto"/>
                <a:ea typeface="+mn-ea"/>
                <a:cs typeface="+mn-cs"/>
              </a:rPr>
              <a:t>Implantação</a:t>
            </a:r>
            <a:r>
              <a:rPr kumimoji="0" lang="da-DK" sz="1600" b="1" i="0" u="none" strike="noStrike" kern="1200" cap="none" spc="0" normalizeH="0" baseline="0" noProof="0" dirty="0">
                <a:ln>
                  <a:noFill/>
                </a:ln>
                <a:solidFill>
                  <a:prstClr val="black"/>
                </a:solidFill>
                <a:effectLst/>
                <a:uLnTx/>
                <a:uFillTx/>
                <a:latin typeface="Roboto"/>
                <a:ea typeface="+mn-ea"/>
                <a:cs typeface="+mn-cs"/>
              </a:rPr>
              <a:t> do sistema</a:t>
            </a:r>
          </a:p>
        </p:txBody>
      </p:sp>
      <p:pic>
        <p:nvPicPr>
          <p:cNvPr id="33" name="Imagem 32">
            <a:extLst>
              <a:ext uri="{FF2B5EF4-FFF2-40B4-BE49-F238E27FC236}">
                <a16:creationId xmlns:a16="http://schemas.microsoft.com/office/drawing/2014/main" id="{31BABFBF-1510-1D46-B628-B3E7FFC4A0D9}"/>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8105624" y="-10148"/>
            <a:ext cx="2142508" cy="4189963"/>
          </a:xfrm>
          <a:prstGeom prst="rect">
            <a:avLst/>
          </a:prstGeom>
        </p:spPr>
      </p:pic>
      <p:sp>
        <p:nvSpPr>
          <p:cNvPr id="35" name="Espaço Reservado para Texto 4">
            <a:extLst>
              <a:ext uri="{FF2B5EF4-FFF2-40B4-BE49-F238E27FC236}">
                <a16:creationId xmlns:a16="http://schemas.microsoft.com/office/drawing/2014/main" id="{AC0A7E64-B3AA-5F4D-8996-201A3C43D06E}"/>
              </a:ext>
            </a:extLst>
          </p:cNvPr>
          <p:cNvSpPr txBox="1">
            <a:spLocks/>
          </p:cNvSpPr>
          <p:nvPr/>
        </p:nvSpPr>
        <p:spPr>
          <a:xfrm>
            <a:off x="8105624" y="4648813"/>
            <a:ext cx="1857375" cy="519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1" i="0" u="none" strike="noStrike" kern="1200" cap="none" spc="0" normalizeH="0" baseline="0" noProof="0" dirty="0" err="1">
                <a:ln>
                  <a:noFill/>
                </a:ln>
                <a:solidFill>
                  <a:prstClr val="black"/>
                </a:solidFill>
                <a:effectLst/>
                <a:uLnTx/>
                <a:uFillTx/>
                <a:latin typeface="Roboto"/>
                <a:ea typeface="+mn-ea"/>
                <a:cs typeface="+mn-cs"/>
              </a:rPr>
              <a:t>Monitoramento</a:t>
            </a:r>
            <a:endParaRPr kumimoji="0" lang="da-DK" sz="1600" b="1" i="0" u="none" strike="noStrike" kern="1200" cap="none" spc="0" normalizeH="0" baseline="0" noProof="0" dirty="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35893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F26C888-BB23-E107-4ACE-518E552AF081}"/>
              </a:ext>
            </a:extLst>
          </p:cNvPr>
          <p:cNvSpPr>
            <a:spLocks noGrp="1"/>
          </p:cNvSpPr>
          <p:nvPr>
            <p:ph sz="quarter" idx="13"/>
          </p:nvPr>
        </p:nvSpPr>
        <p:spPr>
          <a:xfrm>
            <a:off x="1266978" y="1879133"/>
            <a:ext cx="9658162" cy="4086971"/>
          </a:xfrm>
        </p:spPr>
        <p:txBody>
          <a:bodyPr/>
          <a:lstStyle/>
          <a:p>
            <a:r>
              <a:rPr lang="pt-BR" dirty="0"/>
              <a:t>Informatizar 100% da APS e ambulatórios de especialidades / policlínicas (PEC e-SUS APS).</a:t>
            </a:r>
          </a:p>
          <a:p>
            <a:r>
              <a:rPr lang="pt-BR" dirty="0"/>
              <a:t>Informatizar 100% dos hospitais, </a:t>
            </a:r>
            <a:r>
              <a:rPr lang="pt-BR" dirty="0" err="1"/>
              <a:t>UPAs</a:t>
            </a:r>
            <a:r>
              <a:rPr lang="pt-BR" dirty="0"/>
              <a:t> e serviços de diagnóstico (AGHU).</a:t>
            </a:r>
          </a:p>
          <a:p>
            <a:r>
              <a:rPr lang="pt-BR" dirty="0"/>
              <a:t>Conectar os prontuários à RNDS.</a:t>
            </a:r>
          </a:p>
        </p:txBody>
      </p:sp>
      <p:pic>
        <p:nvPicPr>
          <p:cNvPr id="2050" name="Picture 2" descr="Credencial de integração do e-SUS APS com o CadSUS estará disponível a  partir de junho — Ministério da Saúde">
            <a:extLst>
              <a:ext uri="{FF2B5EF4-FFF2-40B4-BE49-F238E27FC236}">
                <a16:creationId xmlns:a16="http://schemas.microsoft.com/office/drawing/2014/main" id="{445A50E5-DED1-4115-0ACC-F754DC824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3" t="20558" r="9259" b="30492"/>
          <a:stretch/>
        </p:blipFill>
        <p:spPr bwMode="auto">
          <a:xfrm>
            <a:off x="1266860" y="1041721"/>
            <a:ext cx="2496786" cy="837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BSERH: Todos os cursos | EBSERH">
            <a:extLst>
              <a:ext uri="{FF2B5EF4-FFF2-40B4-BE49-F238E27FC236}">
                <a16:creationId xmlns:a16="http://schemas.microsoft.com/office/drawing/2014/main" id="{A950A99E-C0A4-BE4D-3C95-7ECCD865D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296" y="670833"/>
            <a:ext cx="3639459" cy="12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6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3E26A6B-8E6D-5774-6AC2-07D428BE82DB}"/>
              </a:ext>
            </a:extLst>
          </p:cNvPr>
          <p:cNvSpPr>
            <a:spLocks noGrp="1"/>
          </p:cNvSpPr>
          <p:nvPr>
            <p:ph sz="quarter" idx="13"/>
          </p:nvPr>
        </p:nvSpPr>
        <p:spPr/>
        <p:txBody>
          <a:bodyPr/>
          <a:lstStyle/>
          <a:p>
            <a:r>
              <a:rPr lang="pt-BR" dirty="0"/>
              <a:t>Migrar gradativamente do SISREG para o e-SUS Regulação.</a:t>
            </a:r>
          </a:p>
          <a:p>
            <a:r>
              <a:rPr lang="pt-BR" dirty="0"/>
              <a:t>Migrar gradativamente do Hórus para o e-SUS Assistência Farmacêutica OU integrar sistemas próprios ou terceiros à RNDS.</a:t>
            </a:r>
          </a:p>
        </p:txBody>
      </p:sp>
      <p:pic>
        <p:nvPicPr>
          <p:cNvPr id="3074" name="Picture 2" descr="e-SUSREGULACAO">
            <a:extLst>
              <a:ext uri="{FF2B5EF4-FFF2-40B4-BE49-F238E27FC236}">
                <a16:creationId xmlns:a16="http://schemas.microsoft.com/office/drawing/2014/main" id="{C6718654-06E6-F3BC-E963-5ED92162D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98" t="11578" r="6330" b="14834"/>
          <a:stretch/>
        </p:blipFill>
        <p:spPr bwMode="auto">
          <a:xfrm>
            <a:off x="1266860" y="553571"/>
            <a:ext cx="4506913" cy="132556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3BF0327E-5F5D-635A-6234-FBE3F0AE1868}"/>
              </a:ext>
            </a:extLst>
          </p:cNvPr>
          <p:cNvSpPr>
            <a:spLocks noGrp="1"/>
          </p:cNvSpPr>
          <p:nvPr>
            <p:ph type="title"/>
          </p:nvPr>
        </p:nvSpPr>
        <p:spPr>
          <a:xfrm>
            <a:off x="7388260" y="553571"/>
            <a:ext cx="8178327" cy="1325561"/>
          </a:xfrm>
        </p:spPr>
        <p:txBody>
          <a:bodyPr>
            <a:normAutofit/>
          </a:bodyPr>
          <a:lstStyle/>
          <a:p>
            <a:r>
              <a:rPr lang="pt-BR" sz="4000" b="1" dirty="0">
                <a:solidFill>
                  <a:srgbClr val="1668B2"/>
                </a:solidFill>
                <a:latin typeface="Calibri" panose="020F0502020204030204" pitchFamily="34" charset="0"/>
                <a:ea typeface="Calibri" panose="020F0502020204030204" pitchFamily="34" charset="0"/>
                <a:cs typeface="Calibri" panose="020F0502020204030204" pitchFamily="34" charset="0"/>
              </a:rPr>
              <a:t>Assistência</a:t>
            </a:r>
            <a:br>
              <a:rPr lang="pt-BR" sz="4000" b="1" dirty="0">
                <a:solidFill>
                  <a:srgbClr val="1668B2"/>
                </a:solidFill>
                <a:latin typeface="Calibri" panose="020F0502020204030204" pitchFamily="34" charset="0"/>
                <a:ea typeface="Calibri" panose="020F0502020204030204" pitchFamily="34" charset="0"/>
                <a:cs typeface="Calibri" panose="020F0502020204030204" pitchFamily="34" charset="0"/>
              </a:rPr>
            </a:br>
            <a:r>
              <a:rPr lang="pt-BR" sz="4000" b="1" dirty="0">
                <a:solidFill>
                  <a:srgbClr val="1668B2"/>
                </a:solidFill>
                <a:latin typeface="Calibri" panose="020F0502020204030204" pitchFamily="34" charset="0"/>
                <a:ea typeface="Calibri" panose="020F0502020204030204" pitchFamily="34" charset="0"/>
                <a:cs typeface="Calibri" panose="020F0502020204030204" pitchFamily="34" charset="0"/>
              </a:rPr>
              <a:t>Farmacêutica</a:t>
            </a:r>
          </a:p>
        </p:txBody>
      </p:sp>
      <p:pic>
        <p:nvPicPr>
          <p:cNvPr id="2" name="Picture 2" descr="e-SUSREGULACAO">
            <a:extLst>
              <a:ext uri="{FF2B5EF4-FFF2-40B4-BE49-F238E27FC236}">
                <a16:creationId xmlns:a16="http://schemas.microsoft.com/office/drawing/2014/main" id="{C6718654-06E6-F3BC-E963-5ED92162D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98" t="11578" r="66489" b="14834"/>
          <a:stretch/>
        </p:blipFill>
        <p:spPr bwMode="auto">
          <a:xfrm>
            <a:off x="5908306" y="553571"/>
            <a:ext cx="1479955"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7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158DFC1D-1506-EB38-F699-1C9437398F30}"/>
              </a:ext>
            </a:extLst>
          </p:cNvPr>
          <p:cNvSpPr>
            <a:spLocks noGrp="1"/>
          </p:cNvSpPr>
          <p:nvPr>
            <p:ph sz="quarter" idx="13"/>
          </p:nvPr>
        </p:nvSpPr>
        <p:spPr/>
        <p:txBody>
          <a:bodyPr/>
          <a:lstStyle/>
          <a:p>
            <a:r>
              <a:rPr lang="pt-BR" dirty="0"/>
              <a:t>Interoperar seus sistemas próprios e de empresas terceiras com as plataformas oficiais.</a:t>
            </a:r>
          </a:p>
          <a:p>
            <a:r>
              <a:rPr lang="pt-BR" dirty="0"/>
              <a:t>Adotar efetivamente o uso do login gov.br no município (PEC e-SUS APS, e-SUS Regulação, e-SUS AF).</a:t>
            </a:r>
          </a:p>
          <a:p>
            <a:r>
              <a:rPr lang="pt-BR" dirty="0"/>
              <a:t>Disseminar o uso entre os profissionais e cidadãos.</a:t>
            </a:r>
          </a:p>
          <a:p>
            <a:endParaRPr lang="pt-BR" dirty="0"/>
          </a:p>
        </p:txBody>
      </p:sp>
      <p:pic>
        <p:nvPicPr>
          <p:cNvPr id="7" name="Google Shape;120;p3">
            <a:extLst>
              <a:ext uri="{FF2B5EF4-FFF2-40B4-BE49-F238E27FC236}">
                <a16:creationId xmlns:a16="http://schemas.microsoft.com/office/drawing/2014/main" id="{4C618C51-43AE-2E35-1B44-8EC05E0CB512}"/>
              </a:ext>
            </a:extLst>
          </p:cNvPr>
          <p:cNvPicPr preferRelativeResize="0">
            <a:picLocks noChangeAspect="1"/>
          </p:cNvPicPr>
          <p:nvPr/>
        </p:nvPicPr>
        <p:blipFill rotWithShape="1">
          <a:blip r:embed="rId2">
            <a:alphaModFix/>
          </a:blip>
          <a:srcRect l="2328" t="32097" r="2728" b="32429"/>
          <a:stretch/>
        </p:blipFill>
        <p:spPr>
          <a:xfrm>
            <a:off x="1266860" y="546937"/>
            <a:ext cx="3565584" cy="1332196"/>
          </a:xfrm>
          <a:prstGeom prst="rect">
            <a:avLst/>
          </a:prstGeom>
          <a:noFill/>
          <a:ln>
            <a:noFill/>
          </a:ln>
        </p:spPr>
      </p:pic>
      <p:pic>
        <p:nvPicPr>
          <p:cNvPr id="2" name="Picture 2" descr="WEB Atendimento SUS">
            <a:extLst>
              <a:ext uri="{FF2B5EF4-FFF2-40B4-BE49-F238E27FC236}">
                <a16:creationId xmlns:a16="http://schemas.microsoft.com/office/drawing/2014/main" id="{ACC11DAF-6926-12B5-042B-6DBEBBD30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298" y="546937"/>
            <a:ext cx="2899493" cy="133082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Uma imagem contendo Interface gráfica do usuário&#10;&#10;Descrição gerada automaticamente">
            <a:extLst>
              <a:ext uri="{FF2B5EF4-FFF2-40B4-BE49-F238E27FC236}">
                <a16:creationId xmlns:a16="http://schemas.microsoft.com/office/drawing/2014/main" id="{7921E3BA-6C1B-55D3-C28D-5FD8EFECAD22}"/>
              </a:ext>
            </a:extLst>
          </p:cNvPr>
          <p:cNvPicPr>
            <a:picLocks noChangeAspect="1"/>
          </p:cNvPicPr>
          <p:nvPr/>
        </p:nvPicPr>
        <p:blipFill>
          <a:blip r:embed="rId4"/>
          <a:stretch>
            <a:fillRect/>
          </a:stretch>
        </p:blipFill>
        <p:spPr>
          <a:xfrm>
            <a:off x="8025645" y="546937"/>
            <a:ext cx="3246627" cy="1325563"/>
          </a:xfrm>
          <a:prstGeom prst="rect">
            <a:avLst/>
          </a:prstGeom>
        </p:spPr>
      </p:pic>
    </p:spTree>
    <p:extLst>
      <p:ext uri="{BB962C8B-B14F-4D97-AF65-F5344CB8AC3E}">
        <p14:creationId xmlns:p14="http://schemas.microsoft.com/office/powerpoint/2010/main" val="325374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D2080A6-59AE-BC44-2DF5-C54F277C5943}"/>
              </a:ext>
            </a:extLst>
          </p:cNvPr>
          <p:cNvSpPr>
            <a:spLocks noGrp="1"/>
          </p:cNvSpPr>
          <p:nvPr>
            <p:ph sz="quarter" idx="13"/>
          </p:nvPr>
        </p:nvSpPr>
        <p:spPr/>
        <p:txBody>
          <a:bodyPr/>
          <a:lstStyle/>
          <a:p>
            <a:r>
              <a:rPr lang="pt-BR" dirty="0"/>
              <a:t>Organizado e coordenado com o modelo de atenção e como necessidade da RAS!</a:t>
            </a:r>
          </a:p>
          <a:p>
            <a:r>
              <a:rPr lang="pt-BR" dirty="0"/>
              <a:t>Modelado de forma estruturante como uma das ferramentas para reduzir vazios assistenciais, promover acesso facilitado e reduzir custos.</a:t>
            </a:r>
          </a:p>
          <a:p>
            <a:r>
              <a:rPr lang="pt-BR" dirty="0"/>
              <a:t>Deve demonstrar ter melhor custo vs. benefício do que a atividade presencial.</a:t>
            </a:r>
          </a:p>
        </p:txBody>
      </p:sp>
      <p:sp>
        <p:nvSpPr>
          <p:cNvPr id="3" name="Título 2">
            <a:extLst>
              <a:ext uri="{FF2B5EF4-FFF2-40B4-BE49-F238E27FC236}">
                <a16:creationId xmlns:a16="http://schemas.microsoft.com/office/drawing/2014/main" id="{716D3C56-A349-276A-6E44-180031FA1EAB}"/>
              </a:ext>
            </a:extLst>
          </p:cNvPr>
          <p:cNvSpPr>
            <a:spLocks noGrp="1"/>
          </p:cNvSpPr>
          <p:nvPr>
            <p:ph type="title"/>
          </p:nvPr>
        </p:nvSpPr>
        <p:spPr/>
        <p:txBody>
          <a:bodyPr/>
          <a:lstStyle/>
          <a:p>
            <a:r>
              <a:rPr lang="pt-BR" dirty="0"/>
              <a:t>Telessaúde</a:t>
            </a:r>
          </a:p>
        </p:txBody>
      </p:sp>
      <p:sp>
        <p:nvSpPr>
          <p:cNvPr id="4" name="Subtítulo 3">
            <a:extLst>
              <a:ext uri="{FF2B5EF4-FFF2-40B4-BE49-F238E27FC236}">
                <a16:creationId xmlns:a16="http://schemas.microsoft.com/office/drawing/2014/main" id="{6C4AD35A-8E7E-2BA5-81BA-6F88ACE5737A}"/>
              </a:ext>
            </a:extLst>
          </p:cNvPr>
          <p:cNvSpPr>
            <a:spLocks noGrp="1"/>
          </p:cNvSpPr>
          <p:nvPr>
            <p:ph type="subTitle" idx="2"/>
          </p:nvPr>
        </p:nvSpPr>
        <p:spPr/>
        <p:txBody>
          <a:bodyPr/>
          <a:lstStyle/>
          <a:p>
            <a:endParaRPr lang="pt-BR"/>
          </a:p>
        </p:txBody>
      </p:sp>
    </p:spTree>
    <p:extLst>
      <p:ext uri="{BB962C8B-B14F-4D97-AF65-F5344CB8AC3E}">
        <p14:creationId xmlns:p14="http://schemas.microsoft.com/office/powerpoint/2010/main" val="361623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8">
            <a:extLst>
              <a:ext uri="{FF2B5EF4-FFF2-40B4-BE49-F238E27FC236}">
                <a16:creationId xmlns:a16="http://schemas.microsoft.com/office/drawing/2014/main" id="{350C009D-80FA-7BC9-057B-1AF981A3DC00}"/>
              </a:ext>
            </a:extLst>
          </p:cNvPr>
          <p:cNvSpPr>
            <a:spLocks noGrp="1"/>
          </p:cNvSpPr>
          <p:nvPr>
            <p:ph sz="quarter" idx="13"/>
          </p:nvPr>
        </p:nvSpPr>
        <p:spPr>
          <a:xfrm>
            <a:off x="1266978" y="1879133"/>
            <a:ext cx="4733831" cy="4086971"/>
          </a:xfrm>
        </p:spPr>
        <p:txBody>
          <a:bodyPr>
            <a:normAutofit/>
          </a:bodyPr>
          <a:lstStyle/>
          <a:p>
            <a:pPr>
              <a:lnSpc>
                <a:spcPct val="140000"/>
              </a:lnSpc>
              <a:spcAft>
                <a:spcPts val="600"/>
              </a:spcAft>
            </a:pPr>
            <a:r>
              <a:rPr lang="pt-BR" sz="1800" dirty="0"/>
              <a:t>Cofinanciamento federal para a MAC por pacote.</a:t>
            </a:r>
          </a:p>
          <a:p>
            <a:pPr>
              <a:lnSpc>
                <a:spcPct val="140000"/>
              </a:lnSpc>
              <a:spcAft>
                <a:spcPts val="600"/>
              </a:spcAft>
            </a:pPr>
            <a:r>
              <a:rPr lang="pt-BR" sz="1800" dirty="0"/>
              <a:t>Cada pacote equivale a uma linha de cuidado com tempo limite para atendimento.</a:t>
            </a:r>
          </a:p>
          <a:p>
            <a:pPr>
              <a:lnSpc>
                <a:spcPct val="140000"/>
              </a:lnSpc>
              <a:spcAft>
                <a:spcPts val="600"/>
              </a:spcAft>
            </a:pPr>
            <a:r>
              <a:rPr lang="pt-BR" sz="1800" dirty="0"/>
              <a:t>Os pacotes remuneram </a:t>
            </a:r>
            <a:r>
              <a:rPr lang="pt-BR" sz="1800" b="1" dirty="0"/>
              <a:t>mais</a:t>
            </a:r>
            <a:r>
              <a:rPr lang="pt-BR" sz="1800" dirty="0"/>
              <a:t> que os procedimentos isolados.</a:t>
            </a:r>
          </a:p>
        </p:txBody>
      </p:sp>
      <p:sp>
        <p:nvSpPr>
          <p:cNvPr id="7" name="Título 6">
            <a:extLst>
              <a:ext uri="{FF2B5EF4-FFF2-40B4-BE49-F238E27FC236}">
                <a16:creationId xmlns:a16="http://schemas.microsoft.com/office/drawing/2014/main" id="{B95CA63E-E37A-B249-89F0-473139F4276C}"/>
              </a:ext>
            </a:extLst>
          </p:cNvPr>
          <p:cNvSpPr>
            <a:spLocks noGrp="1"/>
          </p:cNvSpPr>
          <p:nvPr>
            <p:ph type="title"/>
          </p:nvPr>
        </p:nvSpPr>
        <p:spPr>
          <a:xfrm>
            <a:off x="1266858" y="891894"/>
            <a:ext cx="9658282" cy="457373"/>
          </a:xfrm>
        </p:spPr>
        <p:txBody>
          <a:bodyPr wrap="square" anchor="ctr">
            <a:normAutofit/>
          </a:bodyPr>
          <a:lstStyle/>
          <a:p>
            <a:pPr>
              <a:lnSpc>
                <a:spcPct val="90000"/>
              </a:lnSpc>
            </a:pPr>
            <a:r>
              <a:rPr lang="pt-BR" sz="2600" dirty="0"/>
              <a:t>O PMAE</a:t>
            </a:r>
          </a:p>
        </p:txBody>
      </p:sp>
      <p:sp>
        <p:nvSpPr>
          <p:cNvPr id="8" name="Subtítulo 7">
            <a:extLst>
              <a:ext uri="{FF2B5EF4-FFF2-40B4-BE49-F238E27FC236}">
                <a16:creationId xmlns:a16="http://schemas.microsoft.com/office/drawing/2014/main" id="{8ED9641B-AB83-21BC-A62D-57C1CF4ABBFD}"/>
              </a:ext>
            </a:extLst>
          </p:cNvPr>
          <p:cNvSpPr>
            <a:spLocks noGrp="1"/>
          </p:cNvSpPr>
          <p:nvPr>
            <p:ph type="subTitle" idx="2"/>
          </p:nvPr>
        </p:nvSpPr>
        <p:spPr>
          <a:xfrm>
            <a:off x="1266858" y="1258349"/>
            <a:ext cx="9658162" cy="558040"/>
          </a:xfrm>
        </p:spPr>
        <p:txBody>
          <a:bodyPr wrap="square" anchor="t">
            <a:normAutofit/>
          </a:bodyPr>
          <a:lstStyle/>
          <a:p>
            <a:pPr>
              <a:spcAft>
                <a:spcPts val="600"/>
              </a:spcAft>
            </a:pPr>
            <a:r>
              <a:rPr lang="pt-BR" dirty="0"/>
              <a:t>Lógica geral</a:t>
            </a:r>
          </a:p>
        </p:txBody>
      </p:sp>
      <p:pic>
        <p:nvPicPr>
          <p:cNvPr id="6148" name="Picture 4" descr="uma análise da obra: A Persistência da Memória de Salvador Dalí | Coletivo  Lírico">
            <a:extLst>
              <a:ext uri="{FF2B5EF4-FFF2-40B4-BE49-F238E27FC236}">
                <a16:creationId xmlns:a16="http://schemas.microsoft.com/office/drawing/2014/main" id="{6E878B58-8E1F-1EDC-29A2-53CFA52571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971"/>
          <a:stretch/>
        </p:blipFill>
        <p:spPr bwMode="auto">
          <a:xfrm>
            <a:off x="6985556" y="1347789"/>
            <a:ext cx="4733832" cy="4086971"/>
          </a:xfrm>
          <a:prstGeom prst="rect">
            <a:avLst/>
          </a:prstGeom>
          <a:solidFill>
            <a:srgbClr val="FFFFFF"/>
          </a:solidFill>
        </p:spPr>
      </p:pic>
    </p:spTree>
    <p:extLst>
      <p:ext uri="{BB962C8B-B14F-4D97-AF65-F5344CB8AC3E}">
        <p14:creationId xmlns:p14="http://schemas.microsoft.com/office/powerpoint/2010/main" val="258696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2;p3" descr="Mulher encolhendo os ombros com preenchimento sólido">
            <a:extLst>
              <a:ext uri="{FF2B5EF4-FFF2-40B4-BE49-F238E27FC236}">
                <a16:creationId xmlns:a16="http://schemas.microsoft.com/office/drawing/2014/main" id="{D2BF97BC-004A-90F4-7580-61EDB3CCE4E2}"/>
              </a:ext>
            </a:extLst>
          </p:cNvPr>
          <p:cNvPicPr preferRelativeResize="0"/>
          <p:nvPr/>
        </p:nvPicPr>
        <p:blipFill rotWithShape="1">
          <a:blip r:embed="rId2">
            <a:alphaModFix/>
          </a:blip>
          <a:srcRect/>
          <a:stretch/>
        </p:blipFill>
        <p:spPr>
          <a:xfrm>
            <a:off x="553705" y="2971800"/>
            <a:ext cx="914400" cy="914400"/>
          </a:xfrm>
          <a:prstGeom prst="rect">
            <a:avLst/>
          </a:prstGeom>
          <a:noFill/>
          <a:ln>
            <a:noFill/>
          </a:ln>
        </p:spPr>
      </p:pic>
      <p:pic>
        <p:nvPicPr>
          <p:cNvPr id="4" name="Imagem 3">
            <a:extLst>
              <a:ext uri="{FF2B5EF4-FFF2-40B4-BE49-F238E27FC236}">
                <a16:creationId xmlns:a16="http://schemas.microsoft.com/office/drawing/2014/main" id="{38DC4B78-D21F-C16E-4B47-8B87F2FA1127}"/>
              </a:ext>
            </a:extLst>
          </p:cNvPr>
          <p:cNvPicPr>
            <a:picLocks noChangeAspect="1"/>
          </p:cNvPicPr>
          <p:nvPr/>
        </p:nvPicPr>
        <p:blipFill>
          <a:blip r:embed="rId3"/>
          <a:stretch>
            <a:fillRect/>
          </a:stretch>
        </p:blipFill>
        <p:spPr>
          <a:xfrm>
            <a:off x="0" y="5536026"/>
            <a:ext cx="2037708" cy="609600"/>
          </a:xfrm>
          <a:prstGeom prst="rect">
            <a:avLst/>
          </a:prstGeom>
        </p:spPr>
      </p:pic>
      <p:sp>
        <p:nvSpPr>
          <p:cNvPr id="7" name="CaixaDeTexto 6">
            <a:extLst>
              <a:ext uri="{FF2B5EF4-FFF2-40B4-BE49-F238E27FC236}">
                <a16:creationId xmlns:a16="http://schemas.microsoft.com/office/drawing/2014/main" id="{2D682FB0-A425-1543-ECCA-0F579191EC46}"/>
              </a:ext>
            </a:extLst>
          </p:cNvPr>
          <p:cNvSpPr txBox="1"/>
          <p:nvPr/>
        </p:nvSpPr>
        <p:spPr>
          <a:xfrm>
            <a:off x="-25073" y="403211"/>
            <a:ext cx="2062782" cy="954107"/>
          </a:xfrm>
          <a:prstGeom prst="rect">
            <a:avLst/>
          </a:prstGeom>
          <a:noFill/>
        </p:spPr>
        <p:txBody>
          <a:bodyPr wrap="square" rtlCol="0">
            <a:spAutoFit/>
          </a:bodyPr>
          <a:lstStyle/>
          <a:p>
            <a:pPr algn="ctr"/>
            <a:r>
              <a:rPr lang="pt-BR" dirty="0"/>
              <a:t>APS encontra nódulo na mama de Maria e insere solicitação para atendimento</a:t>
            </a:r>
          </a:p>
        </p:txBody>
      </p:sp>
      <p:pic>
        <p:nvPicPr>
          <p:cNvPr id="11" name="Google Shape;154;p3">
            <a:extLst>
              <a:ext uri="{FF2B5EF4-FFF2-40B4-BE49-F238E27FC236}">
                <a16:creationId xmlns:a16="http://schemas.microsoft.com/office/drawing/2014/main" id="{52099A91-D1BA-3B80-44C0-D216D2A933C4}"/>
              </a:ext>
            </a:extLst>
          </p:cNvPr>
          <p:cNvPicPr preferRelativeResize="0"/>
          <p:nvPr/>
        </p:nvPicPr>
        <p:blipFill rotWithShape="1">
          <a:blip r:embed="rId4">
            <a:alphaModFix/>
          </a:blip>
          <a:srcRect r="10137"/>
          <a:stretch/>
        </p:blipFill>
        <p:spPr>
          <a:xfrm>
            <a:off x="7237497" y="2505466"/>
            <a:ext cx="1378858" cy="1339486"/>
          </a:xfrm>
          <a:prstGeom prst="rect">
            <a:avLst/>
          </a:prstGeom>
          <a:noFill/>
          <a:ln>
            <a:noFill/>
          </a:ln>
        </p:spPr>
      </p:pic>
      <p:sp>
        <p:nvSpPr>
          <p:cNvPr id="12" name="CaixaDeTexto 11">
            <a:extLst>
              <a:ext uri="{FF2B5EF4-FFF2-40B4-BE49-F238E27FC236}">
                <a16:creationId xmlns:a16="http://schemas.microsoft.com/office/drawing/2014/main" id="{9B0E0AA0-C338-913C-B3C2-FDA978DBD923}"/>
              </a:ext>
            </a:extLst>
          </p:cNvPr>
          <p:cNvSpPr txBox="1"/>
          <p:nvPr/>
        </p:nvSpPr>
        <p:spPr>
          <a:xfrm>
            <a:off x="2511002" y="416004"/>
            <a:ext cx="2062782" cy="307777"/>
          </a:xfrm>
          <a:prstGeom prst="rect">
            <a:avLst/>
          </a:prstGeom>
          <a:noFill/>
        </p:spPr>
        <p:txBody>
          <a:bodyPr wrap="square" rtlCol="0">
            <a:spAutoFit/>
          </a:bodyPr>
          <a:lstStyle/>
          <a:p>
            <a:pPr algn="ctr"/>
            <a:r>
              <a:rPr lang="pt-BR" dirty="0"/>
              <a:t>Maria é atendida </a:t>
            </a:r>
          </a:p>
        </p:txBody>
      </p:sp>
      <p:sp>
        <p:nvSpPr>
          <p:cNvPr id="16" name="Google Shape;132;p3">
            <a:extLst>
              <a:ext uri="{FF2B5EF4-FFF2-40B4-BE49-F238E27FC236}">
                <a16:creationId xmlns:a16="http://schemas.microsoft.com/office/drawing/2014/main" id="{F1773386-6A7F-B37F-8F8E-1774977A4ED4}"/>
              </a:ext>
            </a:extLst>
          </p:cNvPr>
          <p:cNvSpPr/>
          <p:nvPr/>
        </p:nvSpPr>
        <p:spPr>
          <a:xfrm>
            <a:off x="3624223" y="4740038"/>
            <a:ext cx="578916" cy="3615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 name="Google Shape;127;p3">
            <a:extLst>
              <a:ext uri="{FF2B5EF4-FFF2-40B4-BE49-F238E27FC236}">
                <a16:creationId xmlns:a16="http://schemas.microsoft.com/office/drawing/2014/main" id="{483EE66D-9425-0C0E-920B-08394DE2EB11}"/>
              </a:ext>
            </a:extLst>
          </p:cNvPr>
          <p:cNvGrpSpPr/>
          <p:nvPr/>
        </p:nvGrpSpPr>
        <p:grpSpPr>
          <a:xfrm>
            <a:off x="2856583" y="2487916"/>
            <a:ext cx="1659801" cy="1357036"/>
            <a:chOff x="2987940" y="574771"/>
            <a:chExt cx="1659801" cy="1357036"/>
          </a:xfrm>
        </p:grpSpPr>
        <p:pic>
          <p:nvPicPr>
            <p:cNvPr id="24" name="Google Shape;130;p3">
              <a:extLst>
                <a:ext uri="{FF2B5EF4-FFF2-40B4-BE49-F238E27FC236}">
                  <a16:creationId xmlns:a16="http://schemas.microsoft.com/office/drawing/2014/main" id="{5FD7791E-1203-FCE4-2271-DBCE4CF20251}"/>
                </a:ext>
              </a:extLst>
            </p:cNvPr>
            <p:cNvPicPr preferRelativeResize="0"/>
            <p:nvPr/>
          </p:nvPicPr>
          <p:blipFill rotWithShape="1">
            <a:blip r:embed="rId4">
              <a:alphaModFix/>
            </a:blip>
            <a:srcRect r="10137"/>
            <a:stretch/>
          </p:blipFill>
          <p:spPr>
            <a:xfrm>
              <a:off x="2987940" y="592321"/>
              <a:ext cx="1378858" cy="1339486"/>
            </a:xfrm>
            <a:prstGeom prst="rect">
              <a:avLst/>
            </a:prstGeom>
            <a:noFill/>
            <a:ln>
              <a:noFill/>
            </a:ln>
          </p:spPr>
        </p:pic>
        <p:sp>
          <p:nvSpPr>
            <p:cNvPr id="25" name="Google Shape;131;p3">
              <a:extLst>
                <a:ext uri="{FF2B5EF4-FFF2-40B4-BE49-F238E27FC236}">
                  <a16:creationId xmlns:a16="http://schemas.microsoft.com/office/drawing/2014/main" id="{23898D26-B535-E330-7FCD-14A0F0BA0A01}"/>
                </a:ext>
              </a:extLst>
            </p:cNvPr>
            <p:cNvSpPr/>
            <p:nvPr/>
          </p:nvSpPr>
          <p:spPr>
            <a:xfrm>
              <a:off x="4068825" y="574771"/>
              <a:ext cx="578916" cy="59818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132;p3">
              <a:extLst>
                <a:ext uri="{FF2B5EF4-FFF2-40B4-BE49-F238E27FC236}">
                  <a16:creationId xmlns:a16="http://schemas.microsoft.com/office/drawing/2014/main" id="{9E0043D7-704C-E2F0-F944-FA7F50BCD9D9}"/>
                </a:ext>
              </a:extLst>
            </p:cNvPr>
            <p:cNvSpPr/>
            <p:nvPr/>
          </p:nvSpPr>
          <p:spPr>
            <a:xfrm>
              <a:off x="3671765" y="574771"/>
              <a:ext cx="578916" cy="3615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028" name="Picture 4" descr="Clock clipart animated gif, Clock animated gif Transparent FREE for ...">
            <a:extLst>
              <a:ext uri="{FF2B5EF4-FFF2-40B4-BE49-F238E27FC236}">
                <a16:creationId xmlns:a16="http://schemas.microsoft.com/office/drawing/2014/main" id="{F12DC5DF-D2DF-5FE1-9C17-957F916CD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719" y="2291668"/>
            <a:ext cx="2037708" cy="2037708"/>
          </a:xfrm>
          <a:prstGeom prst="rect">
            <a:avLst/>
          </a:prstGeom>
          <a:noFill/>
          <a:extLst>
            <a:ext uri="{909E8E84-426E-40DD-AFC4-6F175D3DCCD1}">
              <a14:hiddenFill xmlns:a14="http://schemas.microsoft.com/office/drawing/2010/main">
                <a:solidFill>
                  <a:srgbClr val="FFFFFF"/>
                </a:solidFill>
              </a14:hiddenFill>
            </a:ext>
          </a:extLst>
        </p:spPr>
      </p:pic>
      <p:pic>
        <p:nvPicPr>
          <p:cNvPr id="28" name="Gráfico 27">
            <a:extLst>
              <a:ext uri="{FF2B5EF4-FFF2-40B4-BE49-F238E27FC236}">
                <a16:creationId xmlns:a16="http://schemas.microsoft.com/office/drawing/2014/main" id="{850D7FB2-A0CF-AA99-D40C-4EF1B9247FF2}"/>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5357068" y="2734844"/>
            <a:ext cx="758802" cy="1151356"/>
          </a:xfrm>
          <a:prstGeom prst="rect">
            <a:avLst/>
          </a:prstGeom>
        </p:spPr>
      </p:pic>
      <p:sp>
        <p:nvSpPr>
          <p:cNvPr id="29" name="CaixaDeTexto 28">
            <a:extLst>
              <a:ext uri="{FF2B5EF4-FFF2-40B4-BE49-F238E27FC236}">
                <a16:creationId xmlns:a16="http://schemas.microsoft.com/office/drawing/2014/main" id="{0054DA0C-7BFB-6328-4282-3D33447755CE}"/>
              </a:ext>
            </a:extLst>
          </p:cNvPr>
          <p:cNvSpPr txBox="1"/>
          <p:nvPr/>
        </p:nvSpPr>
        <p:spPr>
          <a:xfrm>
            <a:off x="4705078" y="403211"/>
            <a:ext cx="2062782" cy="523220"/>
          </a:xfrm>
          <a:prstGeom prst="rect">
            <a:avLst/>
          </a:prstGeom>
          <a:noFill/>
        </p:spPr>
        <p:txBody>
          <a:bodyPr wrap="square" rtlCol="0">
            <a:spAutoFit/>
          </a:bodyPr>
          <a:lstStyle/>
          <a:p>
            <a:pPr algn="ctr"/>
            <a:r>
              <a:rPr lang="pt-BR" dirty="0"/>
              <a:t>Maria realiza os exames</a:t>
            </a:r>
          </a:p>
        </p:txBody>
      </p:sp>
      <p:sp>
        <p:nvSpPr>
          <p:cNvPr id="30" name="CaixaDeTexto 29">
            <a:extLst>
              <a:ext uri="{FF2B5EF4-FFF2-40B4-BE49-F238E27FC236}">
                <a16:creationId xmlns:a16="http://schemas.microsoft.com/office/drawing/2014/main" id="{2B13C95B-BBED-4739-E07B-2C5C474A2F90}"/>
              </a:ext>
            </a:extLst>
          </p:cNvPr>
          <p:cNvSpPr txBox="1"/>
          <p:nvPr/>
        </p:nvSpPr>
        <p:spPr>
          <a:xfrm>
            <a:off x="6899154" y="357044"/>
            <a:ext cx="2062782" cy="523220"/>
          </a:xfrm>
          <a:prstGeom prst="rect">
            <a:avLst/>
          </a:prstGeom>
          <a:noFill/>
        </p:spPr>
        <p:txBody>
          <a:bodyPr wrap="square" rtlCol="0">
            <a:spAutoFit/>
          </a:bodyPr>
          <a:lstStyle/>
          <a:p>
            <a:pPr algn="ctr"/>
            <a:r>
              <a:rPr lang="pt-BR" dirty="0"/>
              <a:t>Maria é reavaliada e tem a conduta definida</a:t>
            </a:r>
          </a:p>
        </p:txBody>
      </p:sp>
      <p:cxnSp>
        <p:nvCxnSpPr>
          <p:cNvPr id="32" name="Conector reto 31">
            <a:extLst>
              <a:ext uri="{FF2B5EF4-FFF2-40B4-BE49-F238E27FC236}">
                <a16:creationId xmlns:a16="http://schemas.microsoft.com/office/drawing/2014/main" id="{38F3D312-E589-485A-8C78-AD0E56B5DE40}"/>
              </a:ext>
            </a:extLst>
          </p:cNvPr>
          <p:cNvCxnSpPr>
            <a:stCxn id="7" idx="2"/>
            <a:endCxn id="2" idx="0"/>
          </p:cNvCxnSpPr>
          <p:nvPr/>
        </p:nvCxnSpPr>
        <p:spPr>
          <a:xfrm>
            <a:off x="1006318" y="1357318"/>
            <a:ext cx="4587" cy="1614482"/>
          </a:xfrm>
          <a:prstGeom prst="line">
            <a:avLst/>
          </a:prstGeom>
        </p:spPr>
        <p:style>
          <a:lnRef idx="1">
            <a:schemeClr val="dk1"/>
          </a:lnRef>
          <a:fillRef idx="0">
            <a:schemeClr val="dk1"/>
          </a:fillRef>
          <a:effectRef idx="0">
            <a:schemeClr val="dk1"/>
          </a:effectRef>
          <a:fontRef idx="minor">
            <a:schemeClr val="tx1"/>
          </a:fontRef>
        </p:style>
      </p:cxnSp>
      <p:cxnSp>
        <p:nvCxnSpPr>
          <p:cNvPr id="33" name="Conector reto 32">
            <a:extLst>
              <a:ext uri="{FF2B5EF4-FFF2-40B4-BE49-F238E27FC236}">
                <a16:creationId xmlns:a16="http://schemas.microsoft.com/office/drawing/2014/main" id="{7C151F59-AC49-B061-EE50-1192471AED67}"/>
              </a:ext>
            </a:extLst>
          </p:cNvPr>
          <p:cNvCxnSpPr>
            <a:cxnSpLocks/>
            <a:stCxn id="2" idx="2"/>
            <a:endCxn id="4" idx="0"/>
          </p:cNvCxnSpPr>
          <p:nvPr/>
        </p:nvCxnSpPr>
        <p:spPr>
          <a:xfrm>
            <a:off x="1010905" y="3886200"/>
            <a:ext cx="7949" cy="1649826"/>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to 35">
            <a:extLst>
              <a:ext uri="{FF2B5EF4-FFF2-40B4-BE49-F238E27FC236}">
                <a16:creationId xmlns:a16="http://schemas.microsoft.com/office/drawing/2014/main" id="{0734E208-8B76-E46F-062E-D83837B107EC}"/>
              </a:ext>
            </a:extLst>
          </p:cNvPr>
          <p:cNvCxnSpPr>
            <a:cxnSpLocks/>
            <a:stCxn id="12" idx="2"/>
            <a:endCxn id="24" idx="0"/>
          </p:cNvCxnSpPr>
          <p:nvPr/>
        </p:nvCxnSpPr>
        <p:spPr>
          <a:xfrm>
            <a:off x="3542393" y="723781"/>
            <a:ext cx="3619" cy="1781685"/>
          </a:xfrm>
          <a:prstGeom prst="line">
            <a:avLst/>
          </a:prstGeom>
        </p:spPr>
        <p:style>
          <a:lnRef idx="1">
            <a:schemeClr val="dk1"/>
          </a:lnRef>
          <a:fillRef idx="0">
            <a:schemeClr val="dk1"/>
          </a:fillRef>
          <a:effectRef idx="0">
            <a:schemeClr val="dk1"/>
          </a:effectRef>
          <a:fontRef idx="minor">
            <a:schemeClr val="tx1"/>
          </a:fontRef>
        </p:style>
      </p:cxnSp>
      <p:cxnSp>
        <p:nvCxnSpPr>
          <p:cNvPr id="39" name="Conector reto 38">
            <a:extLst>
              <a:ext uri="{FF2B5EF4-FFF2-40B4-BE49-F238E27FC236}">
                <a16:creationId xmlns:a16="http://schemas.microsoft.com/office/drawing/2014/main" id="{007F1F57-8B44-F167-C3D8-FE2798BE883F}"/>
              </a:ext>
            </a:extLst>
          </p:cNvPr>
          <p:cNvCxnSpPr>
            <a:cxnSpLocks/>
            <a:stCxn id="29" idx="2"/>
            <a:endCxn id="28" idx="0"/>
          </p:cNvCxnSpPr>
          <p:nvPr/>
        </p:nvCxnSpPr>
        <p:spPr>
          <a:xfrm>
            <a:off x="5736469" y="926431"/>
            <a:ext cx="0" cy="1808413"/>
          </a:xfrm>
          <a:prstGeom prst="line">
            <a:avLst/>
          </a:prstGeom>
        </p:spPr>
        <p:style>
          <a:lnRef idx="1">
            <a:schemeClr val="dk1"/>
          </a:lnRef>
          <a:fillRef idx="0">
            <a:schemeClr val="dk1"/>
          </a:fillRef>
          <a:effectRef idx="0">
            <a:schemeClr val="dk1"/>
          </a:effectRef>
          <a:fontRef idx="minor">
            <a:schemeClr val="tx1"/>
          </a:fontRef>
        </p:style>
      </p:cxnSp>
      <p:cxnSp>
        <p:nvCxnSpPr>
          <p:cNvPr id="42" name="Conector reto 41">
            <a:extLst>
              <a:ext uri="{FF2B5EF4-FFF2-40B4-BE49-F238E27FC236}">
                <a16:creationId xmlns:a16="http://schemas.microsoft.com/office/drawing/2014/main" id="{6A8DC788-9D62-21F3-F655-AF2CD60296DC}"/>
              </a:ext>
            </a:extLst>
          </p:cNvPr>
          <p:cNvCxnSpPr>
            <a:cxnSpLocks/>
            <a:stCxn id="30" idx="2"/>
            <a:endCxn id="11" idx="0"/>
          </p:cNvCxnSpPr>
          <p:nvPr/>
        </p:nvCxnSpPr>
        <p:spPr>
          <a:xfrm flipH="1">
            <a:off x="7926926" y="880264"/>
            <a:ext cx="3619" cy="1625202"/>
          </a:xfrm>
          <a:prstGeom prst="line">
            <a:avLst/>
          </a:prstGeom>
        </p:spPr>
        <p:style>
          <a:lnRef idx="1">
            <a:schemeClr val="dk1"/>
          </a:lnRef>
          <a:fillRef idx="0">
            <a:schemeClr val="dk1"/>
          </a:fillRef>
          <a:effectRef idx="0">
            <a:schemeClr val="dk1"/>
          </a:effectRef>
          <a:fontRef idx="minor">
            <a:schemeClr val="tx1"/>
          </a:fontRef>
        </p:style>
      </p:cxnSp>
      <p:cxnSp>
        <p:nvCxnSpPr>
          <p:cNvPr id="45" name="Conector reto 44">
            <a:extLst>
              <a:ext uri="{FF2B5EF4-FFF2-40B4-BE49-F238E27FC236}">
                <a16:creationId xmlns:a16="http://schemas.microsoft.com/office/drawing/2014/main" id="{D1B2D62D-3525-6056-81F4-CA95E28AC5B4}"/>
              </a:ext>
            </a:extLst>
          </p:cNvPr>
          <p:cNvCxnSpPr>
            <a:cxnSpLocks/>
            <a:stCxn id="11" idx="2"/>
            <a:endCxn id="2052" idx="0"/>
          </p:cNvCxnSpPr>
          <p:nvPr/>
        </p:nvCxnSpPr>
        <p:spPr>
          <a:xfrm>
            <a:off x="7926926" y="3844952"/>
            <a:ext cx="0" cy="1655804"/>
          </a:xfrm>
          <a:prstGeom prst="line">
            <a:avLst/>
          </a:prstGeom>
        </p:spPr>
        <p:style>
          <a:lnRef idx="1">
            <a:schemeClr val="dk1"/>
          </a:lnRef>
          <a:fillRef idx="0">
            <a:schemeClr val="dk1"/>
          </a:fillRef>
          <a:effectRef idx="0">
            <a:schemeClr val="dk1"/>
          </a:effectRef>
          <a:fontRef idx="minor">
            <a:schemeClr val="tx1"/>
          </a:fontRef>
        </p:style>
      </p:cxnSp>
      <p:sp>
        <p:nvSpPr>
          <p:cNvPr id="48" name="Seta: para a Direita 47">
            <a:extLst>
              <a:ext uri="{FF2B5EF4-FFF2-40B4-BE49-F238E27FC236}">
                <a16:creationId xmlns:a16="http://schemas.microsoft.com/office/drawing/2014/main" id="{D6DCFB38-15A2-3432-6904-66BAB4F6FD1C}"/>
              </a:ext>
            </a:extLst>
          </p:cNvPr>
          <p:cNvSpPr/>
          <p:nvPr/>
        </p:nvSpPr>
        <p:spPr>
          <a:xfrm>
            <a:off x="1888550" y="3186584"/>
            <a:ext cx="659808" cy="48463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49" name="Seta: para a Direita 48">
            <a:extLst>
              <a:ext uri="{FF2B5EF4-FFF2-40B4-BE49-F238E27FC236}">
                <a16:creationId xmlns:a16="http://schemas.microsoft.com/office/drawing/2014/main" id="{BBFBD966-C46C-A2E7-3DE0-DD525E091813}"/>
              </a:ext>
            </a:extLst>
          </p:cNvPr>
          <p:cNvSpPr/>
          <p:nvPr/>
        </p:nvSpPr>
        <p:spPr>
          <a:xfrm>
            <a:off x="4313173" y="3186584"/>
            <a:ext cx="659808" cy="48463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50" name="Seta: para a Direita 49">
            <a:extLst>
              <a:ext uri="{FF2B5EF4-FFF2-40B4-BE49-F238E27FC236}">
                <a16:creationId xmlns:a16="http://schemas.microsoft.com/office/drawing/2014/main" id="{F126CCF7-A43D-A9D2-4850-04411870659D}"/>
              </a:ext>
            </a:extLst>
          </p:cNvPr>
          <p:cNvSpPr/>
          <p:nvPr/>
        </p:nvSpPr>
        <p:spPr>
          <a:xfrm>
            <a:off x="6346779" y="3186584"/>
            <a:ext cx="659808" cy="48463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pt-BR"/>
          </a:p>
        </p:txBody>
      </p:sp>
      <p:cxnSp>
        <p:nvCxnSpPr>
          <p:cNvPr id="54" name="Conector reto 53">
            <a:extLst>
              <a:ext uri="{FF2B5EF4-FFF2-40B4-BE49-F238E27FC236}">
                <a16:creationId xmlns:a16="http://schemas.microsoft.com/office/drawing/2014/main" id="{AE7EB6E9-DB19-171B-B1A5-14E5FFDDD786}"/>
              </a:ext>
            </a:extLst>
          </p:cNvPr>
          <p:cNvCxnSpPr>
            <a:cxnSpLocks/>
            <a:stCxn id="4" idx="3"/>
            <a:endCxn id="2052" idx="1"/>
          </p:cNvCxnSpPr>
          <p:nvPr/>
        </p:nvCxnSpPr>
        <p:spPr>
          <a:xfrm>
            <a:off x="2037708" y="5840826"/>
            <a:ext cx="4812330"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2052" name="Picture 4" descr="MINISTÉRIO DA SAÚDE">
            <a:extLst>
              <a:ext uri="{FF2B5EF4-FFF2-40B4-BE49-F238E27FC236}">
                <a16:creationId xmlns:a16="http://schemas.microsoft.com/office/drawing/2014/main" id="{7BDC9F87-B05E-A2AE-3FFF-DBCC14CB16F8}"/>
              </a:ext>
            </a:extLst>
          </p:cNvPr>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50038" y="5500756"/>
            <a:ext cx="2153775" cy="68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0" grpId="0"/>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E456FD8-33CA-E42F-9BBE-E1293DB78622}"/>
              </a:ext>
            </a:extLst>
          </p:cNvPr>
          <p:cNvSpPr txBox="1"/>
          <p:nvPr/>
        </p:nvSpPr>
        <p:spPr>
          <a:xfrm>
            <a:off x="605985" y="2284334"/>
            <a:ext cx="40607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50000"/>
                  </a:srgbClr>
                </a:solidFill>
                <a:effectLst/>
                <a:uLnTx/>
                <a:uFillTx/>
                <a:latin typeface="Arial" panose="020B0604020202020204" pitchFamily="34" charset="0"/>
                <a:ea typeface="+mn-ea"/>
                <a:cs typeface="Arial" panose="020B0604020202020204" pitchFamily="34" charset="0"/>
              </a:rPr>
              <a:t>09.XX.XX.XXX-X – Procedimento de OCI</a:t>
            </a:r>
          </a:p>
        </p:txBody>
      </p:sp>
      <p:sp>
        <p:nvSpPr>
          <p:cNvPr id="5" name="CaixaDeTexto 4">
            <a:extLst>
              <a:ext uri="{FF2B5EF4-FFF2-40B4-BE49-F238E27FC236}">
                <a16:creationId xmlns:a16="http://schemas.microsoft.com/office/drawing/2014/main" id="{5CDF9A4C-2022-2380-8519-784451E22882}"/>
              </a:ext>
            </a:extLst>
          </p:cNvPr>
          <p:cNvSpPr txBox="1"/>
          <p:nvPr/>
        </p:nvSpPr>
        <p:spPr>
          <a:xfrm>
            <a:off x="1448117" y="2642234"/>
            <a:ext cx="43236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rPr>
              <a:t>03.01.01.XXX-X – Consulta ou </a:t>
            </a:r>
            <a:r>
              <a:rPr kumimoji="0" lang="pt-BR" sz="1600" b="1" i="0" u="none" strike="noStrike" kern="1200" cap="none" spc="0" normalizeH="0" baseline="0" noProof="0" dirty="0" err="1">
                <a:ln>
                  <a:noFill/>
                </a:ln>
                <a:solidFill>
                  <a:srgbClr val="196B24">
                    <a:lumMod val="75000"/>
                  </a:srgbClr>
                </a:solidFill>
                <a:effectLst/>
                <a:uLnTx/>
                <a:uFillTx/>
                <a:latin typeface="Arial" panose="020B0604020202020204" pitchFamily="34" charset="0"/>
                <a:ea typeface="+mn-ea"/>
                <a:cs typeface="Arial" panose="020B0604020202020204" pitchFamily="34" charset="0"/>
              </a:rPr>
              <a:t>teleconsulta</a:t>
            </a:r>
            <a:endPar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endParaRPr>
          </a:p>
        </p:txBody>
      </p:sp>
      <p:sp>
        <p:nvSpPr>
          <p:cNvPr id="6" name="CaixaDeTexto 5">
            <a:extLst>
              <a:ext uri="{FF2B5EF4-FFF2-40B4-BE49-F238E27FC236}">
                <a16:creationId xmlns:a16="http://schemas.microsoft.com/office/drawing/2014/main" id="{7CA535BD-8868-A508-E295-1BA9102E04B7}"/>
              </a:ext>
            </a:extLst>
          </p:cNvPr>
          <p:cNvSpPr txBox="1"/>
          <p:nvPr/>
        </p:nvSpPr>
        <p:spPr>
          <a:xfrm>
            <a:off x="1448117" y="3008828"/>
            <a:ext cx="47211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rPr>
              <a:t>02.XX.XX.XXX-X – Procedimento diagnóstico 1</a:t>
            </a:r>
          </a:p>
        </p:txBody>
      </p:sp>
      <p:sp>
        <p:nvSpPr>
          <p:cNvPr id="7" name="CaixaDeTexto 6">
            <a:extLst>
              <a:ext uri="{FF2B5EF4-FFF2-40B4-BE49-F238E27FC236}">
                <a16:creationId xmlns:a16="http://schemas.microsoft.com/office/drawing/2014/main" id="{1D6C945E-F68A-B5E4-6DD0-716E8314242C}"/>
              </a:ext>
            </a:extLst>
          </p:cNvPr>
          <p:cNvSpPr txBox="1"/>
          <p:nvPr/>
        </p:nvSpPr>
        <p:spPr>
          <a:xfrm>
            <a:off x="1448117" y="3396378"/>
            <a:ext cx="47211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02.XX.XX.XXX-X – Procedimento diagnóstico 2</a:t>
            </a:r>
          </a:p>
        </p:txBody>
      </p:sp>
      <p:sp>
        <p:nvSpPr>
          <p:cNvPr id="8" name="CaixaDeTexto 7">
            <a:extLst>
              <a:ext uri="{FF2B5EF4-FFF2-40B4-BE49-F238E27FC236}">
                <a16:creationId xmlns:a16="http://schemas.microsoft.com/office/drawing/2014/main" id="{D710D63D-7BFF-4271-2C09-DE38F3FB5EA3}"/>
              </a:ext>
            </a:extLst>
          </p:cNvPr>
          <p:cNvSpPr txBox="1"/>
          <p:nvPr/>
        </p:nvSpPr>
        <p:spPr>
          <a:xfrm>
            <a:off x="1448117" y="3765710"/>
            <a:ext cx="47211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02.XX.XX.XXX-X – Procedimento diagnóstico 3</a:t>
            </a:r>
          </a:p>
        </p:txBody>
      </p:sp>
      <p:sp>
        <p:nvSpPr>
          <p:cNvPr id="9" name="CaixaDeTexto 8">
            <a:extLst>
              <a:ext uri="{FF2B5EF4-FFF2-40B4-BE49-F238E27FC236}">
                <a16:creationId xmlns:a16="http://schemas.microsoft.com/office/drawing/2014/main" id="{EAD8C5F4-48E5-517C-AA46-C697554B6D0B}"/>
              </a:ext>
            </a:extLst>
          </p:cNvPr>
          <p:cNvSpPr txBox="1"/>
          <p:nvPr/>
        </p:nvSpPr>
        <p:spPr>
          <a:xfrm>
            <a:off x="585134" y="1595911"/>
            <a:ext cx="391485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mn-ea"/>
                <a:cs typeface="Arial" panose="020B0604020202020204" pitchFamily="34" charset="0"/>
              </a:rPr>
              <a:t>CID: conforme caso do paciente e OCI</a:t>
            </a:r>
          </a:p>
        </p:txBody>
      </p:sp>
      <p:sp>
        <p:nvSpPr>
          <p:cNvPr id="10" name="CaixaDeTexto 9">
            <a:extLst>
              <a:ext uri="{FF2B5EF4-FFF2-40B4-BE49-F238E27FC236}">
                <a16:creationId xmlns:a16="http://schemas.microsoft.com/office/drawing/2014/main" id="{13950BC6-F8CF-6566-403F-69C687A41AB1}"/>
              </a:ext>
            </a:extLst>
          </p:cNvPr>
          <p:cNvSpPr txBox="1"/>
          <p:nvPr/>
        </p:nvSpPr>
        <p:spPr>
          <a:xfrm>
            <a:off x="1448117" y="4135042"/>
            <a:ext cx="43236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03.01.01.XXX-X – Consulta ou </a:t>
            </a:r>
            <a:r>
              <a:rPr kumimoji="0" lang="pt-BR" sz="1600" b="1" i="0" u="none" strike="noStrike" kern="1200" cap="none" spc="0" normalizeH="0" baseline="0" noProof="0" dirty="0" err="1">
                <a:ln>
                  <a:noFill/>
                </a:ln>
                <a:solidFill>
                  <a:srgbClr val="4EA72E">
                    <a:lumMod val="75000"/>
                  </a:srgbClr>
                </a:solidFill>
                <a:effectLst/>
                <a:uLnTx/>
                <a:uFillTx/>
                <a:latin typeface="Arial" panose="020B0604020202020204" pitchFamily="34" charset="0"/>
                <a:ea typeface="+mn-ea"/>
                <a:cs typeface="Arial" panose="020B0604020202020204" pitchFamily="34" charset="0"/>
              </a:rPr>
              <a:t>teleconsulta</a:t>
            </a:r>
            <a:endPar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endParaRPr>
          </a:p>
        </p:txBody>
      </p:sp>
      <p:cxnSp>
        <p:nvCxnSpPr>
          <p:cNvPr id="13" name="Conector: Angulado 12">
            <a:extLst>
              <a:ext uri="{FF2B5EF4-FFF2-40B4-BE49-F238E27FC236}">
                <a16:creationId xmlns:a16="http://schemas.microsoft.com/office/drawing/2014/main" id="{91810527-AB6B-8830-FE4C-307F01DE6DA8}"/>
              </a:ext>
            </a:extLst>
          </p:cNvPr>
          <p:cNvCxnSpPr>
            <a:cxnSpLocks/>
            <a:stCxn id="48" idx="4"/>
            <a:endCxn id="5" idx="1"/>
          </p:cNvCxnSpPr>
          <p:nvPr/>
        </p:nvCxnSpPr>
        <p:spPr>
          <a:xfrm rot="16200000" flipH="1">
            <a:off x="1036093" y="2399486"/>
            <a:ext cx="187495"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ector: Angulado 16">
            <a:extLst>
              <a:ext uri="{FF2B5EF4-FFF2-40B4-BE49-F238E27FC236}">
                <a16:creationId xmlns:a16="http://schemas.microsoft.com/office/drawing/2014/main" id="{EB595DE6-000F-6556-00EE-0C5F6C885CE3}"/>
              </a:ext>
            </a:extLst>
          </p:cNvPr>
          <p:cNvCxnSpPr>
            <a:cxnSpLocks/>
            <a:stCxn id="48" idx="4"/>
            <a:endCxn id="6" idx="1"/>
          </p:cNvCxnSpPr>
          <p:nvPr/>
        </p:nvCxnSpPr>
        <p:spPr>
          <a:xfrm rot="16200000" flipH="1">
            <a:off x="852796" y="2582783"/>
            <a:ext cx="55408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ector: Angulado 19">
            <a:extLst>
              <a:ext uri="{FF2B5EF4-FFF2-40B4-BE49-F238E27FC236}">
                <a16:creationId xmlns:a16="http://schemas.microsoft.com/office/drawing/2014/main" id="{4B9272EE-AA93-A146-A754-E2F2721209EC}"/>
              </a:ext>
            </a:extLst>
          </p:cNvPr>
          <p:cNvCxnSpPr>
            <a:cxnSpLocks/>
            <a:stCxn id="48" idx="4"/>
            <a:endCxn id="7" idx="1"/>
          </p:cNvCxnSpPr>
          <p:nvPr/>
        </p:nvCxnSpPr>
        <p:spPr>
          <a:xfrm rot="16200000" flipH="1">
            <a:off x="659021" y="2776558"/>
            <a:ext cx="94163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3" name="Conector: Angulado 22">
            <a:extLst>
              <a:ext uri="{FF2B5EF4-FFF2-40B4-BE49-F238E27FC236}">
                <a16:creationId xmlns:a16="http://schemas.microsoft.com/office/drawing/2014/main" id="{A6163B3F-240B-BE19-6662-0491768157FC}"/>
              </a:ext>
            </a:extLst>
          </p:cNvPr>
          <p:cNvCxnSpPr>
            <a:cxnSpLocks/>
            <a:stCxn id="48" idx="4"/>
            <a:endCxn id="8" idx="1"/>
          </p:cNvCxnSpPr>
          <p:nvPr/>
        </p:nvCxnSpPr>
        <p:spPr>
          <a:xfrm rot="16200000" flipH="1">
            <a:off x="474355" y="2961224"/>
            <a:ext cx="1310971"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Conector: Angulado 25">
            <a:extLst>
              <a:ext uri="{FF2B5EF4-FFF2-40B4-BE49-F238E27FC236}">
                <a16:creationId xmlns:a16="http://schemas.microsoft.com/office/drawing/2014/main" id="{EC01C9BD-FB0C-9948-A183-A9CB3B80515D}"/>
              </a:ext>
            </a:extLst>
          </p:cNvPr>
          <p:cNvCxnSpPr>
            <a:cxnSpLocks/>
            <a:stCxn id="48" idx="4"/>
            <a:endCxn id="10" idx="1"/>
          </p:cNvCxnSpPr>
          <p:nvPr/>
        </p:nvCxnSpPr>
        <p:spPr>
          <a:xfrm rot="16200000" flipH="1">
            <a:off x="289689" y="3145890"/>
            <a:ext cx="1680303"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6" name="CaixaDeTexto 45">
            <a:extLst>
              <a:ext uri="{FF2B5EF4-FFF2-40B4-BE49-F238E27FC236}">
                <a16:creationId xmlns:a16="http://schemas.microsoft.com/office/drawing/2014/main" id="{47F06F93-75EB-9FB8-F0FB-5319FDA7D42A}"/>
              </a:ext>
            </a:extLst>
          </p:cNvPr>
          <p:cNvSpPr txBox="1"/>
          <p:nvPr/>
        </p:nvSpPr>
        <p:spPr>
          <a:xfrm>
            <a:off x="0" y="1217470"/>
            <a:ext cx="39581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Paciente: identificado por CPF ou CNS</a:t>
            </a:r>
          </a:p>
        </p:txBody>
      </p:sp>
      <p:sp>
        <p:nvSpPr>
          <p:cNvPr id="48" name="Elipse 47">
            <a:extLst>
              <a:ext uri="{FF2B5EF4-FFF2-40B4-BE49-F238E27FC236}">
                <a16:creationId xmlns:a16="http://schemas.microsoft.com/office/drawing/2014/main" id="{18F3BF84-FAC7-58EB-5385-A28521D75B8B}"/>
              </a:ext>
            </a:extLst>
          </p:cNvPr>
          <p:cNvSpPr/>
          <p:nvPr/>
        </p:nvSpPr>
        <p:spPr>
          <a:xfrm>
            <a:off x="784563" y="2570016"/>
            <a:ext cx="54000" cy="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62" name="Conector: Angulado 61">
            <a:extLst>
              <a:ext uri="{FF2B5EF4-FFF2-40B4-BE49-F238E27FC236}">
                <a16:creationId xmlns:a16="http://schemas.microsoft.com/office/drawing/2014/main" id="{7E3F3AD0-16A4-CD57-169A-06FB92E406EF}"/>
              </a:ext>
            </a:extLst>
          </p:cNvPr>
          <p:cNvCxnSpPr>
            <a:cxnSpLocks/>
            <a:stCxn id="64" idx="4"/>
            <a:endCxn id="9" idx="1"/>
          </p:cNvCxnSpPr>
          <p:nvPr/>
        </p:nvCxnSpPr>
        <p:spPr>
          <a:xfrm rot="16200000" flipH="1">
            <a:off x="310588" y="1490641"/>
            <a:ext cx="185649" cy="3634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63" name="Conector: Angulado 62">
            <a:extLst>
              <a:ext uri="{FF2B5EF4-FFF2-40B4-BE49-F238E27FC236}">
                <a16:creationId xmlns:a16="http://schemas.microsoft.com/office/drawing/2014/main" id="{9AB3864E-3AFD-A69B-902F-3C6EB2A67B8D}"/>
              </a:ext>
            </a:extLst>
          </p:cNvPr>
          <p:cNvCxnSpPr>
            <a:cxnSpLocks/>
            <a:stCxn id="64" idx="4"/>
            <a:endCxn id="4" idx="1"/>
          </p:cNvCxnSpPr>
          <p:nvPr/>
        </p:nvCxnSpPr>
        <p:spPr>
          <a:xfrm rot="16200000" flipH="1">
            <a:off x="-23199" y="1824427"/>
            <a:ext cx="874072" cy="3842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64" name="Elipse 63">
            <a:extLst>
              <a:ext uri="{FF2B5EF4-FFF2-40B4-BE49-F238E27FC236}">
                <a16:creationId xmlns:a16="http://schemas.microsoft.com/office/drawing/2014/main" id="{0D841230-1718-37B4-6220-CCC797DDA542}"/>
              </a:ext>
            </a:extLst>
          </p:cNvPr>
          <p:cNvSpPr/>
          <p:nvPr/>
        </p:nvSpPr>
        <p:spPr>
          <a:xfrm>
            <a:off x="194690" y="1525539"/>
            <a:ext cx="54000" cy="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1" name="CaixaDeTexto 70">
            <a:extLst>
              <a:ext uri="{FF2B5EF4-FFF2-40B4-BE49-F238E27FC236}">
                <a16:creationId xmlns:a16="http://schemas.microsoft.com/office/drawing/2014/main" id="{19B6E8E2-3B24-A3A7-B588-84D3953534C2}"/>
              </a:ext>
            </a:extLst>
          </p:cNvPr>
          <p:cNvSpPr txBox="1"/>
          <p:nvPr/>
        </p:nvSpPr>
        <p:spPr>
          <a:xfrm>
            <a:off x="1146826" y="1978607"/>
            <a:ext cx="49407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0E2841">
                    <a:lumMod val="75000"/>
                    <a:lumOff val="25000"/>
                  </a:srgbClr>
                </a:solidFill>
                <a:effectLst/>
                <a:uLnTx/>
                <a:uFillTx/>
                <a:latin typeface="Arial" panose="020B0604020202020204" pitchFamily="34" charset="0"/>
                <a:ea typeface="+mn-ea"/>
                <a:cs typeface="Arial" panose="020B0604020202020204" pitchFamily="34" charset="0"/>
              </a:rPr>
              <a:t>Data do diagnóstico: complementar p/ oncologia</a:t>
            </a:r>
          </a:p>
        </p:txBody>
      </p:sp>
      <p:cxnSp>
        <p:nvCxnSpPr>
          <p:cNvPr id="72" name="Conector: Angulado 71">
            <a:extLst>
              <a:ext uri="{FF2B5EF4-FFF2-40B4-BE49-F238E27FC236}">
                <a16:creationId xmlns:a16="http://schemas.microsoft.com/office/drawing/2014/main" id="{5F4E2E9B-D7F0-D0BE-BFFF-1C5259D65BE4}"/>
              </a:ext>
            </a:extLst>
          </p:cNvPr>
          <p:cNvCxnSpPr>
            <a:cxnSpLocks/>
            <a:stCxn id="73" idx="4"/>
            <a:endCxn id="71" idx="1"/>
          </p:cNvCxnSpPr>
          <p:nvPr/>
        </p:nvCxnSpPr>
        <p:spPr>
          <a:xfrm rot="16200000" flipH="1">
            <a:off x="881395" y="1882453"/>
            <a:ext cx="167418" cy="3634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73" name="Elipse 72">
            <a:extLst>
              <a:ext uri="{FF2B5EF4-FFF2-40B4-BE49-F238E27FC236}">
                <a16:creationId xmlns:a16="http://schemas.microsoft.com/office/drawing/2014/main" id="{97D61603-E038-4B73-C938-ADD4A2EB33AB}"/>
              </a:ext>
            </a:extLst>
          </p:cNvPr>
          <p:cNvSpPr/>
          <p:nvPr/>
        </p:nvSpPr>
        <p:spPr>
          <a:xfrm>
            <a:off x="756382" y="1926466"/>
            <a:ext cx="54000" cy="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CaixaDeTexto 76">
            <a:extLst>
              <a:ext uri="{FF2B5EF4-FFF2-40B4-BE49-F238E27FC236}">
                <a16:creationId xmlns:a16="http://schemas.microsoft.com/office/drawing/2014/main" id="{A0647AA1-3D8E-3981-960F-A55A50E72D04}"/>
              </a:ext>
            </a:extLst>
          </p:cNvPr>
          <p:cNvSpPr txBox="1"/>
          <p:nvPr/>
        </p:nvSpPr>
        <p:spPr>
          <a:xfrm>
            <a:off x="605985" y="4661073"/>
            <a:ext cx="2579424" cy="3385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Validade da autorização:</a:t>
            </a:r>
          </a:p>
        </p:txBody>
      </p:sp>
      <p:cxnSp>
        <p:nvCxnSpPr>
          <p:cNvPr id="78" name="Conector: Angulado 77">
            <a:extLst>
              <a:ext uri="{FF2B5EF4-FFF2-40B4-BE49-F238E27FC236}">
                <a16:creationId xmlns:a16="http://schemas.microsoft.com/office/drawing/2014/main" id="{9E30DCA0-2A42-0398-2C92-89C01CD6D1CB}"/>
              </a:ext>
            </a:extLst>
          </p:cNvPr>
          <p:cNvCxnSpPr>
            <a:cxnSpLocks/>
            <a:stCxn id="64" idx="4"/>
            <a:endCxn id="77" idx="1"/>
          </p:cNvCxnSpPr>
          <p:nvPr/>
        </p:nvCxnSpPr>
        <p:spPr>
          <a:xfrm rot="16200000" flipH="1">
            <a:off x="-1211568" y="3012796"/>
            <a:ext cx="3250811" cy="3842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4" name="Agrupar 13">
            <a:extLst>
              <a:ext uri="{FF2B5EF4-FFF2-40B4-BE49-F238E27FC236}">
                <a16:creationId xmlns:a16="http://schemas.microsoft.com/office/drawing/2014/main" id="{17C40595-234C-77CC-D3A7-E78073E41E39}"/>
              </a:ext>
            </a:extLst>
          </p:cNvPr>
          <p:cNvGrpSpPr/>
          <p:nvPr/>
        </p:nvGrpSpPr>
        <p:grpSpPr>
          <a:xfrm>
            <a:off x="6320936" y="1216888"/>
            <a:ext cx="4251298" cy="416758"/>
            <a:chOff x="6359438" y="1967484"/>
            <a:chExt cx="4251298" cy="429760"/>
          </a:xfrm>
        </p:grpSpPr>
        <p:sp>
          <p:nvSpPr>
            <p:cNvPr id="83" name="Chave Direita 82">
              <a:extLst>
                <a:ext uri="{FF2B5EF4-FFF2-40B4-BE49-F238E27FC236}">
                  <a16:creationId xmlns:a16="http://schemas.microsoft.com/office/drawing/2014/main" id="{5403074B-83D6-2162-5B24-021DC3E7A84E}"/>
                </a:ext>
              </a:extLst>
            </p:cNvPr>
            <p:cNvSpPr/>
            <p:nvPr/>
          </p:nvSpPr>
          <p:spPr>
            <a:xfrm>
              <a:off x="6359438" y="1967484"/>
              <a:ext cx="106835" cy="4297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CaixaDeTexto 83">
              <a:extLst>
                <a:ext uri="{FF2B5EF4-FFF2-40B4-BE49-F238E27FC236}">
                  <a16:creationId xmlns:a16="http://schemas.microsoft.com/office/drawing/2014/main" id="{FE1367D7-C4E7-1160-21D9-0A1DBF436CD3}"/>
                </a:ext>
              </a:extLst>
            </p:cNvPr>
            <p:cNvSpPr txBox="1"/>
            <p:nvPr/>
          </p:nvSpPr>
          <p:spPr>
            <a:xfrm>
              <a:off x="6466273" y="2044839"/>
              <a:ext cx="4144463" cy="28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Mesmo número usado no sistema de regulação/fila.</a:t>
              </a:r>
            </a:p>
          </p:txBody>
        </p:sp>
      </p:grpSp>
      <p:sp>
        <p:nvSpPr>
          <p:cNvPr id="2" name="Chave Direita 1">
            <a:extLst>
              <a:ext uri="{FF2B5EF4-FFF2-40B4-BE49-F238E27FC236}">
                <a16:creationId xmlns:a16="http://schemas.microsoft.com/office/drawing/2014/main" id="{8B79CCC7-2B2A-0C9A-2E89-0CDADD32FE86}"/>
              </a:ext>
            </a:extLst>
          </p:cNvPr>
          <p:cNvSpPr/>
          <p:nvPr/>
        </p:nvSpPr>
        <p:spPr>
          <a:xfrm rot="10800000">
            <a:off x="3299641" y="4484725"/>
            <a:ext cx="133734" cy="73502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aixaDeTexto 2">
            <a:extLst>
              <a:ext uri="{FF2B5EF4-FFF2-40B4-BE49-F238E27FC236}">
                <a16:creationId xmlns:a16="http://schemas.microsoft.com/office/drawing/2014/main" id="{E11263BC-3265-61A4-4B03-84AA881425C3}"/>
              </a:ext>
            </a:extLst>
          </p:cNvPr>
          <p:cNvSpPr txBox="1"/>
          <p:nvPr/>
        </p:nvSpPr>
        <p:spPr>
          <a:xfrm>
            <a:off x="3433376" y="4559850"/>
            <a:ext cx="2545890" cy="58477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30 dias: 2 competências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60 dias: 3 competências</a:t>
            </a:r>
          </a:p>
        </p:txBody>
      </p:sp>
      <p:sp>
        <p:nvSpPr>
          <p:cNvPr id="11" name="CaixaDeTexto 10">
            <a:extLst>
              <a:ext uri="{FF2B5EF4-FFF2-40B4-BE49-F238E27FC236}">
                <a16:creationId xmlns:a16="http://schemas.microsoft.com/office/drawing/2014/main" id="{B6726D5B-7E83-2E03-ED65-0C004B367C0B}"/>
              </a:ext>
            </a:extLst>
          </p:cNvPr>
          <p:cNvSpPr txBox="1"/>
          <p:nvPr/>
        </p:nvSpPr>
        <p:spPr>
          <a:xfrm>
            <a:off x="602833" y="5253427"/>
            <a:ext cx="5424883" cy="3385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Data de alta: menor ou igual à data de fim da validade</a:t>
            </a:r>
          </a:p>
        </p:txBody>
      </p:sp>
      <p:cxnSp>
        <p:nvCxnSpPr>
          <p:cNvPr id="12" name="Conector: Angulado 11">
            <a:extLst>
              <a:ext uri="{FF2B5EF4-FFF2-40B4-BE49-F238E27FC236}">
                <a16:creationId xmlns:a16="http://schemas.microsoft.com/office/drawing/2014/main" id="{FA959BC2-C75B-ACC3-1305-DB2A754F01CA}"/>
              </a:ext>
            </a:extLst>
          </p:cNvPr>
          <p:cNvCxnSpPr>
            <a:cxnSpLocks/>
            <a:stCxn id="64" idx="4"/>
            <a:endCxn id="11" idx="1"/>
          </p:cNvCxnSpPr>
          <p:nvPr/>
        </p:nvCxnSpPr>
        <p:spPr>
          <a:xfrm rot="16200000" flipH="1">
            <a:off x="-1509321" y="3310549"/>
            <a:ext cx="3843165" cy="381143"/>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5" name="Agrupar 14">
            <a:extLst>
              <a:ext uri="{FF2B5EF4-FFF2-40B4-BE49-F238E27FC236}">
                <a16:creationId xmlns:a16="http://schemas.microsoft.com/office/drawing/2014/main" id="{BFA3995C-4B6D-3A1A-6294-00744C093999}"/>
              </a:ext>
            </a:extLst>
          </p:cNvPr>
          <p:cNvGrpSpPr/>
          <p:nvPr/>
        </p:nvGrpSpPr>
        <p:grpSpPr>
          <a:xfrm>
            <a:off x="6320936" y="1680556"/>
            <a:ext cx="2859369" cy="889460"/>
            <a:chOff x="6359438" y="2430570"/>
            <a:chExt cx="2859369" cy="889460"/>
          </a:xfrm>
        </p:grpSpPr>
        <p:sp>
          <p:nvSpPr>
            <p:cNvPr id="16" name="Chave Direita 15">
              <a:extLst>
                <a:ext uri="{FF2B5EF4-FFF2-40B4-BE49-F238E27FC236}">
                  <a16:creationId xmlns:a16="http://schemas.microsoft.com/office/drawing/2014/main" id="{C3B98B5D-CF78-CE83-4DC8-DCFC674276FF}"/>
                </a:ext>
              </a:extLst>
            </p:cNvPr>
            <p:cNvSpPr/>
            <p:nvPr/>
          </p:nvSpPr>
          <p:spPr>
            <a:xfrm>
              <a:off x="6359438" y="2430570"/>
              <a:ext cx="106835" cy="88946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CaixaDeTexto 20">
              <a:extLst>
                <a:ext uri="{FF2B5EF4-FFF2-40B4-BE49-F238E27FC236}">
                  <a16:creationId xmlns:a16="http://schemas.microsoft.com/office/drawing/2014/main" id="{334DA54A-E4C3-2896-8FC2-DB376DBDA2B8}"/>
                </a:ext>
              </a:extLst>
            </p:cNvPr>
            <p:cNvSpPr txBox="1"/>
            <p:nvPr/>
          </p:nvSpPr>
          <p:spPr>
            <a:xfrm>
              <a:off x="6466273" y="2736800"/>
              <a:ext cx="27525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Compatíveis entre si.</a:t>
              </a:r>
            </a:p>
          </p:txBody>
        </p:sp>
      </p:grpSp>
      <p:grpSp>
        <p:nvGrpSpPr>
          <p:cNvPr id="22" name="Agrupar 21">
            <a:extLst>
              <a:ext uri="{FF2B5EF4-FFF2-40B4-BE49-F238E27FC236}">
                <a16:creationId xmlns:a16="http://schemas.microsoft.com/office/drawing/2014/main" id="{1650466C-7C9C-6E54-16C6-0C222253E45F}"/>
              </a:ext>
            </a:extLst>
          </p:cNvPr>
          <p:cNvGrpSpPr/>
          <p:nvPr/>
        </p:nvGrpSpPr>
        <p:grpSpPr>
          <a:xfrm>
            <a:off x="6320936" y="2611709"/>
            <a:ext cx="2863943" cy="716994"/>
            <a:chOff x="6381762" y="3380402"/>
            <a:chExt cx="2863943" cy="716994"/>
          </a:xfrm>
        </p:grpSpPr>
        <p:sp>
          <p:nvSpPr>
            <p:cNvPr id="24" name="CaixaDeTexto 23">
              <a:extLst>
                <a:ext uri="{FF2B5EF4-FFF2-40B4-BE49-F238E27FC236}">
                  <a16:creationId xmlns:a16="http://schemas.microsoft.com/office/drawing/2014/main" id="{5C094459-4927-4EF2-EF0E-6436DD265AB3}"/>
                </a:ext>
              </a:extLst>
            </p:cNvPr>
            <p:cNvSpPr txBox="1"/>
            <p:nvPr/>
          </p:nvSpPr>
          <p:spPr>
            <a:xfrm>
              <a:off x="6493172" y="3424749"/>
              <a:ext cx="27525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Ao menos 1 consulta e 1 procedimento diagnóstico são obrigatórios por OCI.</a:t>
              </a:r>
            </a:p>
          </p:txBody>
        </p:sp>
        <p:sp>
          <p:nvSpPr>
            <p:cNvPr id="25" name="Chave Direita 24">
              <a:extLst>
                <a:ext uri="{FF2B5EF4-FFF2-40B4-BE49-F238E27FC236}">
                  <a16:creationId xmlns:a16="http://schemas.microsoft.com/office/drawing/2014/main" id="{8AB0105E-56F7-CFF7-E7FA-AE9D2AD41384}"/>
                </a:ext>
              </a:extLst>
            </p:cNvPr>
            <p:cNvSpPr/>
            <p:nvPr/>
          </p:nvSpPr>
          <p:spPr>
            <a:xfrm>
              <a:off x="6381762" y="3380402"/>
              <a:ext cx="111409" cy="71699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7" name="Agrupar 26">
            <a:extLst>
              <a:ext uri="{FF2B5EF4-FFF2-40B4-BE49-F238E27FC236}">
                <a16:creationId xmlns:a16="http://schemas.microsoft.com/office/drawing/2014/main" id="{B287D5FF-9C2C-5005-DC63-FA45F9AAA65A}"/>
              </a:ext>
            </a:extLst>
          </p:cNvPr>
          <p:cNvGrpSpPr/>
          <p:nvPr/>
        </p:nvGrpSpPr>
        <p:grpSpPr>
          <a:xfrm>
            <a:off x="6320936" y="3370396"/>
            <a:ext cx="2886267" cy="1104358"/>
            <a:chOff x="6359438" y="4150030"/>
            <a:chExt cx="2886267" cy="1104358"/>
          </a:xfrm>
        </p:grpSpPr>
        <p:sp>
          <p:nvSpPr>
            <p:cNvPr id="28" name="Chave Direita 27">
              <a:extLst>
                <a:ext uri="{FF2B5EF4-FFF2-40B4-BE49-F238E27FC236}">
                  <a16:creationId xmlns:a16="http://schemas.microsoft.com/office/drawing/2014/main" id="{41137FFF-D7CA-B426-3FA4-0A2657205489}"/>
                </a:ext>
              </a:extLst>
            </p:cNvPr>
            <p:cNvSpPr/>
            <p:nvPr/>
          </p:nvSpPr>
          <p:spPr>
            <a:xfrm>
              <a:off x="6359438" y="4150030"/>
              <a:ext cx="133734" cy="110435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CaixaDeTexto 28">
              <a:extLst>
                <a:ext uri="{FF2B5EF4-FFF2-40B4-BE49-F238E27FC236}">
                  <a16:creationId xmlns:a16="http://schemas.microsoft.com/office/drawing/2014/main" id="{BDC94DD4-EB36-98BF-880F-2E923E12A2B0}"/>
                </a:ext>
              </a:extLst>
            </p:cNvPr>
            <p:cNvSpPr txBox="1"/>
            <p:nvPr/>
          </p:nvSpPr>
          <p:spPr>
            <a:xfrm>
              <a:off x="6493172" y="4286710"/>
              <a:ext cx="27525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Registrar todas as consultas, </a:t>
              </a:r>
              <a:r>
                <a:rPr kumimoji="0" lang="pt-BR"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teleconsultas</a:t>
              </a: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procedimentos diagnósticos, quantos forem necessários para a OCI.</a:t>
              </a:r>
            </a:p>
          </p:txBody>
        </p:sp>
      </p:grpSp>
      <p:grpSp>
        <p:nvGrpSpPr>
          <p:cNvPr id="38" name="Agrupar 37">
            <a:extLst>
              <a:ext uri="{FF2B5EF4-FFF2-40B4-BE49-F238E27FC236}">
                <a16:creationId xmlns:a16="http://schemas.microsoft.com/office/drawing/2014/main" id="{35015F68-305C-EA96-CFE5-982C62D50A2F}"/>
              </a:ext>
            </a:extLst>
          </p:cNvPr>
          <p:cNvGrpSpPr/>
          <p:nvPr/>
        </p:nvGrpSpPr>
        <p:grpSpPr>
          <a:xfrm>
            <a:off x="6320935" y="4516447"/>
            <a:ext cx="3444439" cy="1075534"/>
            <a:chOff x="6359437" y="5282617"/>
            <a:chExt cx="3444439" cy="1075534"/>
          </a:xfrm>
        </p:grpSpPr>
        <p:sp>
          <p:nvSpPr>
            <p:cNvPr id="39" name="Chave Direita 38">
              <a:extLst>
                <a:ext uri="{FF2B5EF4-FFF2-40B4-BE49-F238E27FC236}">
                  <a16:creationId xmlns:a16="http://schemas.microsoft.com/office/drawing/2014/main" id="{78FD8145-E176-07D6-A29B-BE38EDC1B96D}"/>
                </a:ext>
              </a:extLst>
            </p:cNvPr>
            <p:cNvSpPr/>
            <p:nvPr/>
          </p:nvSpPr>
          <p:spPr>
            <a:xfrm>
              <a:off x="6359437" y="5282617"/>
              <a:ext cx="133735" cy="107553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CaixaDeTexto 39">
              <a:extLst>
                <a:ext uri="{FF2B5EF4-FFF2-40B4-BE49-F238E27FC236}">
                  <a16:creationId xmlns:a16="http://schemas.microsoft.com/office/drawing/2014/main" id="{ECD34974-EA2B-0A13-C6D8-BC9C6FB72CD5}"/>
                </a:ext>
              </a:extLst>
            </p:cNvPr>
            <p:cNvSpPr txBox="1"/>
            <p:nvPr/>
          </p:nvSpPr>
          <p:spPr>
            <a:xfrm>
              <a:off x="6493172" y="5696296"/>
              <a:ext cx="33107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Autorizar na data do primeiro atendimento.</a:t>
              </a:r>
            </a:p>
          </p:txBody>
        </p:sp>
      </p:grpSp>
      <p:grpSp>
        <p:nvGrpSpPr>
          <p:cNvPr id="41" name="Agrupar 40">
            <a:extLst>
              <a:ext uri="{FF2B5EF4-FFF2-40B4-BE49-F238E27FC236}">
                <a16:creationId xmlns:a16="http://schemas.microsoft.com/office/drawing/2014/main" id="{1AA7CEB5-0CB4-C42C-D400-5668387D3886}"/>
              </a:ext>
            </a:extLst>
          </p:cNvPr>
          <p:cNvGrpSpPr/>
          <p:nvPr/>
        </p:nvGrpSpPr>
        <p:grpSpPr>
          <a:xfrm>
            <a:off x="9051471" y="2596893"/>
            <a:ext cx="3041526" cy="1876703"/>
            <a:chOff x="9111971" y="3374030"/>
            <a:chExt cx="3041526" cy="1876703"/>
          </a:xfrm>
        </p:grpSpPr>
        <p:sp>
          <p:nvSpPr>
            <p:cNvPr id="42" name="Chave Direita 41">
              <a:extLst>
                <a:ext uri="{FF2B5EF4-FFF2-40B4-BE49-F238E27FC236}">
                  <a16:creationId xmlns:a16="http://schemas.microsoft.com/office/drawing/2014/main" id="{0EBC9286-58CE-99DC-30FC-F960A8EEE1B7}"/>
                </a:ext>
              </a:extLst>
            </p:cNvPr>
            <p:cNvSpPr/>
            <p:nvPr/>
          </p:nvSpPr>
          <p:spPr>
            <a:xfrm>
              <a:off x="9111971" y="3374030"/>
              <a:ext cx="153966" cy="187670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CaixaDeTexto 42">
              <a:extLst>
                <a:ext uri="{FF2B5EF4-FFF2-40B4-BE49-F238E27FC236}">
                  <a16:creationId xmlns:a16="http://schemas.microsoft.com/office/drawing/2014/main" id="{0C275BBE-5679-5C05-6A8E-D9115988FE60}"/>
                </a:ext>
              </a:extLst>
            </p:cNvPr>
            <p:cNvSpPr txBox="1"/>
            <p:nvPr/>
          </p:nvSpPr>
          <p:spPr>
            <a:xfrm>
              <a:off x="9265937" y="4079052"/>
              <a:ext cx="28875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Procedimentos secundários não mudam o valor da APAC de OCI.</a:t>
              </a:r>
            </a:p>
          </p:txBody>
        </p:sp>
      </p:grpSp>
    </p:spTree>
    <p:extLst>
      <p:ext uri="{BB962C8B-B14F-4D97-AF65-F5344CB8AC3E}">
        <p14:creationId xmlns:p14="http://schemas.microsoft.com/office/powerpoint/2010/main" val="304705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aixaDeTexto 58">
            <a:extLst>
              <a:ext uri="{FF2B5EF4-FFF2-40B4-BE49-F238E27FC236}">
                <a16:creationId xmlns:a16="http://schemas.microsoft.com/office/drawing/2014/main" id="{238AE042-8818-9BF2-6E95-2ECC886A91E0}"/>
              </a:ext>
            </a:extLst>
          </p:cNvPr>
          <p:cNvSpPr txBox="1"/>
          <p:nvPr/>
        </p:nvSpPr>
        <p:spPr>
          <a:xfrm>
            <a:off x="2403963" y="2079458"/>
            <a:ext cx="79401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50000"/>
                  </a:srgbClr>
                </a:solidFill>
                <a:effectLst/>
                <a:uLnTx/>
                <a:uFillTx/>
                <a:latin typeface="Arial" panose="020B0604020202020204" pitchFamily="34" charset="0"/>
                <a:ea typeface="+mn-ea"/>
                <a:cs typeface="Arial" panose="020B0604020202020204" pitchFamily="34" charset="0"/>
              </a:rPr>
              <a:t>09.01.01.001-4 - OCI AVALIAÇÃO DIAGNÓSTICA INICIAL DE CÂNCER DE MAMA</a:t>
            </a:r>
          </a:p>
        </p:txBody>
      </p:sp>
      <p:sp>
        <p:nvSpPr>
          <p:cNvPr id="60" name="CaixaDeTexto 59">
            <a:extLst>
              <a:ext uri="{FF2B5EF4-FFF2-40B4-BE49-F238E27FC236}">
                <a16:creationId xmlns:a16="http://schemas.microsoft.com/office/drawing/2014/main" id="{427000F4-690A-86BA-F24A-EF8B2737BA9D}"/>
              </a:ext>
            </a:extLst>
          </p:cNvPr>
          <p:cNvSpPr txBox="1"/>
          <p:nvPr/>
        </p:nvSpPr>
        <p:spPr>
          <a:xfrm>
            <a:off x="3246095" y="2437358"/>
            <a:ext cx="68025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rPr>
              <a:t>03.01.01.007-2 - CONSULTA MÉDICA NA ATENÇÃO ESPECIALIZADA</a:t>
            </a:r>
          </a:p>
        </p:txBody>
      </p:sp>
      <p:sp>
        <p:nvSpPr>
          <p:cNvPr id="61" name="CaixaDeTexto 60">
            <a:extLst>
              <a:ext uri="{FF2B5EF4-FFF2-40B4-BE49-F238E27FC236}">
                <a16:creationId xmlns:a16="http://schemas.microsoft.com/office/drawing/2014/main" id="{85D66B89-D03D-A65D-BEBC-FAC2ED713E59}"/>
              </a:ext>
            </a:extLst>
          </p:cNvPr>
          <p:cNvSpPr txBox="1"/>
          <p:nvPr/>
        </p:nvSpPr>
        <p:spPr>
          <a:xfrm>
            <a:off x="3246095" y="2803952"/>
            <a:ext cx="31854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rPr>
              <a:t>02.04.03.003-0 - MAMOGRAFIA</a:t>
            </a:r>
          </a:p>
        </p:txBody>
      </p:sp>
      <p:sp>
        <p:nvSpPr>
          <p:cNvPr id="65" name="CaixaDeTexto 64">
            <a:extLst>
              <a:ext uri="{FF2B5EF4-FFF2-40B4-BE49-F238E27FC236}">
                <a16:creationId xmlns:a16="http://schemas.microsoft.com/office/drawing/2014/main" id="{3E288BA5-6B61-0403-B4FC-859EB1E882D3}"/>
              </a:ext>
            </a:extLst>
          </p:cNvPr>
          <p:cNvSpPr txBox="1"/>
          <p:nvPr/>
        </p:nvSpPr>
        <p:spPr>
          <a:xfrm>
            <a:off x="3246095" y="3191502"/>
            <a:ext cx="61870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02.05.02.009-7 - ULTRASSONOGRAFIA MAMARIA BILATERAL</a:t>
            </a:r>
          </a:p>
        </p:txBody>
      </p:sp>
      <p:sp>
        <p:nvSpPr>
          <p:cNvPr id="69" name="CaixaDeTexto 68">
            <a:extLst>
              <a:ext uri="{FF2B5EF4-FFF2-40B4-BE49-F238E27FC236}">
                <a16:creationId xmlns:a16="http://schemas.microsoft.com/office/drawing/2014/main" id="{03F2E384-A1EA-E430-F8B8-3A4C4AECE28C}"/>
              </a:ext>
            </a:extLst>
          </p:cNvPr>
          <p:cNvSpPr txBox="1"/>
          <p:nvPr/>
        </p:nvSpPr>
        <p:spPr>
          <a:xfrm>
            <a:off x="2383112" y="1391035"/>
            <a:ext cx="45977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mn-ea"/>
                <a:cs typeface="Arial" panose="020B0604020202020204" pitchFamily="34" charset="0"/>
              </a:rPr>
              <a:t>CID: N63 - Nódulo Mamário Não Especificado</a:t>
            </a:r>
          </a:p>
        </p:txBody>
      </p:sp>
      <p:cxnSp>
        <p:nvCxnSpPr>
          <p:cNvPr id="71" name="Conector: Angulado 70">
            <a:extLst>
              <a:ext uri="{FF2B5EF4-FFF2-40B4-BE49-F238E27FC236}">
                <a16:creationId xmlns:a16="http://schemas.microsoft.com/office/drawing/2014/main" id="{0D05602B-1C4E-32E1-A007-78C459895DB0}"/>
              </a:ext>
            </a:extLst>
          </p:cNvPr>
          <p:cNvCxnSpPr>
            <a:cxnSpLocks/>
            <a:stCxn id="85" idx="4"/>
            <a:endCxn id="60" idx="1"/>
          </p:cNvCxnSpPr>
          <p:nvPr/>
        </p:nvCxnSpPr>
        <p:spPr>
          <a:xfrm rot="16200000" flipH="1">
            <a:off x="2834071" y="2194610"/>
            <a:ext cx="187495"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2" name="Conector: Angulado 71">
            <a:extLst>
              <a:ext uri="{FF2B5EF4-FFF2-40B4-BE49-F238E27FC236}">
                <a16:creationId xmlns:a16="http://schemas.microsoft.com/office/drawing/2014/main" id="{9A9DF24D-674E-DD4F-E968-25DCD1E9A8B2}"/>
              </a:ext>
            </a:extLst>
          </p:cNvPr>
          <p:cNvCxnSpPr>
            <a:cxnSpLocks/>
            <a:stCxn id="85" idx="4"/>
            <a:endCxn id="61" idx="1"/>
          </p:cNvCxnSpPr>
          <p:nvPr/>
        </p:nvCxnSpPr>
        <p:spPr>
          <a:xfrm rot="16200000" flipH="1">
            <a:off x="2650774" y="2377907"/>
            <a:ext cx="55408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3" name="Conector: Angulado 72">
            <a:extLst>
              <a:ext uri="{FF2B5EF4-FFF2-40B4-BE49-F238E27FC236}">
                <a16:creationId xmlns:a16="http://schemas.microsoft.com/office/drawing/2014/main" id="{68975F2A-AE98-B68F-1808-27810ADCA3D1}"/>
              </a:ext>
            </a:extLst>
          </p:cNvPr>
          <p:cNvCxnSpPr>
            <a:cxnSpLocks/>
            <a:stCxn id="85" idx="4"/>
            <a:endCxn id="65" idx="1"/>
          </p:cNvCxnSpPr>
          <p:nvPr/>
        </p:nvCxnSpPr>
        <p:spPr>
          <a:xfrm rot="16200000" flipH="1">
            <a:off x="2456999" y="2571682"/>
            <a:ext cx="94163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84" name="CaixaDeTexto 83">
            <a:extLst>
              <a:ext uri="{FF2B5EF4-FFF2-40B4-BE49-F238E27FC236}">
                <a16:creationId xmlns:a16="http://schemas.microsoft.com/office/drawing/2014/main" id="{833017BA-B7B8-F516-5057-13721A30747A}"/>
              </a:ext>
            </a:extLst>
          </p:cNvPr>
          <p:cNvSpPr txBox="1"/>
          <p:nvPr/>
        </p:nvSpPr>
        <p:spPr>
          <a:xfrm>
            <a:off x="1797978" y="1012594"/>
            <a:ext cx="56493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Paciente: 123.456.789-00 - Joaquim José da Silva Xavier</a:t>
            </a:r>
          </a:p>
        </p:txBody>
      </p:sp>
      <p:sp>
        <p:nvSpPr>
          <p:cNvPr id="85" name="Elipse 84">
            <a:extLst>
              <a:ext uri="{FF2B5EF4-FFF2-40B4-BE49-F238E27FC236}">
                <a16:creationId xmlns:a16="http://schemas.microsoft.com/office/drawing/2014/main" id="{D9826C42-D24D-5FE4-B88B-18DDA35300D7}"/>
              </a:ext>
            </a:extLst>
          </p:cNvPr>
          <p:cNvSpPr/>
          <p:nvPr/>
        </p:nvSpPr>
        <p:spPr>
          <a:xfrm>
            <a:off x="2582541" y="2365140"/>
            <a:ext cx="54000" cy="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86" name="Conector: Angulado 85">
            <a:extLst>
              <a:ext uri="{FF2B5EF4-FFF2-40B4-BE49-F238E27FC236}">
                <a16:creationId xmlns:a16="http://schemas.microsoft.com/office/drawing/2014/main" id="{A3F2BC98-22E9-2A5A-AF77-513B41FC478E}"/>
              </a:ext>
            </a:extLst>
          </p:cNvPr>
          <p:cNvCxnSpPr>
            <a:cxnSpLocks/>
            <a:stCxn id="88" idx="4"/>
            <a:endCxn id="69" idx="1"/>
          </p:cNvCxnSpPr>
          <p:nvPr/>
        </p:nvCxnSpPr>
        <p:spPr>
          <a:xfrm rot="16200000" flipH="1">
            <a:off x="2108566" y="1285765"/>
            <a:ext cx="185649" cy="3634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87" name="Conector: Angulado 86">
            <a:extLst>
              <a:ext uri="{FF2B5EF4-FFF2-40B4-BE49-F238E27FC236}">
                <a16:creationId xmlns:a16="http://schemas.microsoft.com/office/drawing/2014/main" id="{22D419DB-B1FD-58C8-7717-1D33FEB50AC6}"/>
              </a:ext>
            </a:extLst>
          </p:cNvPr>
          <p:cNvCxnSpPr>
            <a:cxnSpLocks/>
            <a:stCxn id="88" idx="4"/>
            <a:endCxn id="59" idx="1"/>
          </p:cNvCxnSpPr>
          <p:nvPr/>
        </p:nvCxnSpPr>
        <p:spPr>
          <a:xfrm rot="16200000" flipH="1">
            <a:off x="1774779" y="1619551"/>
            <a:ext cx="874072" cy="3842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88" name="Elipse 87">
            <a:extLst>
              <a:ext uri="{FF2B5EF4-FFF2-40B4-BE49-F238E27FC236}">
                <a16:creationId xmlns:a16="http://schemas.microsoft.com/office/drawing/2014/main" id="{B8A3F3D6-A314-AB1B-A37C-099D26043457}"/>
              </a:ext>
            </a:extLst>
          </p:cNvPr>
          <p:cNvSpPr/>
          <p:nvPr/>
        </p:nvSpPr>
        <p:spPr>
          <a:xfrm>
            <a:off x="1992668" y="1320663"/>
            <a:ext cx="54000" cy="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9" name="CaixaDeTexto 88">
            <a:extLst>
              <a:ext uri="{FF2B5EF4-FFF2-40B4-BE49-F238E27FC236}">
                <a16:creationId xmlns:a16="http://schemas.microsoft.com/office/drawing/2014/main" id="{81D46B80-239A-3D96-D832-19EFCFE34353}"/>
              </a:ext>
            </a:extLst>
          </p:cNvPr>
          <p:cNvSpPr txBox="1"/>
          <p:nvPr/>
        </p:nvSpPr>
        <p:spPr>
          <a:xfrm>
            <a:off x="2944804" y="1773731"/>
            <a:ext cx="32976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0E2841">
                    <a:lumMod val="75000"/>
                    <a:lumOff val="25000"/>
                  </a:srgbClr>
                </a:solidFill>
                <a:effectLst/>
                <a:uLnTx/>
                <a:uFillTx/>
                <a:latin typeface="Arial" panose="020B0604020202020204" pitchFamily="34" charset="0"/>
                <a:ea typeface="+mn-ea"/>
                <a:cs typeface="Arial" panose="020B0604020202020204" pitchFamily="34" charset="0"/>
              </a:rPr>
              <a:t>Data do diagnóstico: 21/02/2024</a:t>
            </a:r>
          </a:p>
        </p:txBody>
      </p:sp>
      <p:cxnSp>
        <p:nvCxnSpPr>
          <p:cNvPr id="90" name="Conector: Angulado 89">
            <a:extLst>
              <a:ext uri="{FF2B5EF4-FFF2-40B4-BE49-F238E27FC236}">
                <a16:creationId xmlns:a16="http://schemas.microsoft.com/office/drawing/2014/main" id="{17E10CB9-D70D-76D7-8EA8-ED3DD3AA9CC4}"/>
              </a:ext>
            </a:extLst>
          </p:cNvPr>
          <p:cNvCxnSpPr>
            <a:cxnSpLocks/>
            <a:stCxn id="91" idx="4"/>
            <a:endCxn id="89" idx="1"/>
          </p:cNvCxnSpPr>
          <p:nvPr/>
        </p:nvCxnSpPr>
        <p:spPr>
          <a:xfrm rot="16200000" flipH="1">
            <a:off x="2679373" y="1677577"/>
            <a:ext cx="167418" cy="3634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91" name="Elipse 90">
            <a:extLst>
              <a:ext uri="{FF2B5EF4-FFF2-40B4-BE49-F238E27FC236}">
                <a16:creationId xmlns:a16="http://schemas.microsoft.com/office/drawing/2014/main" id="{15836C3A-B935-BEF9-3DDE-A2F11EE179C8}"/>
              </a:ext>
            </a:extLst>
          </p:cNvPr>
          <p:cNvSpPr/>
          <p:nvPr/>
        </p:nvSpPr>
        <p:spPr>
          <a:xfrm>
            <a:off x="2554360" y="1721590"/>
            <a:ext cx="54000" cy="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CaixaDeTexto 91">
            <a:extLst>
              <a:ext uri="{FF2B5EF4-FFF2-40B4-BE49-F238E27FC236}">
                <a16:creationId xmlns:a16="http://schemas.microsoft.com/office/drawing/2014/main" id="{870C5BC7-B645-F9A4-C8CA-5009B140E7CA}"/>
              </a:ext>
            </a:extLst>
          </p:cNvPr>
          <p:cNvSpPr txBox="1"/>
          <p:nvPr/>
        </p:nvSpPr>
        <p:spPr>
          <a:xfrm>
            <a:off x="2403963" y="3975700"/>
            <a:ext cx="38916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Data de autorização: 28/02/2024</a:t>
            </a:r>
          </a:p>
        </p:txBody>
      </p:sp>
      <p:cxnSp>
        <p:nvCxnSpPr>
          <p:cNvPr id="93" name="Conector: Angulado 92">
            <a:extLst>
              <a:ext uri="{FF2B5EF4-FFF2-40B4-BE49-F238E27FC236}">
                <a16:creationId xmlns:a16="http://schemas.microsoft.com/office/drawing/2014/main" id="{D13E3DF3-FABE-A8FD-1F80-8150DD203F48}"/>
              </a:ext>
            </a:extLst>
          </p:cNvPr>
          <p:cNvCxnSpPr>
            <a:cxnSpLocks/>
            <a:stCxn id="88" idx="4"/>
            <a:endCxn id="92" idx="1"/>
          </p:cNvCxnSpPr>
          <p:nvPr/>
        </p:nvCxnSpPr>
        <p:spPr>
          <a:xfrm rot="16200000" flipH="1">
            <a:off x="826658" y="2567672"/>
            <a:ext cx="2770314" cy="3842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98" name="CaixaDeTexto 97">
            <a:extLst>
              <a:ext uri="{FF2B5EF4-FFF2-40B4-BE49-F238E27FC236}">
                <a16:creationId xmlns:a16="http://schemas.microsoft.com/office/drawing/2014/main" id="{48C43D3F-CCD3-38FB-F8EC-9D89B0816F6A}"/>
              </a:ext>
            </a:extLst>
          </p:cNvPr>
          <p:cNvSpPr txBox="1"/>
          <p:nvPr/>
        </p:nvSpPr>
        <p:spPr>
          <a:xfrm>
            <a:off x="3246095" y="3560110"/>
            <a:ext cx="73250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03.01.01.030-7 - TELECONSULTA MÉDICA NA ATENÇÃO ESPECIALIZADA</a:t>
            </a:r>
          </a:p>
        </p:txBody>
      </p:sp>
      <p:cxnSp>
        <p:nvCxnSpPr>
          <p:cNvPr id="99" name="Conector: Angulado 98">
            <a:extLst>
              <a:ext uri="{FF2B5EF4-FFF2-40B4-BE49-F238E27FC236}">
                <a16:creationId xmlns:a16="http://schemas.microsoft.com/office/drawing/2014/main" id="{093E30B2-ED09-E168-6BDF-B4DCB8A075C9}"/>
              </a:ext>
            </a:extLst>
          </p:cNvPr>
          <p:cNvCxnSpPr>
            <a:cxnSpLocks/>
            <a:stCxn id="85" idx="4"/>
            <a:endCxn id="98" idx="1"/>
          </p:cNvCxnSpPr>
          <p:nvPr/>
        </p:nvCxnSpPr>
        <p:spPr>
          <a:xfrm rot="16200000" flipH="1">
            <a:off x="2272695" y="2755986"/>
            <a:ext cx="1310247"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0" name="Conector: Angulado 9">
            <a:extLst>
              <a:ext uri="{FF2B5EF4-FFF2-40B4-BE49-F238E27FC236}">
                <a16:creationId xmlns:a16="http://schemas.microsoft.com/office/drawing/2014/main" id="{E85EC1A4-8C68-18BE-1835-13CE0514A06B}"/>
              </a:ext>
            </a:extLst>
          </p:cNvPr>
          <p:cNvCxnSpPr>
            <a:cxnSpLocks/>
            <a:stCxn id="60" idx="3"/>
            <a:endCxn id="92" idx="3"/>
          </p:cNvCxnSpPr>
          <p:nvPr/>
        </p:nvCxnSpPr>
        <p:spPr>
          <a:xfrm flipH="1">
            <a:off x="6295617" y="2606635"/>
            <a:ext cx="3752981" cy="1538342"/>
          </a:xfrm>
          <a:prstGeom prst="bentConnector3">
            <a:avLst>
              <a:gd name="adj1" fmla="val -23362"/>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2" name="CaixaDeTexto 11">
            <a:extLst>
              <a:ext uri="{FF2B5EF4-FFF2-40B4-BE49-F238E27FC236}">
                <a16:creationId xmlns:a16="http://schemas.microsoft.com/office/drawing/2014/main" id="{A5FEDC72-A67C-6987-FE4F-BF1EA08BA905}"/>
              </a:ext>
            </a:extLst>
          </p:cNvPr>
          <p:cNvSpPr txBox="1"/>
          <p:nvPr/>
        </p:nvSpPr>
        <p:spPr>
          <a:xfrm>
            <a:off x="2409127" y="4775738"/>
            <a:ext cx="389165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Data de fim da validade: 31/03/2024</a:t>
            </a:r>
          </a:p>
        </p:txBody>
      </p:sp>
      <p:sp>
        <p:nvSpPr>
          <p:cNvPr id="14" name="CaixaDeTexto 13">
            <a:extLst>
              <a:ext uri="{FF2B5EF4-FFF2-40B4-BE49-F238E27FC236}">
                <a16:creationId xmlns:a16="http://schemas.microsoft.com/office/drawing/2014/main" id="{EE45A7F7-D3A7-3AD5-6545-AF2C1277A952}"/>
              </a:ext>
            </a:extLst>
          </p:cNvPr>
          <p:cNvSpPr txBox="1"/>
          <p:nvPr/>
        </p:nvSpPr>
        <p:spPr>
          <a:xfrm>
            <a:off x="2414291" y="5141714"/>
            <a:ext cx="388649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E97132">
                    <a:lumMod val="50000"/>
                  </a:srgbClr>
                </a:solidFill>
                <a:effectLst/>
                <a:uLnTx/>
                <a:uFillTx/>
                <a:latin typeface="Arial" panose="020B0604020202020204" pitchFamily="34" charset="0"/>
                <a:ea typeface="+mn-ea"/>
                <a:cs typeface="Arial" panose="020B0604020202020204" pitchFamily="34" charset="0"/>
              </a:rPr>
              <a:t>Data da alta: 27/03/2024</a:t>
            </a:r>
            <a:endParaRPr kumimoji="0" lang="pt-B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Conector: Angulado 16">
            <a:extLst>
              <a:ext uri="{FF2B5EF4-FFF2-40B4-BE49-F238E27FC236}">
                <a16:creationId xmlns:a16="http://schemas.microsoft.com/office/drawing/2014/main" id="{37DE05E2-10A1-45AC-827A-06ACB6CC640F}"/>
              </a:ext>
            </a:extLst>
          </p:cNvPr>
          <p:cNvCxnSpPr>
            <a:cxnSpLocks/>
            <a:stCxn id="88" idx="4"/>
            <a:endCxn id="12" idx="1"/>
          </p:cNvCxnSpPr>
          <p:nvPr/>
        </p:nvCxnSpPr>
        <p:spPr>
          <a:xfrm rot="16200000" flipH="1">
            <a:off x="429221" y="2965109"/>
            <a:ext cx="3570352" cy="38945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ector: Angulado 19">
            <a:extLst>
              <a:ext uri="{FF2B5EF4-FFF2-40B4-BE49-F238E27FC236}">
                <a16:creationId xmlns:a16="http://schemas.microsoft.com/office/drawing/2014/main" id="{182C13C8-36F3-DB80-4398-CCB4E743EC96}"/>
              </a:ext>
            </a:extLst>
          </p:cNvPr>
          <p:cNvCxnSpPr>
            <a:cxnSpLocks/>
            <a:stCxn id="88" idx="4"/>
            <a:endCxn id="14" idx="1"/>
          </p:cNvCxnSpPr>
          <p:nvPr/>
        </p:nvCxnSpPr>
        <p:spPr>
          <a:xfrm rot="16200000" flipH="1">
            <a:off x="248815" y="3145515"/>
            <a:ext cx="3936328" cy="394623"/>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ector de Seta Reta 30">
            <a:extLst>
              <a:ext uri="{FF2B5EF4-FFF2-40B4-BE49-F238E27FC236}">
                <a16:creationId xmlns:a16="http://schemas.microsoft.com/office/drawing/2014/main" id="{38EBA6BC-E249-025F-7E3A-D8204B4D4C7F}"/>
              </a:ext>
            </a:extLst>
          </p:cNvPr>
          <p:cNvCxnSpPr>
            <a:cxnSpLocks/>
            <a:stCxn id="92" idx="2"/>
            <a:endCxn id="12" idx="0"/>
          </p:cNvCxnSpPr>
          <p:nvPr/>
        </p:nvCxnSpPr>
        <p:spPr>
          <a:xfrm>
            <a:off x="4349790" y="4314254"/>
            <a:ext cx="5164" cy="4614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6" name="CaixaDeTexto 35">
            <a:extLst>
              <a:ext uri="{FF2B5EF4-FFF2-40B4-BE49-F238E27FC236}">
                <a16:creationId xmlns:a16="http://schemas.microsoft.com/office/drawing/2014/main" id="{692B5367-6501-761B-040C-75758DE5930F}"/>
              </a:ext>
            </a:extLst>
          </p:cNvPr>
          <p:cNvSpPr txBox="1"/>
          <p:nvPr/>
        </p:nvSpPr>
        <p:spPr>
          <a:xfrm>
            <a:off x="4309883" y="4378295"/>
            <a:ext cx="8803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 dias</a:t>
            </a:r>
          </a:p>
        </p:txBody>
      </p:sp>
    </p:spTree>
    <p:extLst>
      <p:ext uri="{BB962C8B-B14F-4D97-AF65-F5344CB8AC3E}">
        <p14:creationId xmlns:p14="http://schemas.microsoft.com/office/powerpoint/2010/main" val="238856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aixaDeTexto 58">
            <a:extLst>
              <a:ext uri="{FF2B5EF4-FFF2-40B4-BE49-F238E27FC236}">
                <a16:creationId xmlns:a16="http://schemas.microsoft.com/office/drawing/2014/main" id="{238AE042-8818-9BF2-6E95-2ECC886A91E0}"/>
              </a:ext>
            </a:extLst>
          </p:cNvPr>
          <p:cNvSpPr txBox="1"/>
          <p:nvPr/>
        </p:nvSpPr>
        <p:spPr>
          <a:xfrm>
            <a:off x="717673" y="2593009"/>
            <a:ext cx="79401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50000"/>
                  </a:srgbClr>
                </a:solidFill>
                <a:effectLst/>
                <a:uLnTx/>
                <a:uFillTx/>
                <a:latin typeface="Arial" panose="020B0604020202020204" pitchFamily="34" charset="0"/>
                <a:ea typeface="+mn-ea"/>
                <a:cs typeface="Arial" panose="020B0604020202020204" pitchFamily="34" charset="0"/>
              </a:rPr>
              <a:t>09.01.01.001-4 - OCI AVALIAÇÃO DIAGNÓSTICA INICIAL DE CÂNCER DE MAMA</a:t>
            </a:r>
          </a:p>
        </p:txBody>
      </p:sp>
      <p:sp>
        <p:nvSpPr>
          <p:cNvPr id="60" name="CaixaDeTexto 59">
            <a:extLst>
              <a:ext uri="{FF2B5EF4-FFF2-40B4-BE49-F238E27FC236}">
                <a16:creationId xmlns:a16="http://schemas.microsoft.com/office/drawing/2014/main" id="{427000F4-690A-86BA-F24A-EF8B2737BA9D}"/>
              </a:ext>
            </a:extLst>
          </p:cNvPr>
          <p:cNvSpPr txBox="1"/>
          <p:nvPr/>
        </p:nvSpPr>
        <p:spPr>
          <a:xfrm>
            <a:off x="1559805" y="2950909"/>
            <a:ext cx="68025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rPr>
              <a:t>03.01.01.007-2 - CONSULTA MÉDICA NA ATENÇÃO ESPECIALIZADA</a:t>
            </a:r>
          </a:p>
        </p:txBody>
      </p:sp>
      <p:sp>
        <p:nvSpPr>
          <p:cNvPr id="61" name="CaixaDeTexto 60">
            <a:extLst>
              <a:ext uri="{FF2B5EF4-FFF2-40B4-BE49-F238E27FC236}">
                <a16:creationId xmlns:a16="http://schemas.microsoft.com/office/drawing/2014/main" id="{85D66B89-D03D-A65D-BEBC-FAC2ED713E59}"/>
              </a:ext>
            </a:extLst>
          </p:cNvPr>
          <p:cNvSpPr txBox="1"/>
          <p:nvPr/>
        </p:nvSpPr>
        <p:spPr>
          <a:xfrm>
            <a:off x="1559805" y="3317503"/>
            <a:ext cx="31854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196B24">
                    <a:lumMod val="75000"/>
                  </a:srgbClr>
                </a:solidFill>
                <a:effectLst/>
                <a:uLnTx/>
                <a:uFillTx/>
                <a:latin typeface="Arial" panose="020B0604020202020204" pitchFamily="34" charset="0"/>
                <a:ea typeface="+mn-ea"/>
                <a:cs typeface="Arial" panose="020B0604020202020204" pitchFamily="34" charset="0"/>
              </a:rPr>
              <a:t>02.04.03.003-0 - MAMOGRAFIA</a:t>
            </a:r>
          </a:p>
        </p:txBody>
      </p:sp>
      <p:sp>
        <p:nvSpPr>
          <p:cNvPr id="65" name="CaixaDeTexto 64">
            <a:extLst>
              <a:ext uri="{FF2B5EF4-FFF2-40B4-BE49-F238E27FC236}">
                <a16:creationId xmlns:a16="http://schemas.microsoft.com/office/drawing/2014/main" id="{3E288BA5-6B61-0403-B4FC-859EB1E882D3}"/>
              </a:ext>
            </a:extLst>
          </p:cNvPr>
          <p:cNvSpPr txBox="1"/>
          <p:nvPr/>
        </p:nvSpPr>
        <p:spPr>
          <a:xfrm>
            <a:off x="1559805" y="3705053"/>
            <a:ext cx="61870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02.05.02.009-7 - ULTRASSONOGRAFIA MAMARIA BILATERAL</a:t>
            </a:r>
          </a:p>
        </p:txBody>
      </p:sp>
      <p:sp>
        <p:nvSpPr>
          <p:cNvPr id="69" name="CaixaDeTexto 68">
            <a:extLst>
              <a:ext uri="{FF2B5EF4-FFF2-40B4-BE49-F238E27FC236}">
                <a16:creationId xmlns:a16="http://schemas.microsoft.com/office/drawing/2014/main" id="{03F2E384-A1EA-E430-F8B8-3A4C4AECE28C}"/>
              </a:ext>
            </a:extLst>
          </p:cNvPr>
          <p:cNvSpPr txBox="1"/>
          <p:nvPr/>
        </p:nvSpPr>
        <p:spPr>
          <a:xfrm>
            <a:off x="717673" y="2254455"/>
            <a:ext cx="45977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mn-ea"/>
                <a:cs typeface="Arial" panose="020B0604020202020204" pitchFamily="34" charset="0"/>
              </a:rPr>
              <a:t>CID: N63 - Nódulo Mamário Não Especificado</a:t>
            </a:r>
          </a:p>
        </p:txBody>
      </p:sp>
      <p:cxnSp>
        <p:nvCxnSpPr>
          <p:cNvPr id="71" name="Conector: Angulado 70">
            <a:extLst>
              <a:ext uri="{FF2B5EF4-FFF2-40B4-BE49-F238E27FC236}">
                <a16:creationId xmlns:a16="http://schemas.microsoft.com/office/drawing/2014/main" id="{0D05602B-1C4E-32E1-A007-78C459895DB0}"/>
              </a:ext>
            </a:extLst>
          </p:cNvPr>
          <p:cNvCxnSpPr>
            <a:cxnSpLocks/>
            <a:endCxn id="60" idx="1"/>
          </p:cNvCxnSpPr>
          <p:nvPr/>
        </p:nvCxnSpPr>
        <p:spPr>
          <a:xfrm rot="16200000" flipH="1">
            <a:off x="1147781" y="2708161"/>
            <a:ext cx="187495"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2" name="Conector: Angulado 71">
            <a:extLst>
              <a:ext uri="{FF2B5EF4-FFF2-40B4-BE49-F238E27FC236}">
                <a16:creationId xmlns:a16="http://schemas.microsoft.com/office/drawing/2014/main" id="{9A9DF24D-674E-DD4F-E968-25DCD1E9A8B2}"/>
              </a:ext>
            </a:extLst>
          </p:cNvPr>
          <p:cNvCxnSpPr>
            <a:cxnSpLocks/>
            <a:endCxn id="61" idx="1"/>
          </p:cNvCxnSpPr>
          <p:nvPr/>
        </p:nvCxnSpPr>
        <p:spPr>
          <a:xfrm rot="16200000" flipH="1">
            <a:off x="964484" y="2891458"/>
            <a:ext cx="55408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3" name="Conector: Angulado 72">
            <a:extLst>
              <a:ext uri="{FF2B5EF4-FFF2-40B4-BE49-F238E27FC236}">
                <a16:creationId xmlns:a16="http://schemas.microsoft.com/office/drawing/2014/main" id="{68975F2A-AE98-B68F-1808-27810ADCA3D1}"/>
              </a:ext>
            </a:extLst>
          </p:cNvPr>
          <p:cNvCxnSpPr>
            <a:cxnSpLocks/>
            <a:endCxn id="65" idx="1"/>
          </p:cNvCxnSpPr>
          <p:nvPr/>
        </p:nvCxnSpPr>
        <p:spPr>
          <a:xfrm rot="16200000" flipH="1">
            <a:off x="770709" y="3085233"/>
            <a:ext cx="94163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84" name="CaixaDeTexto 83">
            <a:extLst>
              <a:ext uri="{FF2B5EF4-FFF2-40B4-BE49-F238E27FC236}">
                <a16:creationId xmlns:a16="http://schemas.microsoft.com/office/drawing/2014/main" id="{833017BA-B7B8-F516-5057-13721A30747A}"/>
              </a:ext>
            </a:extLst>
          </p:cNvPr>
          <p:cNvSpPr txBox="1"/>
          <p:nvPr/>
        </p:nvSpPr>
        <p:spPr>
          <a:xfrm>
            <a:off x="132539" y="1876014"/>
            <a:ext cx="56493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Paciente: 123.456.789-00 - Joaquim José da Silva Xavier</a:t>
            </a:r>
          </a:p>
        </p:txBody>
      </p:sp>
      <p:cxnSp>
        <p:nvCxnSpPr>
          <p:cNvPr id="86" name="Conector: Angulado 85">
            <a:extLst>
              <a:ext uri="{FF2B5EF4-FFF2-40B4-BE49-F238E27FC236}">
                <a16:creationId xmlns:a16="http://schemas.microsoft.com/office/drawing/2014/main" id="{A3F2BC98-22E9-2A5A-AF77-513B41FC478E}"/>
              </a:ext>
            </a:extLst>
          </p:cNvPr>
          <p:cNvCxnSpPr>
            <a:cxnSpLocks/>
            <a:endCxn id="69" idx="1"/>
          </p:cNvCxnSpPr>
          <p:nvPr/>
        </p:nvCxnSpPr>
        <p:spPr>
          <a:xfrm rot="16200000" flipH="1">
            <a:off x="443127" y="2149185"/>
            <a:ext cx="185649" cy="3634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87" name="Conector: Angulado 86">
            <a:extLst>
              <a:ext uri="{FF2B5EF4-FFF2-40B4-BE49-F238E27FC236}">
                <a16:creationId xmlns:a16="http://schemas.microsoft.com/office/drawing/2014/main" id="{22D419DB-B1FD-58C8-7717-1D33FEB50AC6}"/>
              </a:ext>
            </a:extLst>
          </p:cNvPr>
          <p:cNvCxnSpPr>
            <a:cxnSpLocks/>
            <a:endCxn id="59" idx="1"/>
          </p:cNvCxnSpPr>
          <p:nvPr/>
        </p:nvCxnSpPr>
        <p:spPr>
          <a:xfrm rot="16200000" flipH="1">
            <a:off x="273850" y="2318462"/>
            <a:ext cx="524203" cy="36344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98" name="CaixaDeTexto 97">
            <a:extLst>
              <a:ext uri="{FF2B5EF4-FFF2-40B4-BE49-F238E27FC236}">
                <a16:creationId xmlns:a16="http://schemas.microsoft.com/office/drawing/2014/main" id="{48C43D3F-CCD3-38FB-F8EC-9D89B0816F6A}"/>
              </a:ext>
            </a:extLst>
          </p:cNvPr>
          <p:cNvSpPr txBox="1"/>
          <p:nvPr/>
        </p:nvSpPr>
        <p:spPr>
          <a:xfrm>
            <a:off x="1559805" y="4127713"/>
            <a:ext cx="73250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mn-ea"/>
                <a:cs typeface="Arial" panose="020B0604020202020204" pitchFamily="34" charset="0"/>
              </a:rPr>
              <a:t>03.01.01.030-7 - TELECONSULTA MÉDICA NA ATENÇÃO ESPECIALIZADA</a:t>
            </a:r>
          </a:p>
        </p:txBody>
      </p:sp>
      <p:cxnSp>
        <p:nvCxnSpPr>
          <p:cNvPr id="99" name="Conector: Angulado 98">
            <a:extLst>
              <a:ext uri="{FF2B5EF4-FFF2-40B4-BE49-F238E27FC236}">
                <a16:creationId xmlns:a16="http://schemas.microsoft.com/office/drawing/2014/main" id="{093E30B2-ED09-E168-6BDF-B4DCB8A075C9}"/>
              </a:ext>
            </a:extLst>
          </p:cNvPr>
          <p:cNvCxnSpPr>
            <a:cxnSpLocks/>
            <a:endCxn id="98" idx="1"/>
          </p:cNvCxnSpPr>
          <p:nvPr/>
        </p:nvCxnSpPr>
        <p:spPr>
          <a:xfrm rot="16200000" flipH="1">
            <a:off x="559379" y="3296563"/>
            <a:ext cx="1364299" cy="63655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 name="Título 1">
            <a:extLst>
              <a:ext uri="{FF2B5EF4-FFF2-40B4-BE49-F238E27FC236}">
                <a16:creationId xmlns:a16="http://schemas.microsoft.com/office/drawing/2014/main" id="{BE8E83C6-E92A-A9B1-CC09-056D89A9DFBF}"/>
              </a:ext>
            </a:extLst>
          </p:cNvPr>
          <p:cNvSpPr>
            <a:spLocks noGrp="1"/>
          </p:cNvSpPr>
          <p:nvPr>
            <p:ph type="title"/>
          </p:nvPr>
        </p:nvSpPr>
        <p:spPr/>
        <p:txBody>
          <a:bodyPr/>
          <a:lstStyle/>
          <a:p>
            <a:r>
              <a:rPr lang="pt-BR" dirty="0"/>
              <a:t>Diferença de valoração</a:t>
            </a:r>
          </a:p>
        </p:txBody>
      </p:sp>
      <p:sp>
        <p:nvSpPr>
          <p:cNvPr id="6" name="CaixaDeTexto 5">
            <a:extLst>
              <a:ext uri="{FF2B5EF4-FFF2-40B4-BE49-F238E27FC236}">
                <a16:creationId xmlns:a16="http://schemas.microsoft.com/office/drawing/2014/main" id="{DF536EDF-056A-D6DC-0977-589F586FEDFE}"/>
              </a:ext>
            </a:extLst>
          </p:cNvPr>
          <p:cNvSpPr txBox="1"/>
          <p:nvPr/>
        </p:nvSpPr>
        <p:spPr>
          <a:xfrm>
            <a:off x="8657860" y="2325102"/>
            <a:ext cx="2648104" cy="707886"/>
          </a:xfrm>
          <a:prstGeom prst="rect">
            <a:avLst/>
          </a:prstGeom>
          <a:noFill/>
        </p:spPr>
        <p:txBody>
          <a:bodyPr wrap="square">
            <a:spAutoFit/>
          </a:bodyPr>
          <a:lstStyle/>
          <a:p>
            <a:r>
              <a:rPr lang="pt-BR" sz="4000" b="0" i="0" dirty="0">
                <a:solidFill>
                  <a:srgbClr val="1969A0"/>
                </a:solidFill>
                <a:effectLst>
                  <a:outerShdw blurRad="38100" dist="38100" dir="2700000" algn="tl">
                    <a:srgbClr val="000000">
                      <a:alpha val="43137"/>
                    </a:srgbClr>
                  </a:outerShdw>
                </a:effectLst>
                <a:latin typeface="Arial" panose="020B0604020202020204" pitchFamily="34" charset="0"/>
              </a:rPr>
              <a:t>R$ 125,00</a:t>
            </a:r>
            <a:endParaRPr lang="pt-BR" sz="4000" dirty="0">
              <a:effectLst>
                <a:outerShdw blurRad="38100" dist="38100" dir="2700000" algn="tl">
                  <a:srgbClr val="000000">
                    <a:alpha val="43137"/>
                  </a:srgbClr>
                </a:outerShdw>
              </a:effectLst>
            </a:endParaRPr>
          </a:p>
        </p:txBody>
      </p:sp>
      <p:sp>
        <p:nvSpPr>
          <p:cNvPr id="3" name="CaixaDeTexto 2">
            <a:extLst>
              <a:ext uri="{FF2B5EF4-FFF2-40B4-BE49-F238E27FC236}">
                <a16:creationId xmlns:a16="http://schemas.microsoft.com/office/drawing/2014/main" id="{D8CE205E-909D-DC6E-910C-877DFC1EC987}"/>
              </a:ext>
            </a:extLst>
          </p:cNvPr>
          <p:cNvSpPr txBox="1"/>
          <p:nvPr/>
        </p:nvSpPr>
        <p:spPr>
          <a:xfrm>
            <a:off x="9095012" y="2770455"/>
            <a:ext cx="2648104" cy="461665"/>
          </a:xfrm>
          <a:prstGeom prst="rect">
            <a:avLst/>
          </a:prstGeom>
          <a:noFill/>
        </p:spPr>
        <p:txBody>
          <a:bodyPr wrap="square">
            <a:spAutoFit/>
          </a:bodyPr>
          <a:lstStyle/>
          <a:p>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R$ 10,00</a:t>
            </a:r>
            <a:endParaRPr lang="pt-BR" sz="2400" dirty="0">
              <a:effectLst>
                <a:outerShdw blurRad="38100" dist="38100" dir="2700000" algn="tl">
                  <a:srgbClr val="000000">
                    <a:alpha val="43137"/>
                  </a:srgbClr>
                </a:outerShdw>
              </a:effectLst>
            </a:endParaRPr>
          </a:p>
        </p:txBody>
      </p:sp>
      <p:sp>
        <p:nvSpPr>
          <p:cNvPr id="4" name="CaixaDeTexto 3">
            <a:extLst>
              <a:ext uri="{FF2B5EF4-FFF2-40B4-BE49-F238E27FC236}">
                <a16:creationId xmlns:a16="http://schemas.microsoft.com/office/drawing/2014/main" id="{3422C341-547B-C84C-085E-4FE6E5624930}"/>
              </a:ext>
            </a:extLst>
          </p:cNvPr>
          <p:cNvSpPr txBox="1"/>
          <p:nvPr/>
        </p:nvSpPr>
        <p:spPr>
          <a:xfrm>
            <a:off x="9078510" y="3981562"/>
            <a:ext cx="2648104" cy="461665"/>
          </a:xfrm>
          <a:prstGeom prst="rect">
            <a:avLst/>
          </a:prstGeom>
          <a:noFill/>
        </p:spPr>
        <p:txBody>
          <a:bodyPr wrap="square">
            <a:spAutoFit/>
          </a:bodyPr>
          <a:lstStyle/>
          <a:p>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R$ 10,00</a:t>
            </a:r>
            <a:endParaRPr lang="pt-BR" sz="2400" dirty="0">
              <a:effectLst>
                <a:outerShdw blurRad="38100" dist="38100" dir="2700000" algn="tl">
                  <a:srgbClr val="000000">
                    <a:alpha val="43137"/>
                  </a:srgbClr>
                </a:outerShdw>
              </a:effectLst>
            </a:endParaRPr>
          </a:p>
        </p:txBody>
      </p:sp>
      <p:sp>
        <p:nvSpPr>
          <p:cNvPr id="5" name="CaixaDeTexto 4">
            <a:extLst>
              <a:ext uri="{FF2B5EF4-FFF2-40B4-BE49-F238E27FC236}">
                <a16:creationId xmlns:a16="http://schemas.microsoft.com/office/drawing/2014/main" id="{ECE5C26D-80CB-54E5-BF57-C62F0FAC8B22}"/>
              </a:ext>
            </a:extLst>
          </p:cNvPr>
          <p:cNvSpPr txBox="1"/>
          <p:nvPr/>
        </p:nvSpPr>
        <p:spPr>
          <a:xfrm>
            <a:off x="9095012" y="3175954"/>
            <a:ext cx="2648104" cy="461665"/>
          </a:xfrm>
          <a:prstGeom prst="rect">
            <a:avLst/>
          </a:prstGeom>
          <a:noFill/>
        </p:spPr>
        <p:txBody>
          <a:bodyPr wrap="square">
            <a:spAutoFit/>
          </a:bodyPr>
          <a:lstStyle/>
          <a:p>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R$ </a:t>
            </a:r>
            <a:r>
              <a:rPr lang="pt-BR" sz="2400" dirty="0">
                <a:solidFill>
                  <a:srgbClr val="1969A0"/>
                </a:solidFill>
                <a:effectLst>
                  <a:outerShdw blurRad="38100" dist="38100" dir="2700000" algn="tl">
                    <a:srgbClr val="000000">
                      <a:alpha val="43137"/>
                    </a:srgbClr>
                  </a:outerShdw>
                </a:effectLst>
                <a:latin typeface="Arial" panose="020B0604020202020204" pitchFamily="34" charset="0"/>
              </a:rPr>
              <a:t>22</a:t>
            </a:r>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,50</a:t>
            </a:r>
            <a:endParaRPr lang="pt-BR" sz="2400" dirty="0">
              <a:effectLst>
                <a:outerShdw blurRad="38100" dist="38100" dir="2700000" algn="tl">
                  <a:srgbClr val="000000">
                    <a:alpha val="43137"/>
                  </a:srgbClr>
                </a:outerShdw>
              </a:effectLst>
            </a:endParaRPr>
          </a:p>
        </p:txBody>
      </p:sp>
      <p:sp>
        <p:nvSpPr>
          <p:cNvPr id="7" name="CaixaDeTexto 6">
            <a:extLst>
              <a:ext uri="{FF2B5EF4-FFF2-40B4-BE49-F238E27FC236}">
                <a16:creationId xmlns:a16="http://schemas.microsoft.com/office/drawing/2014/main" id="{29DDF5AB-02A0-01B3-56AB-057ACD951AC5}"/>
              </a:ext>
            </a:extLst>
          </p:cNvPr>
          <p:cNvSpPr txBox="1"/>
          <p:nvPr/>
        </p:nvSpPr>
        <p:spPr>
          <a:xfrm>
            <a:off x="9095012" y="3558902"/>
            <a:ext cx="2648104" cy="461665"/>
          </a:xfrm>
          <a:prstGeom prst="rect">
            <a:avLst/>
          </a:prstGeom>
          <a:noFill/>
        </p:spPr>
        <p:txBody>
          <a:bodyPr wrap="square">
            <a:spAutoFit/>
          </a:bodyPr>
          <a:lstStyle/>
          <a:p>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R$ </a:t>
            </a:r>
            <a:r>
              <a:rPr lang="pt-BR" sz="2400" dirty="0">
                <a:solidFill>
                  <a:srgbClr val="1969A0"/>
                </a:solidFill>
                <a:effectLst>
                  <a:outerShdw blurRad="38100" dist="38100" dir="2700000" algn="tl">
                    <a:srgbClr val="000000">
                      <a:alpha val="43137"/>
                    </a:srgbClr>
                  </a:outerShdw>
                </a:effectLst>
                <a:latin typeface="Arial" panose="020B0604020202020204" pitchFamily="34" charset="0"/>
              </a:rPr>
              <a:t>24</a:t>
            </a:r>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,20</a:t>
            </a:r>
            <a:endParaRPr lang="pt-BR" sz="2400" dirty="0">
              <a:effectLst>
                <a:outerShdw blurRad="38100" dist="38100" dir="2700000" algn="tl">
                  <a:srgbClr val="000000">
                    <a:alpha val="43137"/>
                  </a:srgbClr>
                </a:outerShdw>
              </a:effectLst>
            </a:endParaRPr>
          </a:p>
        </p:txBody>
      </p:sp>
      <p:cxnSp>
        <p:nvCxnSpPr>
          <p:cNvPr id="12" name="Conector reto 11">
            <a:extLst>
              <a:ext uri="{FF2B5EF4-FFF2-40B4-BE49-F238E27FC236}">
                <a16:creationId xmlns:a16="http://schemas.microsoft.com/office/drawing/2014/main" id="{5E572651-4690-2433-5884-0D0D34ECCD5D}"/>
              </a:ext>
            </a:extLst>
          </p:cNvPr>
          <p:cNvCxnSpPr/>
          <p:nvPr/>
        </p:nvCxnSpPr>
        <p:spPr>
          <a:xfrm>
            <a:off x="8851483" y="4443227"/>
            <a:ext cx="1782505" cy="0"/>
          </a:xfrm>
          <a:prstGeom prst="line">
            <a:avLst/>
          </a:prstGeom>
        </p:spPr>
        <p:style>
          <a:lnRef idx="2">
            <a:schemeClr val="accent5"/>
          </a:lnRef>
          <a:fillRef idx="0">
            <a:schemeClr val="accent5"/>
          </a:fillRef>
          <a:effectRef idx="1">
            <a:schemeClr val="accent5"/>
          </a:effectRef>
          <a:fontRef idx="minor">
            <a:schemeClr val="tx1"/>
          </a:fontRef>
        </p:style>
      </p:cxnSp>
      <p:sp>
        <p:nvSpPr>
          <p:cNvPr id="13" name="CaixaDeTexto 12">
            <a:extLst>
              <a:ext uri="{FF2B5EF4-FFF2-40B4-BE49-F238E27FC236}">
                <a16:creationId xmlns:a16="http://schemas.microsoft.com/office/drawing/2014/main" id="{B6ADB915-6E22-C838-F29B-52841A964749}"/>
              </a:ext>
            </a:extLst>
          </p:cNvPr>
          <p:cNvSpPr txBox="1"/>
          <p:nvPr/>
        </p:nvSpPr>
        <p:spPr>
          <a:xfrm>
            <a:off x="9078510" y="4448604"/>
            <a:ext cx="2648104" cy="461665"/>
          </a:xfrm>
          <a:prstGeom prst="rect">
            <a:avLst/>
          </a:prstGeom>
          <a:noFill/>
        </p:spPr>
        <p:txBody>
          <a:bodyPr wrap="square">
            <a:spAutoFit/>
          </a:bodyPr>
          <a:lstStyle/>
          <a:p>
            <a:r>
              <a:rPr lang="pt-BR" sz="2400" b="0" i="0" dirty="0">
                <a:solidFill>
                  <a:srgbClr val="1969A0"/>
                </a:solidFill>
                <a:effectLst>
                  <a:outerShdw blurRad="38100" dist="38100" dir="2700000" algn="tl">
                    <a:srgbClr val="000000">
                      <a:alpha val="43137"/>
                    </a:srgbClr>
                  </a:outerShdw>
                </a:effectLst>
                <a:latin typeface="Arial" panose="020B0604020202020204" pitchFamily="34" charset="0"/>
              </a:rPr>
              <a:t>R$ </a:t>
            </a:r>
            <a:r>
              <a:rPr lang="pt-BR" sz="2400" dirty="0">
                <a:solidFill>
                  <a:srgbClr val="1969A0"/>
                </a:solidFill>
                <a:effectLst>
                  <a:outerShdw blurRad="38100" dist="38100" dir="2700000" algn="tl">
                    <a:srgbClr val="000000">
                      <a:alpha val="43137"/>
                    </a:srgbClr>
                  </a:outerShdw>
                </a:effectLst>
                <a:latin typeface="Arial" panose="020B0604020202020204" pitchFamily="34" charset="0"/>
              </a:rPr>
              <a:t>86,70</a:t>
            </a:r>
            <a:endParaRPr lang="pt-B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6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3"/>
                                        </p:tgtEl>
                                        <p:attrNameLst>
                                          <p:attrName>ppt_x</p:attrName>
                                        </p:attrNameLst>
                                      </p:cBhvr>
                                      <p:tavLst>
                                        <p:tav tm="0">
                                          <p:val>
                                            <p:strVal val="ppt_x"/>
                                          </p:val>
                                        </p:tav>
                                        <p:tav tm="100000">
                                          <p:val>
                                            <p:strVal val="ppt_x"/>
                                          </p:val>
                                        </p:tav>
                                      </p:tavLst>
                                    </p:anim>
                                    <p:anim calcmode="lin" valueType="num">
                                      <p:cBhvr additive="base">
                                        <p:cTn id="27" dur="500"/>
                                        <p:tgtEl>
                                          <p:spTgt spid="13"/>
                                        </p:tgtEl>
                                        <p:attrNameLst>
                                          <p:attrName>ppt_y</p:attrName>
                                        </p:attrNameLst>
                                      </p:cBhvr>
                                      <p:tavLst>
                                        <p:tav tm="0">
                                          <p:val>
                                            <p:strVal val="ppt_y"/>
                                          </p:val>
                                        </p:tav>
                                        <p:tav tm="100000">
                                          <p:val>
                                            <p:strVal val="1+ppt_h/2"/>
                                          </p:val>
                                        </p:tav>
                                      </p:tavLst>
                                    </p:anim>
                                    <p:set>
                                      <p:cBhvr>
                                        <p:cTn id="28" dur="1" fill="hold">
                                          <p:stCondLst>
                                            <p:cond delay="499"/>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par>
                          <p:cTn id="41" fill="hold">
                            <p:stCondLst>
                              <p:cond delay="500"/>
                            </p:stCondLst>
                            <p:childTnLst>
                              <p:par>
                                <p:cTn id="42" presetID="2" presetClass="entr" presetSubtype="1"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 grpId="0"/>
      <p:bldP spid="3" grpId="0"/>
      <p:bldP spid="4" grpId="0"/>
      <p:bldP spid="5" grpId="0"/>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342AEDF-B624-EB17-7A79-EC5358A83CE7}"/>
              </a:ext>
            </a:extLst>
          </p:cNvPr>
          <p:cNvSpPr>
            <a:spLocks noGrp="1"/>
          </p:cNvSpPr>
          <p:nvPr>
            <p:ph type="ctrTitle"/>
          </p:nvPr>
        </p:nvSpPr>
        <p:spPr/>
        <p:txBody>
          <a:bodyPr/>
          <a:lstStyle/>
          <a:p>
            <a:r>
              <a:rPr lang="pt-BR" dirty="0"/>
              <a:t>Onde já usamos a lógica de pacotes no SUS?</a:t>
            </a:r>
          </a:p>
        </p:txBody>
      </p:sp>
    </p:spTree>
    <p:extLst>
      <p:ext uri="{BB962C8B-B14F-4D97-AF65-F5344CB8AC3E}">
        <p14:creationId xmlns:p14="http://schemas.microsoft.com/office/powerpoint/2010/main" val="294133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640782-DE56-8F60-16BA-48232246E92A}"/>
              </a:ext>
            </a:extLst>
          </p:cNvPr>
          <p:cNvSpPr>
            <a:spLocks noGrp="1"/>
          </p:cNvSpPr>
          <p:nvPr>
            <p:ph type="ctrTitle"/>
          </p:nvPr>
        </p:nvSpPr>
        <p:spPr/>
        <p:txBody>
          <a:bodyPr/>
          <a:lstStyle/>
          <a:p>
            <a:r>
              <a:rPr lang="pt-BR" dirty="0"/>
              <a:t>Onde estamos na Saúde Digital?</a:t>
            </a:r>
          </a:p>
        </p:txBody>
      </p:sp>
    </p:spTree>
    <p:extLst>
      <p:ext uri="{BB962C8B-B14F-4D97-AF65-F5344CB8AC3E}">
        <p14:creationId xmlns:p14="http://schemas.microsoft.com/office/powerpoint/2010/main" val="1138622818"/>
      </p:ext>
    </p:extLst>
  </p:cSld>
  <p:clrMapOvr>
    <a:masterClrMapping/>
  </p:clrMapOvr>
</p:sld>
</file>

<file path=ppt/theme/theme1.xml><?xml version="1.0" encoding="utf-8"?>
<a:theme xmlns:a="http://schemas.openxmlformats.org/drawingml/2006/main" name="Conasem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 fun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m fun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âmina de Abertura e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es">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1164</Words>
  <Application>Microsoft Office PowerPoint</Application>
  <PresentationFormat>Widescreen</PresentationFormat>
  <Paragraphs>143</Paragraphs>
  <Slides>29</Slides>
  <Notes>5</Notes>
  <HiddenSlides>0</HiddenSlides>
  <MMClips>0</MMClips>
  <ScaleCrop>false</ScaleCrop>
  <HeadingPairs>
    <vt:vector size="6" baseType="variant">
      <vt:variant>
        <vt:lpstr>Fontes usadas</vt:lpstr>
      </vt:variant>
      <vt:variant>
        <vt:i4>8</vt:i4>
      </vt:variant>
      <vt:variant>
        <vt:lpstr>Tema</vt:lpstr>
      </vt:variant>
      <vt:variant>
        <vt:i4>5</vt:i4>
      </vt:variant>
      <vt:variant>
        <vt:lpstr>Títulos de slides</vt:lpstr>
      </vt:variant>
      <vt:variant>
        <vt:i4>29</vt:i4>
      </vt:variant>
    </vt:vector>
  </HeadingPairs>
  <TitlesOfParts>
    <vt:vector size="42" baseType="lpstr">
      <vt:lpstr>Aptos</vt:lpstr>
      <vt:lpstr>Aptos Display</vt:lpstr>
      <vt:lpstr>Arial</vt:lpstr>
      <vt:lpstr>Calibri</vt:lpstr>
      <vt:lpstr>Calibri Light</vt:lpstr>
      <vt:lpstr>Montserrat</vt:lpstr>
      <vt:lpstr>Roboto</vt:lpstr>
      <vt:lpstr>Wingdings</vt:lpstr>
      <vt:lpstr>Conasems</vt:lpstr>
      <vt:lpstr>Sem fundo</vt:lpstr>
      <vt:lpstr>1_Sem fundo</vt:lpstr>
      <vt:lpstr>Lâmina de Abertura e final</vt:lpstr>
      <vt:lpstr>1_Tema do Office</vt:lpstr>
      <vt:lpstr>PMAE e Saúde Digital</vt:lpstr>
      <vt:lpstr>Objetivo</vt:lpstr>
      <vt:lpstr>O PMAE</vt:lpstr>
      <vt:lpstr>Apresentação do PowerPoint</vt:lpstr>
      <vt:lpstr>Apresentação do PowerPoint</vt:lpstr>
      <vt:lpstr>Apresentação do PowerPoint</vt:lpstr>
      <vt:lpstr>Diferença de valoração</vt:lpstr>
      <vt:lpstr>Onde já usamos a lógica de pacotes no SUS?</vt:lpstr>
      <vt:lpstr>Onde estamos na Saúde Digital?</vt:lpstr>
      <vt:lpstr>Saúde Digital</vt:lpstr>
      <vt:lpstr>Apresentação do PowerPoint</vt:lpstr>
      <vt:lpstr>Apresentação do PowerPoint</vt:lpstr>
      <vt:lpstr>Apresentação do PowerPoint</vt:lpstr>
      <vt:lpstr>Apresentação do PowerPoint</vt:lpstr>
      <vt:lpstr>Ausência de interoperabilidade / integração entre sistemas</vt:lpstr>
      <vt:lpstr>Onde queremos chegar?</vt:lpstr>
      <vt:lpstr>Apresentação do PowerPoint</vt:lpstr>
      <vt:lpstr>Como vamos chegar lá?</vt:lpstr>
      <vt:lpstr>Apresentação do PowerPoint</vt:lpstr>
      <vt:lpstr>Apresentação do PowerPoint</vt:lpstr>
      <vt:lpstr>O que temos que fazer?</vt:lpstr>
      <vt:lpstr>Apresentação do PowerPoint</vt:lpstr>
      <vt:lpstr>O que é informatizar?</vt:lpstr>
      <vt:lpstr>Apresentação do PowerPoint</vt:lpstr>
      <vt:lpstr>Apresentação do PowerPoint</vt:lpstr>
      <vt:lpstr>Assistência Farmacêutica</vt:lpstr>
      <vt:lpstr>Apresentação do PowerPoint</vt:lpstr>
      <vt:lpstr>Telessaúde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Informação em Saúde e o Modelo de Arquitetura de Interoperabilidade da RNDS</dc:title>
  <dc:creator>Talita Carvalho</dc:creator>
  <cp:lastModifiedBy>Michael Luiz Diana de Oliveira</cp:lastModifiedBy>
  <cp:revision>14</cp:revision>
  <dcterms:created xsi:type="dcterms:W3CDTF">2019-09-04T14:50:24Z</dcterms:created>
  <dcterms:modified xsi:type="dcterms:W3CDTF">2025-03-20T11:20:48Z</dcterms:modified>
</cp:coreProperties>
</file>