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84" r:id="rId5"/>
    <p:sldId id="379" r:id="rId6"/>
    <p:sldId id="385" r:id="rId7"/>
    <p:sldId id="386" r:id="rId8"/>
    <p:sldId id="388" r:id="rId9"/>
    <p:sldId id="387" r:id="rId10"/>
    <p:sldId id="389" r:id="rId11"/>
    <p:sldId id="395" r:id="rId12"/>
  </p:sldIdLst>
  <p:sldSz cx="12192000" cy="6858000"/>
  <p:notesSz cx="9388475" cy="7102475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ADORES DE SLIDES" id="{ACC24B29-0CC7-491A-A98A-CF7CBDBE501E}">
          <p14:sldIdLst>
            <p14:sldId id="384"/>
            <p14:sldId id="379"/>
            <p14:sldId id="385"/>
            <p14:sldId id="386"/>
            <p14:sldId id="388"/>
            <p14:sldId id="387"/>
            <p14:sldId id="389"/>
            <p14:sldId id="39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84972" autoAdjust="0"/>
  </p:normalViewPr>
  <p:slideViewPr>
    <p:cSldViewPr snapToGrid="0">
      <p:cViewPr>
        <p:scale>
          <a:sx n="66" d="100"/>
          <a:sy n="66" d="100"/>
        </p:scale>
        <p:origin x="1291" y="413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110" d="100"/>
          <a:sy n="110" d="100"/>
        </p:scale>
        <p:origin x="24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9D3714C2-3F62-4B20-A7DF-46FEEB0C93F7}" type="datetime1">
              <a:rPr lang="pt-BR" smtClean="0"/>
              <a:t>15/03/2025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E9FCB2-5126-4E0F-9B12-AE3B29F802A3}" type="datetime1">
              <a:rPr lang="pt-BR" smtClean="0"/>
              <a:pPr/>
              <a:t>15/03/2025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24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46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416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76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171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2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9715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/>
              <a:t>Para usar este slide de animação de título com uma nova imagem, basta 1) mover a forma semitransparente superior para o lado, 2) excluir a imagem do espaço reservado, 3) clicar no ícone da imagem para adicionar uma nova imagem, 4) mover a forma semitransparente de volta à posição original, 5) atualizar o texto no slide. </a:t>
            </a:r>
          </a:p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11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266101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02834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Texto 8"/>
          <p:cNvSpPr>
            <a:spLocks noGrp="1"/>
          </p:cNvSpPr>
          <p:nvPr>
            <p:ph type="body" sz="quarter" idx="14" hasCustomPrompt="1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763006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04800" y="2598127"/>
            <a:ext cx="3714704" cy="2805896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4168631" y="2598127"/>
            <a:ext cx="3840480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8158238" y="2598127"/>
            <a:ext cx="3773077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Segundo nível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Terceiro nível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Quarto nível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pt-BR" noProof="0"/>
              <a:t>Quinto nível</a:t>
            </a:r>
          </a:p>
        </p:txBody>
      </p:sp>
      <p:sp>
        <p:nvSpPr>
          <p:cNvPr id="11" name="Forma livre: Forma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</a:t>
            </a: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879003" y="419100"/>
            <a:ext cx="9084398" cy="1870769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, 5 Pilares de texto me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68658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4" hasCustomPrompt="1"/>
          </p:nvPr>
        </p:nvSpPr>
        <p:spPr>
          <a:xfrm>
            <a:off x="2483635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5" hasCustomPrompt="1"/>
          </p:nvPr>
        </p:nvSpPr>
        <p:spPr>
          <a:xfrm>
            <a:off x="4898612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6" hasCustomPrompt="1"/>
          </p:nvPr>
        </p:nvSpPr>
        <p:spPr>
          <a:xfrm>
            <a:off x="7313589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7" hasCustomPrompt="1"/>
          </p:nvPr>
        </p:nvSpPr>
        <p:spPr>
          <a:xfrm>
            <a:off x="9728566" y="3493674"/>
            <a:ext cx="2377440" cy="2226763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Retângulo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3" name="Retângulo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4" name="Retângulo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5" name="Retângulo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16" name="Retângulo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#</a:t>
            </a:r>
          </a:p>
        </p:txBody>
      </p:sp>
      <p:sp>
        <p:nvSpPr>
          <p:cNvPr id="19" name="Espaço Reservado para Conteúdo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0" name="Espaço Reservado para Conteúdo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  <p:sp>
        <p:nvSpPr>
          <p:cNvPr id="21" name="Espaço Reservado para Conteúdo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imagens ou ficar online em...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805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9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096000" cy="3092641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2" name="Espaço reservado para o número do slide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en-US" smtClean="0">
                <a:solidFill>
                  <a:schemeClr val="bg1"/>
                </a:solidFill>
              </a:rPr>
              <a:pPr rtl="0"/>
              <a:t>‹nº›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Di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43" y="3425619"/>
            <a:ext cx="6097555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8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534" y="3429000"/>
            <a:ext cx="6011466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0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Editar estilos de texto Mestre</a:t>
            </a: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2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8266" y="3457545"/>
            <a:ext cx="6053733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50/50 layout de fotos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Imagem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07099"/>
            <a:ext cx="6096000" cy="2643801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9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com nú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rma livre: Forma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Espaço Reservado para Rodapé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22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noProof="0"/>
              <a:t>Adicionar o Título da Seção Aqui</a:t>
            </a:r>
          </a:p>
          <a:p>
            <a:pPr lvl="1" rtl="0"/>
            <a:r>
              <a:rPr lang="pt-BR" noProof="0"/>
              <a:t>1</a:t>
            </a:r>
          </a:p>
        </p:txBody>
      </p:sp>
      <p:sp>
        <p:nvSpPr>
          <p:cNvPr id="23" name="Espaço Reservado para Tex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400" b="0" i="0" u="none" strike="noStrike" kern="1200" cap="none" spc="0" normalizeH="0" noProof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Adicione uma breve frase resumida aqui sobre o título/instrução acima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noProof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0-50 Layout de Fotos à Esquerda com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pt-BR" noProof="0"/>
              <a:t>Imagem de Sangramento Total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pt-BR" noProof="0"/>
              <a:t>#</a:t>
            </a:r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429000"/>
            <a:ext cx="5960269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noProof="0"/>
              <a:t>Título</a:t>
            </a:r>
          </a:p>
        </p:txBody>
      </p:sp>
      <p:sp>
        <p:nvSpPr>
          <p:cNvPr id="13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Imagem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pt-BR" noProof="0"/>
              <a:t>EDITAR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m branco com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887" y="-21143"/>
            <a:ext cx="12191998" cy="6851649"/>
          </a:xfrm>
          <a:prstGeom prst="rect">
            <a:avLst/>
          </a:prstGeom>
        </p:spPr>
      </p:pic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noProof="0" smtClean="0"/>
              <a:t>‹nº›</a:t>
            </a:fld>
            <a:endParaRPr lang="pt-BR" noProof="0"/>
          </a:p>
        </p:txBody>
      </p:sp>
      <p:sp>
        <p:nvSpPr>
          <p:cNvPr id="6" name="Caixa de Texto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50" b="0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clique e </a:t>
            </a:r>
            <a:r>
              <a:rPr lang="pt-BR" sz="1050" b="1" i="0" u="none" strike="noStrike" kern="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7" name="Caixa de Texto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tx1"/>
                </a:solidFill>
              </a:rPr>
              <a:t>Neal Creative </a:t>
            </a:r>
            <a:r>
              <a:rPr lang="pt-BR" sz="9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tx1"/>
                </a:solidFill>
              </a:rPr>
              <a:t> </a:t>
            </a:r>
            <a:endParaRPr lang="pt-BR" sz="1000" b="1" noProof="0">
              <a:solidFill>
                <a:schemeClr val="tx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2037394" cy="1798732"/>
            <a:chOff x="5976075" y="3634505"/>
            <a:chExt cx="2037394" cy="1798732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76900" y="4142336"/>
              <a:ext cx="829070" cy="1290901"/>
            </a:xfrm>
            <a:prstGeom prst="rect">
              <a:avLst/>
            </a:prstGeom>
          </p:spPr>
        </p:pic>
        <p:sp>
          <p:nvSpPr>
            <p:cNvPr id="10" name="Caixa de Texto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2037394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DICA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use a paleta de c</a:t>
              </a:r>
              <a:r>
                <a:rPr lang="pt-BR" sz="900" noProof="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ores interna com verde e amarelo para textos explicativos e destaques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OU TRANSI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8" name="Caixa de Texto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pt-BR" sz="1000" b="1" noProof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12" name="Caixa de texto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clique e </a:t>
            </a:r>
            <a:r>
              <a:rPr lang="pt-BR" sz="11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Saiba mais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1089529"/>
          </a:xfrm>
        </p:spPr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11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13" name="Caixa de texto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pt-BR" sz="900" kern="120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pt-BR" sz="1000" noProof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pt-BR" sz="1000" b="1" noProof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ÓRIA DE SEÇÃO DE BASE DE ROS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3448777" y="2768599"/>
            <a:ext cx="5208335" cy="1261884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</a:t>
            </a:r>
          </a:p>
        </p:txBody>
      </p:sp>
      <p:sp>
        <p:nvSpPr>
          <p:cNvPr id="9" name="ponto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escu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ção de citação escura com RECUO À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 NEGRITO</a:t>
            </a:r>
          </a:p>
        </p:txBody>
      </p:sp>
      <p:sp>
        <p:nvSpPr>
          <p:cNvPr id="7" name="Forma livre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ção de citação clara CENTRALIZ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 de texto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sz="11500" noProof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pt-BR" sz="2800" noProof="0">
              <a:solidFill>
                <a:schemeClr val="accent4"/>
              </a:solidFill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t-BR" noProof="0"/>
              <a:t>— Nome e Empresa/Fonte vai aqui</a:t>
            </a:r>
          </a:p>
        </p:txBody>
      </p:sp>
      <p:sp>
        <p:nvSpPr>
          <p:cNvPr id="6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pt-BR" noProof="0"/>
              <a:t>“CITAÇÃO.”</a:t>
            </a:r>
          </a:p>
          <a:p>
            <a:pPr lvl="1" rtl="0"/>
            <a:r>
              <a:rPr lang="pt-BR" noProof="0"/>
              <a:t>NEGRITO</a:t>
            </a:r>
          </a:p>
        </p:txBody>
      </p:sp>
      <p:sp>
        <p:nvSpPr>
          <p:cNvPr id="7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o explicativo escur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o explicativo Sem marcadores pequen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pt-BR" noProof="0"/>
              <a:t>Uma introdução breve</a:t>
            </a:r>
            <a:br>
              <a:rPr lang="pt-BR" noProof="0"/>
            </a:br>
            <a:r>
              <a:rPr lang="pt-BR" noProof="0"/>
              <a:t>para os dados, revelando</a:t>
            </a:r>
            <a:br>
              <a:rPr lang="pt-BR" noProof="0"/>
            </a:br>
            <a:r>
              <a:rPr lang="pt-BR" noProof="0"/>
              <a:t>um passo de cada vez para ajudar na compreensão.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 noProof="0"/>
              <a:t>Clique para editar o estilo do título mestre</a:t>
            </a:r>
          </a:p>
        </p:txBody>
      </p:sp>
      <p:sp>
        <p:nvSpPr>
          <p:cNvPr id="12" name="Espaço Reservado para Tex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3" name="Espaço Reservado para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ítulo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8" name="Espaço Reservado para o Número do Slide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353107" y="2302200"/>
            <a:ext cx="8039470" cy="1421928"/>
          </a:xfrm>
        </p:spPr>
        <p:txBody>
          <a:bodyPr rtlCol="0"/>
          <a:lstStyle/>
          <a:p>
            <a:pPr algn="ctr" rtl="0"/>
            <a:r>
              <a:rPr lang="pt-BR" sz="3200" dirty="0" err="1">
                <a:solidFill>
                  <a:schemeClr val="bg1"/>
                </a:solidFill>
              </a:rPr>
              <a:t>SUSpiro</a:t>
            </a:r>
            <a:r>
              <a:rPr lang="pt-BR" sz="3200" dirty="0">
                <a:solidFill>
                  <a:schemeClr val="bg1"/>
                </a:solidFill>
              </a:rPr>
              <a:t> Atípico: </a:t>
            </a:r>
            <a:r>
              <a:rPr lang="pt-BR" sz="3200" dirty="0" err="1">
                <a:solidFill>
                  <a:schemeClr val="bg1"/>
                </a:solidFill>
              </a:rPr>
              <a:t>Matriciamento</a:t>
            </a:r>
            <a:r>
              <a:rPr lang="pt-BR" sz="3200" dirty="0">
                <a:solidFill>
                  <a:schemeClr val="bg1"/>
                </a:solidFill>
              </a:rPr>
              <a:t> e Sensibilização na Garantia de Laudo as Pessoas </a:t>
            </a:r>
            <a:r>
              <a:rPr lang="pt-BR" sz="3200">
                <a:solidFill>
                  <a:schemeClr val="bg1"/>
                </a:solidFill>
              </a:rPr>
              <a:t>com TEA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927057" y="4178788"/>
            <a:ext cx="9693317" cy="424732"/>
          </a:xfrm>
        </p:spPr>
        <p:txBody>
          <a:bodyPr rtlCol="0"/>
          <a:lstStyle/>
          <a:p>
            <a:pPr algn="ctr" rtl="0"/>
            <a:r>
              <a:rPr lang="pt-BR" sz="2400" b="0" dirty="0">
                <a:solidFill>
                  <a:schemeClr val="bg1"/>
                </a:solidFill>
              </a:rPr>
              <a:t>Autora/Apresentadora: </a:t>
            </a:r>
            <a:r>
              <a:rPr lang="pt-BR" sz="2400" dirty="0">
                <a:solidFill>
                  <a:schemeClr val="bg1"/>
                </a:solidFill>
              </a:rPr>
              <a:t>Suzane Cristina F. </a:t>
            </a:r>
            <a:r>
              <a:rPr lang="pt-BR" sz="2400" dirty="0" err="1">
                <a:solidFill>
                  <a:schemeClr val="bg1"/>
                </a:solidFill>
              </a:rPr>
              <a:t>Cabestré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1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51" y="-580939"/>
            <a:ext cx="4619767" cy="4143916"/>
          </a:xfrm>
          <a:prstGeom prst="rect">
            <a:avLst/>
          </a:prstGeom>
        </p:spPr>
      </p:pic>
      <p:sp>
        <p:nvSpPr>
          <p:cNvPr id="18" name="Espaço Reservado para Texto 7"/>
          <p:cNvSpPr txBox="1">
            <a:spLocks/>
          </p:cNvSpPr>
          <p:nvPr/>
        </p:nvSpPr>
        <p:spPr>
          <a:xfrm>
            <a:off x="-12888" y="6197821"/>
            <a:ext cx="11980333" cy="4801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solidFill>
                  <a:schemeClr val="bg1"/>
                </a:solidFill>
              </a:rPr>
              <a:t>Paranaíta/MT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5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1180374"/>
            <a:ext cx="11158194" cy="4149534"/>
          </a:xfrm>
        </p:spPr>
        <p:txBody>
          <a:bodyPr rtlCol="0"/>
          <a:lstStyle/>
          <a:p>
            <a:pPr indent="0" algn="just" rtl="0">
              <a:lnSpc>
                <a:spcPct val="150000"/>
              </a:lnSpc>
            </a:pPr>
            <a:r>
              <a:rPr lang="pt-BR" sz="1600" b="1" dirty="0">
                <a:solidFill>
                  <a:schemeClr val="tx1"/>
                </a:solidFill>
              </a:rPr>
              <a:t>APRESENTAÇÃO:</a:t>
            </a:r>
          </a:p>
          <a:p>
            <a:pPr indent="0" algn="just" rtl="0">
              <a:lnSpc>
                <a:spcPct val="150000"/>
              </a:lnSpc>
            </a:pPr>
            <a:endParaRPr lang="pt-BR" sz="1800" b="1" dirty="0">
              <a:solidFill>
                <a:schemeClr val="tx1"/>
              </a:solidFill>
              <a:latin typeface="+mj-lt"/>
            </a:endParaRPr>
          </a:p>
          <a:p>
            <a:pPr indent="0" algn="just" rtl="0">
              <a:lnSpc>
                <a:spcPct val="150000"/>
              </a:lnSpc>
            </a:pPr>
            <a:r>
              <a:rPr lang="pt-BR" sz="1800" b="1" dirty="0">
                <a:solidFill>
                  <a:schemeClr val="tx1"/>
                </a:solidFill>
                <a:latin typeface="+mj-lt"/>
              </a:rPr>
              <a:t>Em Paranaíta, um município c</a:t>
            </a:r>
            <a:r>
              <a:rPr lang="pt-BR" sz="1800" b="1" i="0" dirty="0">
                <a:solidFill>
                  <a:schemeClr val="tx1"/>
                </a:solidFill>
                <a:effectLst/>
                <a:latin typeface="+mj-lt"/>
              </a:rPr>
              <a:t>om pouco mais de 11 mil habitantes, observava-se em 2024 uma angustiante realidade: famílias com crianças suspeitas de Transtorno do Espectro do Autismo - TEA enfrentavam verdadeiras peregrinações em busca de diagnósticos. </a:t>
            </a:r>
            <a:endParaRPr lang="pt-BR" sz="1800" b="1" dirty="0">
              <a:solidFill>
                <a:schemeClr val="tx1"/>
              </a:solidFill>
              <a:latin typeface="+mj-lt"/>
            </a:endParaRPr>
          </a:p>
          <a:p>
            <a:pPr marL="517525" indent="-285750" algn="just" rtl="0">
              <a:lnSpc>
                <a:spcPct val="150000"/>
              </a:lnSpc>
              <a:buFontTx/>
              <a:buChar char="-"/>
            </a:pPr>
            <a:r>
              <a:rPr lang="pt-BR" sz="1800" b="1" dirty="0">
                <a:solidFill>
                  <a:schemeClr val="tx1"/>
                </a:solidFill>
                <a:latin typeface="+mj-lt"/>
              </a:rPr>
              <a:t>O tal do </a:t>
            </a:r>
            <a:r>
              <a:rPr lang="pt-BR" sz="1800" b="1" dirty="0" err="1">
                <a:solidFill>
                  <a:schemeClr val="tx1"/>
                </a:solidFill>
                <a:latin typeface="+mj-lt"/>
              </a:rPr>
              <a:t>ping</a:t>
            </a:r>
            <a:r>
              <a:rPr lang="pt-BR" sz="18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1800" b="1" dirty="0" err="1">
                <a:solidFill>
                  <a:schemeClr val="tx1"/>
                </a:solidFill>
                <a:latin typeface="+mj-lt"/>
              </a:rPr>
              <a:t>pong</a:t>
            </a:r>
            <a:r>
              <a:rPr lang="pt-BR" sz="1800" b="1" dirty="0">
                <a:solidFill>
                  <a:schemeClr val="tx1"/>
                </a:solidFill>
                <a:latin typeface="+mj-lt"/>
              </a:rPr>
              <a:t>...</a:t>
            </a:r>
          </a:p>
          <a:p>
            <a:pPr indent="0" algn="just" rtl="0">
              <a:lnSpc>
                <a:spcPct val="150000"/>
              </a:lnSpc>
            </a:pPr>
            <a:r>
              <a:rPr lang="pt-BR" sz="1800" b="1" i="0" dirty="0">
                <a:solidFill>
                  <a:schemeClr val="tx1"/>
                </a:solidFill>
                <a:effectLst/>
                <a:latin typeface="+mj-lt"/>
              </a:rPr>
              <a:t>Diante deste cenário e contando com uma psicóloga recém-especializada saúde da pessoa com TEA pela ESP-MT, o município enxergou a oportunidade de transformar essa realidade através do </a:t>
            </a:r>
            <a:r>
              <a:rPr lang="pt-BR" sz="1800" b="1" i="0" dirty="0" err="1">
                <a:solidFill>
                  <a:schemeClr val="tx1"/>
                </a:solidFill>
                <a:effectLst/>
                <a:latin typeface="+mj-lt"/>
              </a:rPr>
              <a:t>matriciamento</a:t>
            </a:r>
            <a:r>
              <a:rPr lang="pt-BR" sz="1800" b="1" i="0" dirty="0">
                <a:solidFill>
                  <a:schemeClr val="tx1"/>
                </a:solidFill>
                <a:effectLst/>
                <a:latin typeface="+mj-lt"/>
              </a:rPr>
              <a:t> - estratégia inovadora que poderia capacitar a equipe pediátrica local para emissão de laudos, reduzindo drasticamente o tempo de espera e aproximando o serviço das famílias.</a:t>
            </a:r>
            <a:endParaRPr lang="pt-BR" sz="18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2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979822"/>
            <a:ext cx="11158194" cy="4472699"/>
          </a:xfrm>
        </p:spPr>
        <p:txBody>
          <a:bodyPr rtlCol="0"/>
          <a:lstStyle/>
          <a:p>
            <a:pPr indent="0" algn="just" rtl="0">
              <a:lnSpc>
                <a:spcPct val="150000"/>
              </a:lnSpc>
            </a:pPr>
            <a:r>
              <a:rPr lang="pt-BR" sz="1600" b="1" dirty="0">
                <a:solidFill>
                  <a:schemeClr val="tx1"/>
                </a:solidFill>
              </a:rPr>
              <a:t>PRINCIPAISOBJETIVO GERAL:</a:t>
            </a:r>
          </a:p>
          <a:p>
            <a:pPr indent="0" algn="just" rtl="0">
              <a:lnSpc>
                <a:spcPct val="150000"/>
              </a:lnSpc>
            </a:pPr>
            <a:r>
              <a:rPr lang="pt-BR" sz="1800" b="1" i="0" dirty="0">
                <a:solidFill>
                  <a:schemeClr val="tx1"/>
                </a:solidFill>
                <a:effectLst/>
                <a:latin typeface="+mj-lt"/>
              </a:rPr>
              <a:t>Garantir a integralidade do cuidado de pessoas com Transtorno do Espectro do Autismo – TEA.</a:t>
            </a:r>
            <a:endParaRPr lang="pt-BR" sz="1800" b="1" dirty="0">
              <a:solidFill>
                <a:schemeClr val="tx1"/>
              </a:solidFill>
              <a:latin typeface="+mj-lt"/>
            </a:endParaRPr>
          </a:p>
          <a:p>
            <a:pPr indent="0" algn="just" rtl="0">
              <a:lnSpc>
                <a:spcPct val="150000"/>
              </a:lnSpc>
            </a:pPr>
            <a:endParaRPr lang="pt-BR" sz="1600" b="1" dirty="0">
              <a:solidFill>
                <a:schemeClr val="tx1"/>
              </a:solidFill>
            </a:endParaRPr>
          </a:p>
          <a:p>
            <a:pPr indent="0" algn="just" rtl="0">
              <a:lnSpc>
                <a:spcPct val="150000"/>
              </a:lnSpc>
            </a:pPr>
            <a:r>
              <a:rPr lang="pt-BR" sz="1600" b="1" dirty="0">
                <a:solidFill>
                  <a:schemeClr val="tx1"/>
                </a:solidFill>
              </a:rPr>
              <a:t>OBJETIVOS ESPECÍFICOS: </a:t>
            </a:r>
          </a:p>
          <a:p>
            <a:pPr marL="403225" indent="-1714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i="0" dirty="0">
                <a:solidFill>
                  <a:schemeClr val="tx1"/>
                </a:solidFill>
                <a:effectLst/>
                <a:latin typeface="+mj-lt"/>
              </a:rPr>
              <a:t>Sensibilizar a gestão, e a especialista em pediatria sobre a importância do laudo para crianças com autismo;</a:t>
            </a:r>
          </a:p>
          <a:p>
            <a:pPr marL="403225" indent="-1714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i="0" dirty="0">
                <a:solidFill>
                  <a:schemeClr val="tx1"/>
                </a:solidFill>
                <a:effectLst/>
                <a:latin typeface="+mj-lt"/>
              </a:rPr>
              <a:t>Sensibilizar os profissionais da educação e outras secretarias quanto aos profissionais que estão habilitados para emissão de laudo;</a:t>
            </a:r>
          </a:p>
          <a:p>
            <a:pPr marL="403225" indent="-1714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i="0" dirty="0">
                <a:solidFill>
                  <a:schemeClr val="tx1"/>
                </a:solidFill>
                <a:effectLst/>
                <a:latin typeface="+mj-lt"/>
              </a:rPr>
              <a:t>Elaborar um modelo de laudo médico que atende as necessidades para servir de base para a especialista em pediatria;</a:t>
            </a:r>
          </a:p>
          <a:p>
            <a:pPr marL="403225" indent="-1714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i="0" dirty="0">
                <a:solidFill>
                  <a:schemeClr val="tx1"/>
                </a:solidFill>
                <a:effectLst/>
                <a:latin typeface="+mj-lt"/>
              </a:rPr>
              <a:t>Elaborar laudos de TEA com informações claras e detalhadas, que facilitem o reconhecimento do direito aos benefícios previstos em lei.</a:t>
            </a:r>
            <a:endParaRPr lang="pt-BR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3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5846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16903" y="1118818"/>
            <a:ext cx="11158194" cy="4272645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1600" b="1" dirty="0">
                <a:solidFill>
                  <a:schemeClr val="tx1"/>
                </a:solidFill>
              </a:rPr>
              <a:t>METODOLOGIA:</a:t>
            </a:r>
          </a:p>
          <a:p>
            <a:pPr indent="0" algn="just" rtl="0">
              <a:lnSpc>
                <a:spcPct val="100000"/>
              </a:lnSpc>
            </a:pPr>
            <a:endParaRPr lang="pt-BR" sz="1600" b="1" dirty="0">
              <a:solidFill>
                <a:schemeClr val="tx1"/>
              </a:solidFill>
            </a:endParaRPr>
          </a:p>
          <a:p>
            <a:pPr marL="517525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+mj-lt"/>
              </a:rPr>
              <a:t>Estratégia utilizada foi o </a:t>
            </a:r>
            <a:r>
              <a:rPr lang="pt-BR" sz="1800" b="1" dirty="0" err="1">
                <a:solidFill>
                  <a:schemeClr val="tx1"/>
                </a:solidFill>
                <a:latin typeface="+mj-lt"/>
              </a:rPr>
              <a:t>Matriciamento</a:t>
            </a:r>
            <a:r>
              <a:rPr lang="pt-BR" sz="1800" b="1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517525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+mj-lt"/>
              </a:rPr>
              <a:t>R</a:t>
            </a:r>
            <a:r>
              <a:rPr lang="pt-BR" sz="1800" b="1" i="0" dirty="0">
                <a:solidFill>
                  <a:schemeClr val="tx1"/>
                </a:solidFill>
                <a:effectLst/>
                <a:latin typeface="+mj-lt"/>
              </a:rPr>
              <a:t>eunião técnica conduzida pela psicóloga especialista em TEA, com a gestão municipal e a médica pediatra;</a:t>
            </a:r>
          </a:p>
          <a:p>
            <a:pPr marL="517525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dirty="0">
                <a:solidFill>
                  <a:schemeClr val="tx1"/>
                </a:solidFill>
                <a:latin typeface="+mj-lt"/>
              </a:rPr>
              <a:t>Estudamos</a:t>
            </a:r>
            <a:r>
              <a:rPr lang="pt-BR" sz="1800" b="1" i="0" dirty="0">
                <a:solidFill>
                  <a:schemeClr val="tx1"/>
                </a:solidFill>
                <a:effectLst/>
                <a:latin typeface="+mj-lt"/>
              </a:rPr>
              <a:t> documentos normativos como a Nota Técnica nº XX/2017, que orienta sobre a aplicação da Lei nº 13.438/2017 e destaca que profissionais como pediatras, médicos especialistas e outros profissionais da saúde podem realizar diagnósticos e tratamentos relacionados ao TEA.</a:t>
            </a:r>
          </a:p>
          <a:p>
            <a:pPr marL="517525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i="0" dirty="0">
                <a:solidFill>
                  <a:schemeClr val="tx1"/>
                </a:solidFill>
                <a:effectLst/>
                <a:latin typeface="+mj-lt"/>
              </a:rPr>
              <a:t>Estudamos ainda a Linha de Cuidado para Atenção às Pessoas com TEA na RAPS do SUS e a Lei Berenice Piana;</a:t>
            </a:r>
          </a:p>
          <a:p>
            <a:pPr marL="517525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1" i="0" dirty="0">
                <a:solidFill>
                  <a:schemeClr val="tx1"/>
                </a:solidFill>
                <a:effectLst/>
                <a:latin typeface="+mj-lt"/>
              </a:rPr>
              <a:t>Construímos de forma colaborativa entre a psicóloga especialista e a médica pediatra um modelo de laudo médico, atendendo aos requisitos legais e sendo adotado na prática clínica local.</a:t>
            </a:r>
            <a:endParaRPr lang="pt-BR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4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0674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815458" y="749229"/>
            <a:ext cx="11158194" cy="5509522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1600" b="1" dirty="0">
                <a:solidFill>
                  <a:schemeClr val="tx1"/>
                </a:solidFill>
              </a:rPr>
              <a:t>		RESULTADOS:</a:t>
            </a:r>
          </a:p>
          <a:p>
            <a:pPr indent="0" algn="just" rtl="0">
              <a:lnSpc>
                <a:spcPct val="150000"/>
              </a:lnSpc>
            </a:pPr>
            <a:endParaRPr lang="pt-BR" sz="1800" b="1" dirty="0">
              <a:solidFill>
                <a:schemeClr val="tx1"/>
              </a:solidFill>
            </a:endParaRPr>
          </a:p>
          <a:p>
            <a:pPr marL="517525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+mj-lt"/>
              </a:rPr>
              <a:t>De junho a dezembro de 2024 foram elaborados e entregues 9 laudos com o diagnóstico de TEA;</a:t>
            </a:r>
          </a:p>
          <a:p>
            <a:pPr marL="517525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+mj-lt"/>
              </a:rPr>
              <a:t>Diminuição da demanda reprimida;</a:t>
            </a:r>
          </a:p>
          <a:p>
            <a:pPr marL="517525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tx1"/>
                </a:solidFill>
                <a:effectLst/>
                <a:latin typeface="+mj-lt"/>
              </a:rPr>
              <a:t>Ampliação do campo de atuação da pediatria local, capacitando-a para lidar com demandas que antes eram encaminhadas a serviços especializados em outros municípios, gerando economia de recursos públicos;</a:t>
            </a:r>
          </a:p>
          <a:p>
            <a:pPr marL="517525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tx1"/>
                </a:solidFill>
                <a:effectLst/>
                <a:latin typeface="+mj-lt"/>
              </a:rPr>
              <a:t>Mudanças qualitativas no atendimento às famílias. A pesquisa com os usuários revelou 100% de satisfação com o processo, destacando o acolhimento e a humanização como diferenciais. Nas consultas de devolutiva, foi possível observar o alívio emocional de pais/cuidadores ao receberem um laudo claro, que atende aos requisitos legais para garantia de direitos, como inclusão escolar e benefícios sociais;</a:t>
            </a:r>
          </a:p>
          <a:p>
            <a:pPr marL="517525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i="0" dirty="0">
                <a:solidFill>
                  <a:schemeClr val="tx1"/>
                </a:solidFill>
                <a:effectLst/>
                <a:latin typeface="+mj-lt"/>
              </a:rPr>
              <a:t>O </a:t>
            </a:r>
            <a:r>
              <a:rPr lang="pt-BR" sz="1600" b="1" i="0" dirty="0" err="1">
                <a:solidFill>
                  <a:schemeClr val="tx1"/>
                </a:solidFill>
                <a:effectLst/>
                <a:latin typeface="+mj-lt"/>
              </a:rPr>
              <a:t>matriciamento</a:t>
            </a:r>
            <a:r>
              <a:rPr lang="pt-BR" sz="1600" b="1" i="0" dirty="0">
                <a:solidFill>
                  <a:schemeClr val="tx1"/>
                </a:solidFill>
                <a:effectLst/>
                <a:latin typeface="+mj-lt"/>
              </a:rPr>
              <a:t> fortaleceu a rede de saúde municipal, promovendo maior integração entre os níveis de atenção e garantindo a integralidade do cuidado;</a:t>
            </a:r>
          </a:p>
          <a:p>
            <a:pPr marL="517525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+mj-lt"/>
              </a:rPr>
              <a:t>M</a:t>
            </a:r>
            <a:r>
              <a:rPr lang="pt-BR" sz="1600" b="1" i="0" dirty="0">
                <a:solidFill>
                  <a:schemeClr val="tx1"/>
                </a:solidFill>
                <a:effectLst/>
                <a:latin typeface="+mj-lt"/>
              </a:rPr>
              <a:t>aior articulação entre saúde e educação no acompanhamento das crianças diagnosticadas.</a:t>
            </a:r>
          </a:p>
          <a:p>
            <a:pPr marL="517525" indent="-28575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tx1"/>
                </a:solidFill>
                <a:latin typeface="+mj-lt"/>
              </a:rPr>
              <a:t>P</a:t>
            </a:r>
            <a:r>
              <a:rPr lang="pt-BR" sz="1600" b="1" i="0" dirty="0">
                <a:solidFill>
                  <a:schemeClr val="tx1"/>
                </a:solidFill>
                <a:effectLst/>
                <a:latin typeface="+mj-lt"/>
              </a:rPr>
              <a:t>romovemos, ainda, a compreensão interdisciplinar e intersetorial sobre o processo até a emissão do laudo em todas as oportunidades.</a:t>
            </a:r>
            <a:endParaRPr lang="pt-BR" sz="1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5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094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3"/>
          </p:nvPr>
        </p:nvSpPr>
        <p:spPr>
          <a:xfrm>
            <a:off x="534901" y="1149597"/>
            <a:ext cx="11158194" cy="5103641"/>
          </a:xfrm>
        </p:spPr>
        <p:txBody>
          <a:bodyPr rtlCol="0"/>
          <a:lstStyle/>
          <a:p>
            <a:pPr indent="0" algn="just" rtl="0">
              <a:lnSpc>
                <a:spcPct val="100000"/>
              </a:lnSpc>
            </a:pPr>
            <a:r>
              <a:rPr lang="pt-BR" sz="1600" b="1" dirty="0">
                <a:solidFill>
                  <a:schemeClr val="tx1"/>
                </a:solidFill>
              </a:rPr>
              <a:t>CONCLUSÃO:</a:t>
            </a:r>
          </a:p>
          <a:p>
            <a:pPr indent="0" algn="just" rtl="0">
              <a:lnSpc>
                <a:spcPct val="100000"/>
              </a:lnSpc>
            </a:pPr>
            <a:endParaRPr lang="pt-BR" sz="1600" b="1" dirty="0">
              <a:solidFill>
                <a:schemeClr val="tx1"/>
              </a:solidFill>
            </a:endParaRPr>
          </a:p>
          <a:p>
            <a:pPr indent="0" algn="just">
              <a:lnSpc>
                <a:spcPct val="150000"/>
              </a:lnSpc>
            </a:pPr>
            <a:r>
              <a:rPr lang="pt-BR" sz="1800" b="0" i="0" dirty="0">
                <a:solidFill>
                  <a:schemeClr val="tx1"/>
                </a:solidFill>
                <a:effectLst/>
                <a:latin typeface="+mj-lt"/>
              </a:rPr>
              <a:t>Esta experiência demonstra que não é necessário reinventar soluções para resolver desafios complexos no SUS. A chave está em fazer funcionar, de forma eficiente e integrada, os recursos e diretrizes já disponíveis. Ao estudar e aplicar as políticas públicas, notas técnicas e materiais do Ministério da Saúde, aliados ao conhecimento especializado da psicóloga, foi possível transformar a realidade local, garantindo diagnósticos acessíveis e oportunos para crianças com autismo. A estratégia de </a:t>
            </a:r>
            <a:r>
              <a:rPr lang="pt-BR" sz="1800" b="0" i="0" dirty="0" err="1">
                <a:solidFill>
                  <a:schemeClr val="tx1"/>
                </a:solidFill>
                <a:effectLst/>
                <a:latin typeface="+mj-lt"/>
              </a:rPr>
              <a:t>matriciamento</a:t>
            </a:r>
            <a:r>
              <a:rPr lang="pt-BR" sz="1800" b="0" i="0" dirty="0">
                <a:solidFill>
                  <a:schemeClr val="tx1"/>
                </a:solidFill>
                <a:effectLst/>
                <a:latin typeface="+mj-lt"/>
              </a:rPr>
              <a:t> revelou-se uma ferramenta poderosa para promover a integração entre diferentes profissionais e setores, fortalecendo uma visão transdisciplinar, interprofissional e intersetorial. Além disso, a iniciativa conseguiu atender à demanda reprimida sem impactar os cofres públicos, evitando gastos com consultas especializadas em outros municípios ou no setor privado. Por fim, um dos aspectos mais significativos é que as famílias são acolhidas em suas angústias e preocupações, sendo orientadas para soluções concretas e viáveis, considerando a realidade atual de </a:t>
            </a:r>
            <a:r>
              <a:rPr lang="pt-BR" sz="1800" b="0" i="0">
                <a:solidFill>
                  <a:schemeClr val="tx1"/>
                </a:solidFill>
                <a:effectLst/>
                <a:latin typeface="+mj-lt"/>
              </a:rPr>
              <a:t>nosso 	município</a:t>
            </a:r>
            <a:r>
              <a:rPr lang="pt-BR" sz="1800" b="0" i="0" dirty="0">
                <a:solidFill>
                  <a:schemeClr val="tx1"/>
                </a:solidFill>
                <a:effectLst/>
                <a:latin typeface="+mj-lt"/>
              </a:rPr>
              <a:t>, recebem respostas rápidas, eficientes e humanizadas 	às suas necessidades.</a:t>
            </a:r>
            <a:endParaRPr lang="pt-BR" sz="1800" b="1" i="0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Espaço Reservado para o Número do Slide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pt-BR" smtClean="0"/>
              <a:pPr rtl="0"/>
              <a:t>6</a:t>
            </a:fld>
            <a:endParaRPr lang="pt-BR"/>
          </a:p>
        </p:txBody>
      </p:sp>
      <p:sp>
        <p:nvSpPr>
          <p:cNvPr id="9" name="Caixa de texto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endParaRPr lang="pt-BR" sz="280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1743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026078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7</a:t>
            </a:fld>
            <a:endParaRPr lang="pt-BR"/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1101406" y="868630"/>
            <a:ext cx="8655154" cy="24191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pt-BR" sz="4800" dirty="0">
                <a:solidFill>
                  <a:schemeClr val="bg1"/>
                </a:solidFill>
              </a:rPr>
              <a:t>Agradecimentos!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r"/>
            <a:endParaRPr lang="pt-BR" sz="1600" dirty="0">
              <a:solidFill>
                <a:schemeClr val="bg1"/>
              </a:solidFill>
            </a:endParaRPr>
          </a:p>
          <a:p>
            <a:pPr algn="r"/>
            <a:r>
              <a:rPr lang="pt-BR" sz="1600" dirty="0">
                <a:solidFill>
                  <a:schemeClr val="bg1"/>
                </a:solidFill>
              </a:rPr>
              <a:t>EQUIPE MULTIPROFISSIONAL:</a:t>
            </a:r>
          </a:p>
          <a:p>
            <a:pPr algn="r"/>
            <a:r>
              <a:rPr lang="pt-BR" sz="1600" b="0" dirty="0">
                <a:solidFill>
                  <a:schemeClr val="bg1"/>
                </a:solidFill>
              </a:rPr>
              <a:t>Dra. Pediatra Maria Eugênia Lozano</a:t>
            </a:r>
          </a:p>
          <a:p>
            <a:pPr algn="r"/>
            <a:endParaRPr lang="pt-BR" sz="1600" b="0" dirty="0">
              <a:solidFill>
                <a:schemeClr val="bg1"/>
              </a:solidFill>
            </a:endParaRPr>
          </a:p>
          <a:p>
            <a:pPr algn="r"/>
            <a:r>
              <a:rPr lang="pt-BR" sz="1600" dirty="0">
                <a:solidFill>
                  <a:schemeClr val="bg1"/>
                </a:solidFill>
              </a:rPr>
              <a:t>SECRETARIA MUNICIPAL DE SAÚDE DE PARANAÍTA:</a:t>
            </a:r>
          </a:p>
          <a:p>
            <a:pPr algn="r"/>
            <a:r>
              <a:rPr lang="pt-BR" sz="1600" b="0" dirty="0">
                <a:solidFill>
                  <a:schemeClr val="bg1"/>
                </a:solidFill>
              </a:rPr>
              <a:t>Andreia Fabiana dos Reis</a:t>
            </a:r>
          </a:p>
        </p:txBody>
      </p:sp>
      <p:pic>
        <p:nvPicPr>
          <p:cNvPr id="22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67E15CE-6932-430F-B262-E762C16825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2" t="34435" r="16409" b="34263"/>
          <a:stretch/>
        </p:blipFill>
        <p:spPr>
          <a:xfrm>
            <a:off x="6126731" y="3931702"/>
            <a:ext cx="2428799" cy="2475427"/>
          </a:xfrm>
          <a:prstGeom prst="ellipse">
            <a:avLst/>
          </a:prstGeom>
        </p:spPr>
      </p:pic>
      <p:pic>
        <p:nvPicPr>
          <p:cNvPr id="13" name="Imagem 12" descr="brasão">
            <a:extLst>
              <a:ext uri="{FF2B5EF4-FFF2-40B4-BE49-F238E27FC236}">
                <a16:creationId xmlns:a16="http://schemas.microsoft.com/office/drawing/2014/main" id="{124F1F3B-601B-4287-9EE1-B85B6C1B1995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4875" y="4332294"/>
            <a:ext cx="1962076" cy="167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768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38227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7021" y="3777775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777775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pt-BR" sz="8800" spc="-30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3" name="Espaço Reservado para o Número do Slide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pt-BR" smtClean="0"/>
              <a:t>8</a:t>
            </a:fld>
            <a:endParaRPr lang="pt-BR"/>
          </a:p>
        </p:txBody>
      </p:sp>
      <p:sp>
        <p:nvSpPr>
          <p:cNvPr id="17" name="Título 2"/>
          <p:cNvSpPr txBox="1">
            <a:spLocks/>
          </p:cNvSpPr>
          <p:nvPr/>
        </p:nvSpPr>
        <p:spPr>
          <a:xfrm>
            <a:off x="1101406" y="868630"/>
            <a:ext cx="8655154" cy="241912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algn="ctr"/>
            <a:r>
              <a:rPr lang="pt-BR" sz="4800" dirty="0">
                <a:solidFill>
                  <a:schemeClr val="bg1"/>
                </a:solidFill>
              </a:rPr>
              <a:t>Agradecimentos!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r"/>
            <a:endParaRPr lang="pt-BR" sz="1600" dirty="0">
              <a:solidFill>
                <a:schemeClr val="bg1"/>
              </a:solidFill>
            </a:endParaRPr>
          </a:p>
          <a:p>
            <a:pPr algn="r"/>
            <a:r>
              <a:rPr lang="pt-BR" sz="1600">
                <a:solidFill>
                  <a:schemeClr val="bg1"/>
                </a:solidFill>
              </a:rPr>
              <a:t>EQUIPE MULTIPROFISSIONAL:</a:t>
            </a:r>
            <a:endParaRPr lang="pt-BR" sz="1600" dirty="0">
              <a:solidFill>
                <a:schemeClr val="bg1"/>
              </a:solidFill>
            </a:endParaRPr>
          </a:p>
          <a:p>
            <a:pPr algn="r"/>
            <a:r>
              <a:rPr lang="pt-BR" sz="1600" b="0" dirty="0">
                <a:solidFill>
                  <a:schemeClr val="bg1"/>
                </a:solidFill>
              </a:rPr>
              <a:t>Dra. Pediatra Maria Eugênia Lozano</a:t>
            </a:r>
          </a:p>
          <a:p>
            <a:pPr algn="r"/>
            <a:endParaRPr lang="pt-BR" sz="1600" b="0" dirty="0">
              <a:solidFill>
                <a:schemeClr val="bg1"/>
              </a:solidFill>
            </a:endParaRPr>
          </a:p>
          <a:p>
            <a:pPr algn="r"/>
            <a:r>
              <a:rPr lang="pt-BR" sz="1600" dirty="0">
                <a:solidFill>
                  <a:schemeClr val="bg1"/>
                </a:solidFill>
              </a:rPr>
              <a:t>SECRETARIA MUNICIPAL DE SAÚDE DE PARANAÍTA:</a:t>
            </a:r>
          </a:p>
          <a:p>
            <a:pPr algn="r"/>
            <a:r>
              <a:rPr lang="pt-BR" sz="1600" b="0" dirty="0">
                <a:solidFill>
                  <a:schemeClr val="bg1"/>
                </a:solidFill>
              </a:rPr>
              <a:t>Andreia Fabiana dos Reis</a:t>
            </a:r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5795924" y="5053286"/>
            <a:ext cx="302922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pt-BR" sz="2000" dirty="0">
                <a:solidFill>
                  <a:schemeClr val="bg1"/>
                </a:solidFill>
              </a:rPr>
              <a:t>OBRIGADA!</a:t>
            </a:r>
          </a:p>
        </p:txBody>
      </p:sp>
      <p:pic>
        <p:nvPicPr>
          <p:cNvPr id="22" name="Espaço Reservado para Imagem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5" b="18645"/>
          <a:stretch>
            <a:fillRect/>
          </a:stretch>
        </p:blipFill>
        <p:spPr>
          <a:xfrm>
            <a:off x="0" y="5686215"/>
            <a:ext cx="1899920" cy="117178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BD3F5FC-9ECF-4870-BBBE-4175D998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8BE6B54-73C9-4DE4-8075-A846A6E1EF2B}"/>
              </a:ext>
            </a:extLst>
          </p:cNvPr>
          <p:cNvSpPr txBox="1"/>
          <p:nvPr/>
        </p:nvSpPr>
        <p:spPr>
          <a:xfrm>
            <a:off x="8354680" y="692224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 de abril</a:t>
            </a:r>
          </a:p>
        </p:txBody>
      </p:sp>
    </p:spTree>
    <p:extLst>
      <p:ext uri="{BB962C8B-B14F-4D97-AF65-F5344CB8AC3E}">
        <p14:creationId xmlns:p14="http://schemas.microsoft.com/office/powerpoint/2010/main" val="312225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8384578_TF16401425" id="{2F6EDBBF-45A6-4ED7-A58B-60E1212A733D}" vid="{E28B2232-43BB-4B18-BC9D-5BA03EA63416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Apresentações Poderosas</Template>
  <TotalTime>0</TotalTime>
  <Words>989</Words>
  <Application>Microsoft Office PowerPoint</Application>
  <PresentationFormat>Widescreen</PresentationFormat>
  <Paragraphs>72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Segoe UI</vt:lpstr>
      <vt:lpstr>Segoe UI Black</vt:lpstr>
      <vt:lpstr>Segoe UI Semibold</vt:lpstr>
      <vt:lpstr>Segoe UI Semilight</vt:lpstr>
      <vt:lpstr>Wingdings</vt:lpstr>
      <vt:lpstr>Storybuilding Neal Creative</vt:lpstr>
      <vt:lpstr>SUSpiro Atípico: Matriciamento e Sensibilização na Garantia de Laudo as Pessoas com TEA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2025-03-12T14:37:22Z</dcterms:created>
  <dcterms:modified xsi:type="dcterms:W3CDTF">2025-03-16T01:04:03Z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