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84" r:id="rId5"/>
    <p:sldId id="379" r:id="rId6"/>
    <p:sldId id="385" r:id="rId7"/>
    <p:sldId id="386" r:id="rId8"/>
    <p:sldId id="388" r:id="rId9"/>
    <p:sldId id="387" r:id="rId10"/>
    <p:sldId id="389" r:id="rId11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79"/>
            <p14:sldId id="385"/>
            <p14:sldId id="386"/>
            <p14:sldId id="388"/>
            <p14:sldId id="387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72" autoAdjust="0"/>
  </p:normalViewPr>
  <p:slideViewPr>
    <p:cSldViewPr snapToGrid="0">
      <p:cViewPr varScale="1">
        <p:scale>
          <a:sx n="45" d="100"/>
          <a:sy n="45" d="100"/>
        </p:scale>
        <p:origin x="38" y="648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t>15/03/2025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15/03/2025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7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87847" y="2302200"/>
            <a:ext cx="9932528" cy="1865126"/>
          </a:xfrm>
        </p:spPr>
        <p:txBody>
          <a:bodyPr rtlCol="0"/>
          <a:lstStyle/>
          <a:p>
            <a:r>
              <a:rPr lang="pt-BR" sz="3200" b="1" i="0" u="none" strike="noStrike" baseline="0" dirty="0">
                <a:solidFill>
                  <a:srgbClr val="000042"/>
                </a:solidFill>
              </a:rPr>
              <a:t>IMUNIZAÇÃO E PASTORAL DA CRIANÇA:</a:t>
            </a:r>
            <a:br>
              <a:rPr lang="pt-BR" sz="3200" b="1" i="0" u="none" strike="noStrike" baseline="0" dirty="0">
                <a:solidFill>
                  <a:srgbClr val="000042"/>
                </a:solidFill>
              </a:rPr>
            </a:br>
            <a:r>
              <a:rPr lang="pt-BR" sz="3200" b="1" i="0" u="none" strike="noStrike" baseline="0" dirty="0">
                <a:solidFill>
                  <a:srgbClr val="000042"/>
                </a:solidFill>
              </a:rPr>
              <a:t>UMA PARCERIA QUE RESULTOU</a:t>
            </a:r>
            <a:br>
              <a:rPr lang="pt-BR" sz="3200" b="1" i="0" u="none" strike="noStrike" baseline="0" dirty="0">
                <a:solidFill>
                  <a:srgbClr val="000042"/>
                </a:solidFill>
              </a:rPr>
            </a:br>
            <a:r>
              <a:rPr lang="pt-BR" sz="3200" b="1" i="0" u="none" strike="noStrike" baseline="0" dirty="0">
                <a:solidFill>
                  <a:srgbClr val="000042"/>
                </a:solidFill>
              </a:rPr>
              <a:t>EM PREMIAÇÃO PELA ALTA</a:t>
            </a:r>
            <a:br>
              <a:rPr lang="pt-BR" sz="3200" b="1" i="0" u="none" strike="noStrike" baseline="0" dirty="0">
                <a:solidFill>
                  <a:srgbClr val="000042"/>
                </a:solidFill>
              </a:rPr>
            </a:br>
            <a:r>
              <a:rPr lang="pt-BR" sz="3200" b="1" i="0" u="none" strike="noStrike" baseline="0" dirty="0">
                <a:solidFill>
                  <a:srgbClr val="000042"/>
                </a:solidFill>
              </a:rPr>
              <a:t>COBERTURA VACINAL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807452" y="4484429"/>
            <a:ext cx="9693317" cy="757130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bg1"/>
                </a:solidFill>
              </a:rPr>
              <a:t>Talita Stella</a:t>
            </a: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42" y="-518797"/>
            <a:ext cx="4619767" cy="4143916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-12888" y="6197821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União do Sul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243410"/>
            <a:ext cx="11158194" cy="5509200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         APRESENTAÇÃO:</a:t>
            </a:r>
          </a:p>
          <a:p>
            <a:pPr indent="0" rtl="0">
              <a:lnSpc>
                <a:spcPct val="100000"/>
              </a:lnSpc>
            </a:pPr>
            <a:endParaRPr lang="pt-BR" sz="3200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0" i="0" u="none" strike="noStrike" baseline="0" dirty="0">
                <a:solidFill>
                  <a:schemeClr val="tx1"/>
                </a:solidFill>
              </a:rPr>
              <a:t>Pastoral da Criança, </a:t>
            </a:r>
            <a:r>
              <a:rPr lang="pt-BR" sz="3200" dirty="0">
                <a:solidFill>
                  <a:schemeClr val="tx1"/>
                </a:solidFill>
              </a:rPr>
              <a:t>ações sociais, </a:t>
            </a:r>
            <a:r>
              <a:rPr lang="pt-BR" sz="3200" b="0" i="0" u="none" strike="noStrike" baseline="0" dirty="0">
                <a:solidFill>
                  <a:schemeClr val="tx1"/>
                </a:solidFill>
              </a:rPr>
              <a:t>ações de saúde, nutrição, educação e cidadania para comunidades;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0" i="0" u="none" strike="noStrike" baseline="0" dirty="0">
                <a:solidFill>
                  <a:schemeClr val="tx1"/>
                </a:solidFill>
              </a:rPr>
              <a:t>A entidade realiza encontros “Celebração da Vida”;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0" i="0" u="none" strike="noStrike" baseline="0" dirty="0">
                <a:solidFill>
                  <a:schemeClr val="tx1"/>
                </a:solidFill>
              </a:rPr>
              <a:t>O Programa Nacional de Imunização (PNI) </a:t>
            </a:r>
            <a:r>
              <a:rPr lang="pt-BR" sz="3200" dirty="0">
                <a:solidFill>
                  <a:schemeClr val="tx1"/>
                </a:solidFill>
              </a:rPr>
              <a:t>n</a:t>
            </a:r>
            <a:r>
              <a:rPr lang="pt-BR" sz="3200" b="0" i="0" u="none" strike="noStrike" baseline="0" dirty="0">
                <a:solidFill>
                  <a:schemeClr val="tx1"/>
                </a:solidFill>
              </a:rPr>
              <a:t>a redução das doenças </a:t>
            </a:r>
            <a:r>
              <a:rPr lang="pt-BR" sz="3200" b="0" i="0" u="none" strike="noStrike" baseline="0" dirty="0" err="1">
                <a:solidFill>
                  <a:schemeClr val="tx1"/>
                </a:solidFill>
              </a:rPr>
              <a:t>imunopreveníveis</a:t>
            </a:r>
            <a:r>
              <a:rPr lang="pt-BR" sz="3200" b="0" i="0" u="none" strike="noStrike" baseline="0" dirty="0">
                <a:solidFill>
                  <a:schemeClr val="tx1"/>
                </a:solidFill>
              </a:rPr>
              <a:t> no Brasil;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A</a:t>
            </a:r>
            <a:r>
              <a:rPr lang="pt-BR" sz="3200" b="0" i="0" u="none" strike="noStrike" baseline="0" dirty="0">
                <a:solidFill>
                  <a:schemeClr val="tx1"/>
                </a:solidFill>
              </a:rPr>
              <a:t>linhamento de parceria da Saúde com a Pastoral da Criança, considerando o papel ativo dos parceiros nas comunidades, foi estabelecida uma estratégica para ampliar o acesso à vacinação no município de União do Sul.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239336" y="279318"/>
            <a:ext cx="11158194" cy="486902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           OBJETIVOS</a:t>
            </a:r>
          </a:p>
          <a:p>
            <a:pPr indent="0" rtl="0">
              <a:lnSpc>
                <a:spcPct val="100000"/>
              </a:lnSpc>
            </a:pPr>
            <a:endParaRPr lang="pt-BR" sz="3200" b="1" dirty="0">
              <a:solidFill>
                <a:schemeClr val="tx1"/>
              </a:solidFill>
            </a:endParaRPr>
          </a:p>
          <a:p>
            <a:pPr marL="517525" indent="-28575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i="0" u="none" strike="noStrike" baseline="0" dirty="0">
                <a:solidFill>
                  <a:schemeClr val="tx1"/>
                </a:solidFill>
              </a:rPr>
              <a:t>Divulgar como as articulações das ações e estratégias de vacinação em parceria com a Pastoral da Criança no município de União do Sul obteve resultado exitoso. </a:t>
            </a:r>
          </a:p>
          <a:p>
            <a:pPr marL="517525" indent="-28575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i="0" u="none" strike="noStrike" baseline="0" dirty="0">
                <a:solidFill>
                  <a:schemeClr val="tx1"/>
                </a:solidFill>
              </a:rPr>
              <a:t>Descrever como o acompanhamento de famílias e crianças em situação de vulnerabilidade pode ser possível quando se capacita líderes voluntários para disseminar informações corretas sobre imunização com a intenção de reduzir a incidência de doenças</a:t>
            </a:r>
          </a:p>
          <a:p>
            <a:pPr algn="just"/>
            <a:r>
              <a:rPr lang="pt-BR" sz="2800" b="0" i="0" u="none" strike="noStrike" baseline="0" dirty="0" err="1">
                <a:solidFill>
                  <a:schemeClr val="tx1"/>
                </a:solidFill>
              </a:rPr>
              <a:t>imunopreveníveis</a:t>
            </a:r>
            <a:r>
              <a:rPr lang="pt-BR" sz="2800" b="0" i="0" u="none" strike="noStrike" baseline="0" dirty="0">
                <a:solidFill>
                  <a:schemeClr val="tx1"/>
                </a:solidFill>
              </a:rPr>
              <a:t> por meio da conscientização e do acesso à imunização. </a:t>
            </a:r>
            <a:r>
              <a:rPr lang="pt-BR" sz="2800" b="0" i="0" u="none" strike="noStrike" baseline="0" dirty="0"/>
              <a:t>ampliado </a:t>
            </a:r>
            <a:r>
              <a:rPr lang="pt-BR" sz="1800" b="0" i="0" u="none" strike="noStrike" baseline="0" dirty="0">
                <a:latin typeface="Futura-Book"/>
              </a:rPr>
              <a:t>à vacinação.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846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290136" y="319946"/>
            <a:ext cx="11158194" cy="5262979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           METODOLOGIA</a:t>
            </a:r>
          </a:p>
          <a:p>
            <a:pPr indent="0" algn="just" rtl="0">
              <a:lnSpc>
                <a:spcPct val="100000"/>
              </a:lnSpc>
            </a:pPr>
            <a:endParaRPr lang="pt-BR" sz="32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0" i="0" u="none" strike="noStrike" baseline="0" dirty="0">
                <a:solidFill>
                  <a:schemeClr val="tx1"/>
                </a:solidFill>
              </a:rPr>
              <a:t>Ações da Pastoral da Criança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b="0" i="0" u="none" strike="noStrike" baseline="0" dirty="0">
                <a:solidFill>
                  <a:schemeClr val="tx1"/>
                </a:solidFill>
              </a:rPr>
              <a:t>mensais, priorizando microáreas de maior vulnerabilidade;</a:t>
            </a:r>
            <a:endParaRPr lang="pt-BR" sz="28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0" i="0" u="none" strike="noStrike" baseline="0" dirty="0">
                <a:solidFill>
                  <a:schemeClr val="tx1"/>
                </a:solidFill>
              </a:rPr>
              <a:t>Reuniões </a:t>
            </a:r>
            <a:r>
              <a:rPr lang="pt-BR" sz="2800" dirty="0">
                <a:solidFill>
                  <a:schemeClr val="tx1"/>
                </a:solidFill>
              </a:rPr>
              <a:t>com </a:t>
            </a:r>
            <a:r>
              <a:rPr lang="pt-BR" sz="2800" b="0" i="0" u="none" strike="noStrike" baseline="0" dirty="0">
                <a:solidFill>
                  <a:schemeClr val="tx1"/>
                </a:solidFill>
              </a:rPr>
              <a:t>líderes comunitárias promovendo atividades com profissionais de saúde, abordando temas como imunização;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Início</a:t>
            </a:r>
            <a:r>
              <a:rPr lang="pt-BR" sz="2800" b="0" i="0" u="none" strike="noStrike" baseline="0" dirty="0">
                <a:solidFill>
                  <a:schemeClr val="tx1"/>
                </a:solidFill>
              </a:rPr>
              <a:t> ao “ARRAIÁ DA IMUNIZAÇÃO” temática para atrair o</a:t>
            </a:r>
          </a:p>
          <a:p>
            <a:pPr algn="just"/>
            <a:r>
              <a:rPr lang="pt-BR" sz="2800" b="0" i="0" u="none" strike="noStrike" baseline="0" dirty="0">
                <a:solidFill>
                  <a:schemeClr val="tx1"/>
                </a:solidFill>
              </a:rPr>
              <a:t>público alvo para que sejam contemplados com os imunobiológicos;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0" i="0" u="none" strike="noStrike" baseline="0" dirty="0">
                <a:solidFill>
                  <a:schemeClr val="tx1"/>
                </a:solidFill>
              </a:rPr>
              <a:t>A parceria estabelecida com a equipe de imunização permitiu incluir a vacinação nesses encontros;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Fortalecer </a:t>
            </a:r>
            <a:r>
              <a:rPr lang="pt-BR" sz="2800" b="0" i="0" u="none" strike="noStrike" baseline="0" dirty="0">
                <a:solidFill>
                  <a:schemeClr val="tx1"/>
                </a:solidFill>
              </a:rPr>
              <a:t>a adesão ao PNI, ampliando a cobertura vacinal, garantindo maior proteção às crianças e gestantes do município.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162728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0674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351353"/>
            <a:ext cx="11158194" cy="5435334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         RESULTADOS</a:t>
            </a:r>
          </a:p>
          <a:p>
            <a:pPr indent="0" algn="just" rtl="0">
              <a:lnSpc>
                <a:spcPct val="10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solidFill>
                  <a:schemeClr val="tx1"/>
                </a:solidFill>
              </a:rPr>
              <a:t>Com um ano de parceria entre a Pastoral da Criança e a equipe de imunização, houve um aumento significativo na adesão às vacinas do PNI, atingindo as metas propostas pelo Ministério da Saúde.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solidFill>
                  <a:schemeClr val="tx1"/>
                </a:solidFill>
              </a:rPr>
              <a:t>Por meio da capacitação de líderes comunitários, foi possível oferecer informações corretas, aumentando a confiança da população na segurança e eficácia das vacinas;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Aumento da </a:t>
            </a:r>
            <a:r>
              <a:rPr lang="pt-BR" sz="2400" b="0" i="0" u="none" strike="noStrike" baseline="0" dirty="0">
                <a:solidFill>
                  <a:schemeClr val="tx1"/>
                </a:solidFill>
              </a:rPr>
              <a:t>busca por parte da população, prova disso é que os eventos eram realizados em apenas dois pontos na cidade, e foi preciso ampliar para três pontos devido ao aumento do número de pessoas com cartões de vacina completos que passaram a subir;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R</a:t>
            </a:r>
            <a:r>
              <a:rPr lang="pt-BR" sz="2400" b="0" i="0" u="none" strike="noStrike" baseline="0" dirty="0">
                <a:solidFill>
                  <a:schemeClr val="tx1"/>
                </a:solidFill>
              </a:rPr>
              <a:t>esultou ao município de União do Sul premiações por sua excelente cobertura vacinal alcançada.</a:t>
            </a:r>
            <a:endParaRPr lang="pt-BR" sz="2400" b="1" dirty="0">
              <a:solidFill>
                <a:schemeClr val="tx1"/>
              </a:solidFill>
            </a:endParaRPr>
          </a:p>
          <a:p>
            <a:pPr indent="0" rtl="0">
              <a:lnSpc>
                <a:spcPct val="100000"/>
              </a:lnSpc>
            </a:pP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094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375842"/>
            <a:ext cx="11158194" cy="4047262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         CONCLUSÃO</a:t>
            </a:r>
          </a:p>
          <a:p>
            <a:pPr algn="l"/>
            <a:r>
              <a:rPr lang="pt-BR" sz="1800" b="0" i="0" u="none" strike="noStrike" baseline="0" dirty="0">
                <a:latin typeface="Futura-Book"/>
              </a:rPr>
              <a:t>A</a:t>
            </a:r>
          </a:p>
          <a:p>
            <a:pPr algn="l"/>
            <a:endParaRPr lang="pt-BR" sz="1800" dirty="0">
              <a:solidFill>
                <a:schemeClr val="tx1"/>
              </a:solidFill>
              <a:latin typeface="Futura-Book"/>
            </a:endParaRPr>
          </a:p>
          <a:p>
            <a:pPr algn="l"/>
            <a:endParaRPr lang="pt-BR" sz="1800" b="0" i="0" u="none" strike="noStrike" baseline="0" dirty="0">
              <a:solidFill>
                <a:schemeClr val="tx1"/>
              </a:solidFill>
              <a:latin typeface="Futura-Book"/>
            </a:endParaRPr>
          </a:p>
          <a:p>
            <a:pPr algn="just"/>
            <a:r>
              <a:rPr lang="pt-BR" sz="2800" b="0" i="0" u="none" strike="noStrike" baseline="0" dirty="0">
                <a:solidFill>
                  <a:schemeClr val="tx1"/>
                </a:solidFill>
              </a:rPr>
              <a:t>   A parceria entre a Pastoral da Criança e a equipe de imunização fortaleceu os vínculos entre a comunidade e os profissionais de saúde, tornando a vacinação um processo mais acessível e menos temido pelas famílias. A vacinação é uma responsabilidade compartilhada entre pais, profissionais de saúde e governo. Nesse sentido, a Estratégia Saúde da Família (ESF) desempenha um papel fundamental..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743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7</a:t>
            </a:fld>
            <a:endParaRPr lang="pt-BR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1101405" y="868630"/>
            <a:ext cx="9107555" cy="275152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pt-BR" sz="4800" dirty="0">
                <a:solidFill>
                  <a:schemeClr val="bg1"/>
                </a:solidFill>
              </a:rPr>
              <a:t>Grata por sua atenção!</a:t>
            </a:r>
          </a:p>
          <a:p>
            <a:r>
              <a:rPr lang="pt-BR" sz="4800" dirty="0">
                <a:solidFill>
                  <a:schemeClr val="bg1"/>
                </a:solidFill>
              </a:rPr>
              <a:t>Atenciosamente, </a:t>
            </a:r>
          </a:p>
          <a:p>
            <a:r>
              <a:rPr lang="pt-BR" sz="4800" dirty="0">
                <a:solidFill>
                  <a:schemeClr val="bg1"/>
                </a:solidFill>
              </a:rPr>
              <a:t>Município de União do Sul</a:t>
            </a:r>
          </a:p>
          <a:p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5826517" y="4833164"/>
            <a:ext cx="302922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000" dirty="0">
                <a:solidFill>
                  <a:schemeClr val="bg1"/>
                </a:solidFill>
              </a:rPr>
              <a:t>OBRIGADA</a:t>
            </a: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634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Futura-Book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IMUNIZAÇÃO E PASTORAL DA CRIANÇA: UMA PARCERIA QUE RESULTOU EM PREMIAÇÃO PELA ALTA COBERTURA VACINAL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2025-03-12T14:37:22Z</dcterms:created>
  <dcterms:modified xsi:type="dcterms:W3CDTF">2025-03-15T17:04:23Z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