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5"/>
  </p:notesMasterIdLst>
  <p:handoutMasterIdLst>
    <p:handoutMasterId r:id="rId116"/>
  </p:handoutMasterIdLst>
  <p:sldIdLst>
    <p:sldId id="256" r:id="rId5"/>
    <p:sldId id="390" r:id="rId6"/>
    <p:sldId id="453" r:id="rId7"/>
    <p:sldId id="265" r:id="rId8"/>
    <p:sldId id="454" r:id="rId9"/>
    <p:sldId id="455" r:id="rId10"/>
    <p:sldId id="457" r:id="rId11"/>
    <p:sldId id="458" r:id="rId12"/>
    <p:sldId id="264" r:id="rId13"/>
    <p:sldId id="459" r:id="rId14"/>
    <p:sldId id="462" r:id="rId15"/>
    <p:sldId id="464" r:id="rId16"/>
    <p:sldId id="463" r:id="rId17"/>
    <p:sldId id="327" r:id="rId18"/>
    <p:sldId id="335" r:id="rId19"/>
    <p:sldId id="336" r:id="rId20"/>
    <p:sldId id="502" r:id="rId21"/>
    <p:sldId id="329" r:id="rId22"/>
    <p:sldId id="337" r:id="rId23"/>
    <p:sldId id="328" r:id="rId24"/>
    <p:sldId id="280" r:id="rId25"/>
    <p:sldId id="281" r:id="rId26"/>
    <p:sldId id="386" r:id="rId27"/>
    <p:sldId id="424" r:id="rId28"/>
    <p:sldId id="391" r:id="rId29"/>
    <p:sldId id="403" r:id="rId30"/>
    <p:sldId id="539" r:id="rId31"/>
    <p:sldId id="540" r:id="rId32"/>
    <p:sldId id="541" r:id="rId33"/>
    <p:sldId id="542" r:id="rId34"/>
    <p:sldId id="543" r:id="rId35"/>
    <p:sldId id="544" r:id="rId36"/>
    <p:sldId id="288" r:id="rId37"/>
    <p:sldId id="289" r:id="rId38"/>
    <p:sldId id="290" r:id="rId39"/>
    <p:sldId id="503" r:id="rId40"/>
    <p:sldId id="504" r:id="rId41"/>
    <p:sldId id="545" r:id="rId42"/>
    <p:sldId id="505" r:id="rId43"/>
    <p:sldId id="546" r:id="rId44"/>
    <p:sldId id="441" r:id="rId45"/>
    <p:sldId id="442" r:id="rId46"/>
    <p:sldId id="443" r:id="rId47"/>
    <p:sldId id="444" r:id="rId48"/>
    <p:sldId id="445" r:id="rId49"/>
    <p:sldId id="449" r:id="rId50"/>
    <p:sldId id="330" r:id="rId51"/>
    <p:sldId id="268" r:id="rId52"/>
    <p:sldId id="499" r:id="rId53"/>
    <p:sldId id="450" r:id="rId54"/>
    <p:sldId id="308" r:id="rId55"/>
    <p:sldId id="307" r:id="rId56"/>
    <p:sldId id="309" r:id="rId57"/>
    <p:sldId id="310" r:id="rId58"/>
    <p:sldId id="312" r:id="rId59"/>
    <p:sldId id="349" r:id="rId60"/>
    <p:sldId id="547" r:id="rId61"/>
    <p:sldId id="498" r:id="rId62"/>
    <p:sldId id="548" r:id="rId63"/>
    <p:sldId id="549" r:id="rId64"/>
    <p:sldId id="501" r:id="rId65"/>
    <p:sldId id="315" r:id="rId66"/>
    <p:sldId id="316" r:id="rId67"/>
    <p:sldId id="317" r:id="rId68"/>
    <p:sldId id="318" r:id="rId69"/>
    <p:sldId id="363" r:id="rId70"/>
    <p:sldId id="362" r:id="rId71"/>
    <p:sldId id="364" r:id="rId72"/>
    <p:sldId id="531" r:id="rId73"/>
    <p:sldId id="532" r:id="rId74"/>
    <p:sldId id="533" r:id="rId75"/>
    <p:sldId id="534" r:id="rId76"/>
    <p:sldId id="366" r:id="rId77"/>
    <p:sldId id="319" r:id="rId78"/>
    <p:sldId id="365" r:id="rId79"/>
    <p:sldId id="339" r:id="rId80"/>
    <p:sldId id="460" r:id="rId81"/>
    <p:sldId id="465" r:id="rId82"/>
    <p:sldId id="466" r:id="rId83"/>
    <p:sldId id="344" r:id="rId84"/>
    <p:sldId id="550" r:id="rId85"/>
    <p:sldId id="472" r:id="rId86"/>
    <p:sldId id="473" r:id="rId87"/>
    <p:sldId id="474" r:id="rId88"/>
    <p:sldId id="475" r:id="rId89"/>
    <p:sldId id="476" r:id="rId90"/>
    <p:sldId id="477" r:id="rId91"/>
    <p:sldId id="478" r:id="rId92"/>
    <p:sldId id="479" r:id="rId93"/>
    <p:sldId id="480" r:id="rId94"/>
    <p:sldId id="481" r:id="rId95"/>
    <p:sldId id="483" r:id="rId96"/>
    <p:sldId id="484" r:id="rId97"/>
    <p:sldId id="500" r:id="rId98"/>
    <p:sldId id="497" r:id="rId99"/>
    <p:sldId id="485" r:id="rId100"/>
    <p:sldId id="538" r:id="rId101"/>
    <p:sldId id="486" r:id="rId102"/>
    <p:sldId id="487" r:id="rId103"/>
    <p:sldId id="488" r:id="rId104"/>
    <p:sldId id="489" r:id="rId105"/>
    <p:sldId id="490" r:id="rId106"/>
    <p:sldId id="491" r:id="rId107"/>
    <p:sldId id="492" r:id="rId108"/>
    <p:sldId id="493" r:id="rId109"/>
    <p:sldId id="494" r:id="rId110"/>
    <p:sldId id="495" r:id="rId111"/>
    <p:sldId id="496" r:id="rId112"/>
    <p:sldId id="394" r:id="rId113"/>
    <p:sldId id="551" r:id="rId114"/>
  </p:sldIdLst>
  <p:sldSz cx="12192000" cy="6858000"/>
  <p:notesSz cx="7104063" cy="10234613"/>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6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712" autoAdjust="0"/>
  </p:normalViewPr>
  <p:slideViewPr>
    <p:cSldViewPr snapToGrid="0">
      <p:cViewPr varScale="1">
        <p:scale>
          <a:sx n="74" d="100"/>
          <a:sy n="74" d="100"/>
        </p:scale>
        <p:origin x="1003" y="283"/>
      </p:cViewPr>
      <p:guideLst>
        <p:guide orient="horz" pos="2160"/>
        <p:guide pos="663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090D19F-9EE3-43D8-9670-6A58E05C31A6}"/>
              </a:ext>
            </a:extLst>
          </p:cNvPr>
          <p:cNvSpPr>
            <a:spLocks noGrp="1"/>
          </p:cNvSpPr>
          <p:nvPr>
            <p:ph type="hdr" sz="quarter"/>
          </p:nvPr>
        </p:nvSpPr>
        <p:spPr>
          <a:xfrm>
            <a:off x="1" y="1"/>
            <a:ext cx="3078427" cy="513508"/>
          </a:xfrm>
          <a:prstGeom prst="rect">
            <a:avLst/>
          </a:prstGeom>
        </p:spPr>
        <p:txBody>
          <a:bodyPr vert="horz" lIns="99075" tIns="49538" rIns="99075" bIns="49538" rtlCol="0"/>
          <a:lstStyle>
            <a:lvl1pPr algn="l">
              <a:defRPr sz="1300"/>
            </a:lvl1pPr>
          </a:lstStyle>
          <a:p>
            <a:pPr rtl="0"/>
            <a:endParaRPr lang="pt-BR" noProof="1">
              <a:latin typeface="Calibri" panose="020F0502020204030204" pitchFamily="34" charset="0"/>
            </a:endParaRPr>
          </a:p>
        </p:txBody>
      </p:sp>
      <p:sp>
        <p:nvSpPr>
          <p:cNvPr id="3" name="Espaço Reservado para Data 2">
            <a:extLst>
              <a:ext uri="{FF2B5EF4-FFF2-40B4-BE49-F238E27FC236}">
                <a16:creationId xmlns:a16="http://schemas.microsoft.com/office/drawing/2014/main" id="{E0D55E1F-C225-46B0-8D02-A7F01D1EEC63}"/>
              </a:ext>
            </a:extLst>
          </p:cNvPr>
          <p:cNvSpPr>
            <a:spLocks noGrp="1"/>
          </p:cNvSpPr>
          <p:nvPr>
            <p:ph type="dt" sz="quarter" idx="1"/>
          </p:nvPr>
        </p:nvSpPr>
        <p:spPr>
          <a:xfrm>
            <a:off x="4023993" y="1"/>
            <a:ext cx="3078427" cy="513508"/>
          </a:xfrm>
          <a:prstGeom prst="rect">
            <a:avLst/>
          </a:prstGeom>
        </p:spPr>
        <p:txBody>
          <a:bodyPr vert="horz" lIns="99075" tIns="49538" rIns="99075" bIns="49538" rtlCol="0"/>
          <a:lstStyle>
            <a:lvl1pPr algn="r">
              <a:defRPr sz="1300"/>
            </a:lvl1pPr>
          </a:lstStyle>
          <a:p>
            <a:pPr rtl="0"/>
            <a:fld id="{3B8F7C26-2D5F-4D64-A1FC-ABC083B61FEB}" type="datetime1">
              <a:rPr lang="pt-BR" noProof="1" smtClean="0">
                <a:latin typeface="Calibri" panose="020F0502020204030204" pitchFamily="34" charset="0"/>
              </a:rPr>
              <a:t>18/03/2025</a:t>
            </a:fld>
            <a:endParaRPr lang="pt-BR" noProof="1">
              <a:latin typeface="Calibri" panose="020F0502020204030204" pitchFamily="34" charset="0"/>
            </a:endParaRPr>
          </a:p>
        </p:txBody>
      </p:sp>
      <p:sp>
        <p:nvSpPr>
          <p:cNvPr id="4" name="Espaço Reservado para Rodapé 3">
            <a:extLst>
              <a:ext uri="{FF2B5EF4-FFF2-40B4-BE49-F238E27FC236}">
                <a16:creationId xmlns:a16="http://schemas.microsoft.com/office/drawing/2014/main" id="{52CF677B-DDC3-4004-9B1B-95E07E15D25E}"/>
              </a:ext>
            </a:extLst>
          </p:cNvPr>
          <p:cNvSpPr>
            <a:spLocks noGrp="1"/>
          </p:cNvSpPr>
          <p:nvPr>
            <p:ph type="ftr" sz="quarter" idx="2"/>
          </p:nvPr>
        </p:nvSpPr>
        <p:spPr>
          <a:xfrm>
            <a:off x="1" y="9721108"/>
            <a:ext cx="3078427" cy="513507"/>
          </a:xfrm>
          <a:prstGeom prst="rect">
            <a:avLst/>
          </a:prstGeom>
        </p:spPr>
        <p:txBody>
          <a:bodyPr vert="horz" lIns="99075" tIns="49538" rIns="99075" bIns="49538" rtlCol="0" anchor="b"/>
          <a:lstStyle>
            <a:lvl1pPr algn="l">
              <a:defRPr sz="1300"/>
            </a:lvl1pPr>
          </a:lstStyle>
          <a:p>
            <a:pPr rtl="0"/>
            <a:endParaRPr lang="pt-BR" noProof="1">
              <a:latin typeface="Calibri" panose="020F0502020204030204" pitchFamily="34" charset="0"/>
            </a:endParaRPr>
          </a:p>
        </p:txBody>
      </p:sp>
      <p:sp>
        <p:nvSpPr>
          <p:cNvPr id="5" name="Espaço Reservado para o Número do Slide 4">
            <a:extLst>
              <a:ext uri="{FF2B5EF4-FFF2-40B4-BE49-F238E27FC236}">
                <a16:creationId xmlns:a16="http://schemas.microsoft.com/office/drawing/2014/main" id="{4AD43975-40E2-4F98-BE43-D14876F362E9}"/>
              </a:ext>
            </a:extLst>
          </p:cNvPr>
          <p:cNvSpPr>
            <a:spLocks noGrp="1"/>
          </p:cNvSpPr>
          <p:nvPr>
            <p:ph type="sldNum" sz="quarter" idx="3"/>
          </p:nvPr>
        </p:nvSpPr>
        <p:spPr>
          <a:xfrm>
            <a:off x="4023993" y="9721108"/>
            <a:ext cx="3078427" cy="513507"/>
          </a:xfrm>
          <a:prstGeom prst="rect">
            <a:avLst/>
          </a:prstGeom>
        </p:spPr>
        <p:txBody>
          <a:bodyPr vert="horz" lIns="99075" tIns="49538" rIns="99075" bIns="49538" rtlCol="0" anchor="b"/>
          <a:lstStyle>
            <a:lvl1pPr algn="r">
              <a:defRPr sz="1300"/>
            </a:lvl1pPr>
          </a:lstStyle>
          <a:p>
            <a:pPr rtl="0"/>
            <a:fld id="{98BC8066-2EF6-4176-9ACB-F71BDAE9FFED}" type="slidenum">
              <a:rPr lang="pt-BR" noProof="1" dirty="0" smtClean="0">
                <a:latin typeface="Calibri" panose="020F0502020204030204" pitchFamily="34" charset="0"/>
              </a:rPr>
              <a:t>‹nº›</a:t>
            </a:fld>
            <a:endParaRPr lang="pt-BR" noProof="1">
              <a:latin typeface="Calibri" panose="020F0502020204030204" pitchFamily="34" charset="0"/>
            </a:endParaRPr>
          </a:p>
        </p:txBody>
      </p:sp>
    </p:spTree>
    <p:extLst>
      <p:ext uri="{BB962C8B-B14F-4D97-AF65-F5344CB8AC3E}">
        <p14:creationId xmlns:p14="http://schemas.microsoft.com/office/powerpoint/2010/main" val="251403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78427" cy="513508"/>
          </a:xfrm>
          <a:prstGeom prst="rect">
            <a:avLst/>
          </a:prstGeom>
        </p:spPr>
        <p:txBody>
          <a:bodyPr vert="horz" lIns="99075" tIns="49538" rIns="99075" bIns="49538" rtlCol="0"/>
          <a:lstStyle>
            <a:lvl1pPr algn="l">
              <a:defRPr sz="1300">
                <a:latin typeface="Calibri" panose="020F0502020204030204" pitchFamily="34" charset="0"/>
              </a:defRPr>
            </a:lvl1pPr>
          </a:lstStyle>
          <a:p>
            <a:endParaRPr lang="pt-BR" noProof="1"/>
          </a:p>
        </p:txBody>
      </p:sp>
      <p:sp>
        <p:nvSpPr>
          <p:cNvPr id="3" name="Espaço Reservado para Data 2"/>
          <p:cNvSpPr>
            <a:spLocks noGrp="1"/>
          </p:cNvSpPr>
          <p:nvPr>
            <p:ph type="dt" idx="1"/>
          </p:nvPr>
        </p:nvSpPr>
        <p:spPr>
          <a:xfrm>
            <a:off x="4023993" y="1"/>
            <a:ext cx="3078427" cy="513508"/>
          </a:xfrm>
          <a:prstGeom prst="rect">
            <a:avLst/>
          </a:prstGeom>
        </p:spPr>
        <p:txBody>
          <a:bodyPr vert="horz" lIns="99075" tIns="49538" rIns="99075" bIns="49538" rtlCol="0"/>
          <a:lstStyle>
            <a:lvl1pPr algn="r">
              <a:defRPr sz="1300">
                <a:latin typeface="Calibri" panose="020F0502020204030204" pitchFamily="34" charset="0"/>
              </a:defRPr>
            </a:lvl1pPr>
          </a:lstStyle>
          <a:p>
            <a:fld id="{0A55E04A-E0B9-4A19-AB12-D9905D7DA46D}" type="datetime1">
              <a:rPr lang="pt-BR" noProof="1" smtClean="0"/>
              <a:t>18/03/2025</a:t>
            </a:fld>
            <a:endParaRPr lang="pt-BR" noProof="1"/>
          </a:p>
        </p:txBody>
      </p:sp>
      <p:sp>
        <p:nvSpPr>
          <p:cNvPr id="4" name="Espaço Reservado para Imagem do Slide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9075" tIns="49538" rIns="99075" bIns="49538" rtlCol="0" anchor="ctr"/>
          <a:lstStyle/>
          <a:p>
            <a:pPr rtl="0"/>
            <a:endParaRPr lang="pt-BR" noProof="1"/>
          </a:p>
        </p:txBody>
      </p:sp>
      <p:sp>
        <p:nvSpPr>
          <p:cNvPr id="5" name="Espaço reservado para anotações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6" name="Espaço reservado para rodapé 5"/>
          <p:cNvSpPr>
            <a:spLocks noGrp="1"/>
          </p:cNvSpPr>
          <p:nvPr>
            <p:ph type="ftr" sz="quarter" idx="4"/>
          </p:nvPr>
        </p:nvSpPr>
        <p:spPr>
          <a:xfrm>
            <a:off x="1" y="9721108"/>
            <a:ext cx="3078427" cy="513507"/>
          </a:xfrm>
          <a:prstGeom prst="rect">
            <a:avLst/>
          </a:prstGeom>
        </p:spPr>
        <p:txBody>
          <a:bodyPr vert="horz" lIns="99075" tIns="49538" rIns="99075" bIns="49538" rtlCol="0" anchor="b"/>
          <a:lstStyle>
            <a:lvl1pPr algn="l">
              <a:defRPr sz="1300">
                <a:latin typeface="Calibri" panose="020F0502020204030204" pitchFamily="34" charset="0"/>
              </a:defRPr>
            </a:lvl1pPr>
          </a:lstStyle>
          <a:p>
            <a:endParaRPr lang="pt-BR" noProof="1"/>
          </a:p>
        </p:txBody>
      </p:sp>
      <p:sp>
        <p:nvSpPr>
          <p:cNvPr id="7" name="Espaço Reservado para o Número do Slide 6"/>
          <p:cNvSpPr>
            <a:spLocks noGrp="1"/>
          </p:cNvSpPr>
          <p:nvPr>
            <p:ph type="sldNum" sz="quarter" idx="5"/>
          </p:nvPr>
        </p:nvSpPr>
        <p:spPr>
          <a:xfrm>
            <a:off x="4023993" y="9721108"/>
            <a:ext cx="3078427" cy="513507"/>
          </a:xfrm>
          <a:prstGeom prst="rect">
            <a:avLst/>
          </a:prstGeom>
        </p:spPr>
        <p:txBody>
          <a:bodyPr vert="horz" lIns="99075" tIns="49538" rIns="99075" bIns="49538" rtlCol="0" anchor="b"/>
          <a:lstStyle>
            <a:lvl1pPr algn="r">
              <a:defRPr sz="1300">
                <a:latin typeface="Calibri" panose="020F0502020204030204" pitchFamily="34" charset="0"/>
              </a:defRPr>
            </a:lvl1pPr>
          </a:lstStyle>
          <a:p>
            <a:fld id="{5EA54082-0EDA-40C0-B23E-AB88047B2438}" type="slidenum">
              <a:rPr lang="pt-BR" noProof="1" dirty="0" smtClean="0"/>
              <a:pPr/>
              <a:t>‹nº›</a:t>
            </a:fld>
            <a:endParaRPr lang="pt-BR" noProof="1"/>
          </a:p>
        </p:txBody>
      </p:sp>
    </p:spTree>
    <p:extLst>
      <p:ext uri="{BB962C8B-B14F-4D97-AF65-F5344CB8AC3E}">
        <p14:creationId xmlns:p14="http://schemas.microsoft.com/office/powerpoint/2010/main" val="2625093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1</a:t>
            </a:fld>
            <a:endParaRPr lang="pt-BR" noProof="1">
              <a:latin typeface="Calibri" panose="020F0502020204030204" pitchFamily="34" charset="0"/>
            </a:endParaRPr>
          </a:p>
        </p:txBody>
      </p:sp>
    </p:spTree>
    <p:extLst>
      <p:ext uri="{BB962C8B-B14F-4D97-AF65-F5344CB8AC3E}">
        <p14:creationId xmlns:p14="http://schemas.microsoft.com/office/powerpoint/2010/main" val="3861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a:t>
            </a:fld>
            <a:endParaRPr lang="pt-BR" noProof="1"/>
          </a:p>
        </p:txBody>
      </p:sp>
    </p:spTree>
    <p:extLst>
      <p:ext uri="{BB962C8B-B14F-4D97-AF65-F5344CB8AC3E}">
        <p14:creationId xmlns:p14="http://schemas.microsoft.com/office/powerpoint/2010/main" val="211147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11</a:t>
            </a:fld>
            <a:endParaRPr lang="pt-BR" noProof="1"/>
          </a:p>
        </p:txBody>
      </p:sp>
    </p:spTree>
    <p:extLst>
      <p:ext uri="{BB962C8B-B14F-4D97-AF65-F5344CB8AC3E}">
        <p14:creationId xmlns:p14="http://schemas.microsoft.com/office/powerpoint/2010/main" val="84826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12</a:t>
            </a:fld>
            <a:endParaRPr lang="pt-BR" noProof="1"/>
          </a:p>
        </p:txBody>
      </p:sp>
    </p:spTree>
    <p:extLst>
      <p:ext uri="{BB962C8B-B14F-4D97-AF65-F5344CB8AC3E}">
        <p14:creationId xmlns:p14="http://schemas.microsoft.com/office/powerpoint/2010/main" val="340476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13</a:t>
            </a:fld>
            <a:endParaRPr lang="pt-BR" noProof="1"/>
          </a:p>
        </p:txBody>
      </p:sp>
    </p:spTree>
    <p:extLst>
      <p:ext uri="{BB962C8B-B14F-4D97-AF65-F5344CB8AC3E}">
        <p14:creationId xmlns:p14="http://schemas.microsoft.com/office/powerpoint/2010/main" val="145240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14</a:t>
            </a:fld>
            <a:endParaRPr lang="pt-BR" noProof="1">
              <a:latin typeface="Calibri" panose="020F0502020204030204" pitchFamily="34" charset="0"/>
            </a:endParaRPr>
          </a:p>
        </p:txBody>
      </p:sp>
    </p:spTree>
    <p:extLst>
      <p:ext uri="{BB962C8B-B14F-4D97-AF65-F5344CB8AC3E}">
        <p14:creationId xmlns:p14="http://schemas.microsoft.com/office/powerpoint/2010/main" val="97926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15</a:t>
            </a:fld>
            <a:endParaRPr lang="pt-BR" noProof="1"/>
          </a:p>
        </p:txBody>
      </p:sp>
    </p:spTree>
    <p:extLst>
      <p:ext uri="{BB962C8B-B14F-4D97-AF65-F5344CB8AC3E}">
        <p14:creationId xmlns:p14="http://schemas.microsoft.com/office/powerpoint/2010/main" val="171731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16</a:t>
            </a:fld>
            <a:endParaRPr lang="pt-BR" noProof="1"/>
          </a:p>
        </p:txBody>
      </p:sp>
    </p:spTree>
    <p:extLst>
      <p:ext uri="{BB962C8B-B14F-4D97-AF65-F5344CB8AC3E}">
        <p14:creationId xmlns:p14="http://schemas.microsoft.com/office/powerpoint/2010/main" val="96293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D804-0E27-6D58-EA73-20932F2DF9C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C5CFB53-4409-58E5-13E7-808E41B545D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EE69E75-404A-64EE-FC93-68C75BAA941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122919D-5EA9-CDBE-DA21-1D5E89B52243}"/>
              </a:ext>
            </a:extLst>
          </p:cNvPr>
          <p:cNvSpPr>
            <a:spLocks noGrp="1"/>
          </p:cNvSpPr>
          <p:nvPr>
            <p:ph type="sldNum" sz="quarter" idx="10"/>
          </p:nvPr>
        </p:nvSpPr>
        <p:spPr/>
        <p:txBody>
          <a:bodyPr/>
          <a:lstStyle/>
          <a:p>
            <a:fld id="{5EA54082-0EDA-40C0-B23E-AB88047B2438}" type="slidenum">
              <a:rPr lang="pt-BR" noProof="1" smtClean="0"/>
              <a:pPr/>
              <a:t>17</a:t>
            </a:fld>
            <a:endParaRPr lang="pt-BR" noProof="1"/>
          </a:p>
        </p:txBody>
      </p:sp>
    </p:spTree>
    <p:extLst>
      <p:ext uri="{BB962C8B-B14F-4D97-AF65-F5344CB8AC3E}">
        <p14:creationId xmlns:p14="http://schemas.microsoft.com/office/powerpoint/2010/main" val="282208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18</a:t>
            </a:fld>
            <a:endParaRPr lang="pt-BR" noProof="1"/>
          </a:p>
        </p:txBody>
      </p:sp>
    </p:spTree>
    <p:extLst>
      <p:ext uri="{BB962C8B-B14F-4D97-AF65-F5344CB8AC3E}">
        <p14:creationId xmlns:p14="http://schemas.microsoft.com/office/powerpoint/2010/main" val="11358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19</a:t>
            </a:fld>
            <a:endParaRPr lang="pt-BR" noProof="1"/>
          </a:p>
        </p:txBody>
      </p:sp>
    </p:spTree>
    <p:extLst>
      <p:ext uri="{BB962C8B-B14F-4D97-AF65-F5344CB8AC3E}">
        <p14:creationId xmlns:p14="http://schemas.microsoft.com/office/powerpoint/2010/main" val="57590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a:t>
            </a:fld>
            <a:endParaRPr lang="pt-BR" noProof="1"/>
          </a:p>
        </p:txBody>
      </p:sp>
    </p:spTree>
    <p:extLst>
      <p:ext uri="{BB962C8B-B14F-4D97-AF65-F5344CB8AC3E}">
        <p14:creationId xmlns:p14="http://schemas.microsoft.com/office/powerpoint/2010/main" val="3195027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20</a:t>
            </a:fld>
            <a:endParaRPr lang="pt-BR" noProof="1">
              <a:latin typeface="Calibri" panose="020F0502020204030204" pitchFamily="34" charset="0"/>
            </a:endParaRPr>
          </a:p>
        </p:txBody>
      </p:sp>
    </p:spTree>
    <p:extLst>
      <p:ext uri="{BB962C8B-B14F-4D97-AF65-F5344CB8AC3E}">
        <p14:creationId xmlns:p14="http://schemas.microsoft.com/office/powerpoint/2010/main" val="260011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21</a:t>
            </a:fld>
            <a:endParaRPr lang="pt-BR" noProof="1"/>
          </a:p>
        </p:txBody>
      </p:sp>
    </p:spTree>
    <p:extLst>
      <p:ext uri="{BB962C8B-B14F-4D97-AF65-F5344CB8AC3E}">
        <p14:creationId xmlns:p14="http://schemas.microsoft.com/office/powerpoint/2010/main" val="163260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22</a:t>
            </a:fld>
            <a:endParaRPr lang="pt-BR" noProof="1"/>
          </a:p>
        </p:txBody>
      </p:sp>
    </p:spTree>
    <p:extLst>
      <p:ext uri="{BB962C8B-B14F-4D97-AF65-F5344CB8AC3E}">
        <p14:creationId xmlns:p14="http://schemas.microsoft.com/office/powerpoint/2010/main" val="341251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23</a:t>
            </a:fld>
            <a:endParaRPr lang="pt-BR" noProof="1"/>
          </a:p>
        </p:txBody>
      </p:sp>
    </p:spTree>
    <p:extLst>
      <p:ext uri="{BB962C8B-B14F-4D97-AF65-F5344CB8AC3E}">
        <p14:creationId xmlns:p14="http://schemas.microsoft.com/office/powerpoint/2010/main" val="1989857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24</a:t>
            </a:fld>
            <a:endParaRPr lang="pt-BR" noProof="1"/>
          </a:p>
        </p:txBody>
      </p:sp>
    </p:spTree>
    <p:extLst>
      <p:ext uri="{BB962C8B-B14F-4D97-AF65-F5344CB8AC3E}">
        <p14:creationId xmlns:p14="http://schemas.microsoft.com/office/powerpoint/2010/main" val="123696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25</a:t>
            </a:fld>
            <a:endParaRPr lang="pt-BR" noProof="1"/>
          </a:p>
        </p:txBody>
      </p:sp>
    </p:spTree>
    <p:extLst>
      <p:ext uri="{BB962C8B-B14F-4D97-AF65-F5344CB8AC3E}">
        <p14:creationId xmlns:p14="http://schemas.microsoft.com/office/powerpoint/2010/main" val="3389064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26</a:t>
            </a:fld>
            <a:endParaRPr lang="pt-BR" noProof="1"/>
          </a:p>
        </p:txBody>
      </p:sp>
    </p:spTree>
    <p:extLst>
      <p:ext uri="{BB962C8B-B14F-4D97-AF65-F5344CB8AC3E}">
        <p14:creationId xmlns:p14="http://schemas.microsoft.com/office/powerpoint/2010/main" val="232424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33</a:t>
            </a:fld>
            <a:endParaRPr lang="pt-BR" noProof="1"/>
          </a:p>
        </p:txBody>
      </p:sp>
    </p:spTree>
    <p:extLst>
      <p:ext uri="{BB962C8B-B14F-4D97-AF65-F5344CB8AC3E}">
        <p14:creationId xmlns:p14="http://schemas.microsoft.com/office/powerpoint/2010/main" val="286674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34</a:t>
            </a:fld>
            <a:endParaRPr lang="pt-BR" noProof="1"/>
          </a:p>
        </p:txBody>
      </p:sp>
    </p:spTree>
    <p:extLst>
      <p:ext uri="{BB962C8B-B14F-4D97-AF65-F5344CB8AC3E}">
        <p14:creationId xmlns:p14="http://schemas.microsoft.com/office/powerpoint/2010/main" val="3643662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35</a:t>
            </a:fld>
            <a:endParaRPr lang="pt-BR" noProof="1"/>
          </a:p>
        </p:txBody>
      </p:sp>
    </p:spTree>
    <p:extLst>
      <p:ext uri="{BB962C8B-B14F-4D97-AF65-F5344CB8AC3E}">
        <p14:creationId xmlns:p14="http://schemas.microsoft.com/office/powerpoint/2010/main" val="317717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a:t>
            </a:fld>
            <a:endParaRPr lang="pt-BR" noProof="1"/>
          </a:p>
        </p:txBody>
      </p:sp>
    </p:spTree>
    <p:extLst>
      <p:ext uri="{BB962C8B-B14F-4D97-AF65-F5344CB8AC3E}">
        <p14:creationId xmlns:p14="http://schemas.microsoft.com/office/powerpoint/2010/main" val="347811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36</a:t>
            </a:fld>
            <a:endParaRPr lang="pt-BR" noProof="1"/>
          </a:p>
        </p:txBody>
      </p:sp>
    </p:spTree>
    <p:extLst>
      <p:ext uri="{BB962C8B-B14F-4D97-AF65-F5344CB8AC3E}">
        <p14:creationId xmlns:p14="http://schemas.microsoft.com/office/powerpoint/2010/main" val="342869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37</a:t>
            </a:fld>
            <a:endParaRPr lang="pt-BR" noProof="1"/>
          </a:p>
        </p:txBody>
      </p:sp>
    </p:spTree>
    <p:extLst>
      <p:ext uri="{BB962C8B-B14F-4D97-AF65-F5344CB8AC3E}">
        <p14:creationId xmlns:p14="http://schemas.microsoft.com/office/powerpoint/2010/main" val="369747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CD57-74CE-B4DF-D091-E433F1F88E1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7E38C7-F591-84CA-B90B-5D4D981F55C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BDE6EBF-791F-E71F-FF13-D02BEA3F8D1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2805EE-6BF7-5781-C3CC-B67F940AE922}"/>
              </a:ext>
            </a:extLst>
          </p:cNvPr>
          <p:cNvSpPr>
            <a:spLocks noGrp="1"/>
          </p:cNvSpPr>
          <p:nvPr>
            <p:ph type="sldNum" sz="quarter" idx="10"/>
          </p:nvPr>
        </p:nvSpPr>
        <p:spPr/>
        <p:txBody>
          <a:bodyPr/>
          <a:lstStyle/>
          <a:p>
            <a:fld id="{5EA54082-0EDA-40C0-B23E-AB88047B2438}" type="slidenum">
              <a:rPr lang="pt-BR" noProof="1" smtClean="0"/>
              <a:pPr/>
              <a:t>38</a:t>
            </a:fld>
            <a:endParaRPr lang="pt-BR" noProof="1"/>
          </a:p>
        </p:txBody>
      </p:sp>
    </p:spTree>
    <p:extLst>
      <p:ext uri="{BB962C8B-B14F-4D97-AF65-F5344CB8AC3E}">
        <p14:creationId xmlns:p14="http://schemas.microsoft.com/office/powerpoint/2010/main" val="1690014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39</a:t>
            </a:fld>
            <a:endParaRPr lang="pt-BR" noProof="1"/>
          </a:p>
        </p:txBody>
      </p:sp>
    </p:spTree>
    <p:extLst>
      <p:ext uri="{BB962C8B-B14F-4D97-AF65-F5344CB8AC3E}">
        <p14:creationId xmlns:p14="http://schemas.microsoft.com/office/powerpoint/2010/main" val="4008280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47</a:t>
            </a:fld>
            <a:endParaRPr lang="pt-BR" noProof="1">
              <a:latin typeface="Calibri" panose="020F0502020204030204" pitchFamily="34" charset="0"/>
            </a:endParaRPr>
          </a:p>
        </p:txBody>
      </p:sp>
    </p:spTree>
    <p:extLst>
      <p:ext uri="{BB962C8B-B14F-4D97-AF65-F5344CB8AC3E}">
        <p14:creationId xmlns:p14="http://schemas.microsoft.com/office/powerpoint/2010/main" val="2683081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48</a:t>
            </a:fld>
            <a:endParaRPr lang="pt-BR" noProof="1"/>
          </a:p>
        </p:txBody>
      </p:sp>
    </p:spTree>
    <p:extLst>
      <p:ext uri="{BB962C8B-B14F-4D97-AF65-F5344CB8AC3E}">
        <p14:creationId xmlns:p14="http://schemas.microsoft.com/office/powerpoint/2010/main" val="1258998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49</a:t>
            </a:fld>
            <a:endParaRPr lang="pt-BR" noProof="1"/>
          </a:p>
        </p:txBody>
      </p:sp>
    </p:spTree>
    <p:extLst>
      <p:ext uri="{BB962C8B-B14F-4D97-AF65-F5344CB8AC3E}">
        <p14:creationId xmlns:p14="http://schemas.microsoft.com/office/powerpoint/2010/main" val="939509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50</a:t>
            </a:fld>
            <a:endParaRPr lang="pt-BR" noProof="1"/>
          </a:p>
        </p:txBody>
      </p:sp>
    </p:spTree>
    <p:extLst>
      <p:ext uri="{BB962C8B-B14F-4D97-AF65-F5344CB8AC3E}">
        <p14:creationId xmlns:p14="http://schemas.microsoft.com/office/powerpoint/2010/main" val="602845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51</a:t>
            </a:fld>
            <a:endParaRPr lang="pt-BR" noProof="1"/>
          </a:p>
        </p:txBody>
      </p:sp>
    </p:spTree>
    <p:extLst>
      <p:ext uri="{BB962C8B-B14F-4D97-AF65-F5344CB8AC3E}">
        <p14:creationId xmlns:p14="http://schemas.microsoft.com/office/powerpoint/2010/main" val="1832223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52</a:t>
            </a:fld>
            <a:endParaRPr lang="pt-BR" noProof="1"/>
          </a:p>
        </p:txBody>
      </p:sp>
    </p:spTree>
    <p:extLst>
      <p:ext uri="{BB962C8B-B14F-4D97-AF65-F5344CB8AC3E}">
        <p14:creationId xmlns:p14="http://schemas.microsoft.com/office/powerpoint/2010/main" val="162898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4</a:t>
            </a:fld>
            <a:endParaRPr lang="pt-BR" noProof="1"/>
          </a:p>
        </p:txBody>
      </p:sp>
    </p:spTree>
    <p:extLst>
      <p:ext uri="{BB962C8B-B14F-4D97-AF65-F5344CB8AC3E}">
        <p14:creationId xmlns:p14="http://schemas.microsoft.com/office/powerpoint/2010/main" val="3522381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53</a:t>
            </a:fld>
            <a:endParaRPr lang="pt-BR" noProof="1"/>
          </a:p>
        </p:txBody>
      </p:sp>
    </p:spTree>
    <p:extLst>
      <p:ext uri="{BB962C8B-B14F-4D97-AF65-F5344CB8AC3E}">
        <p14:creationId xmlns:p14="http://schemas.microsoft.com/office/powerpoint/2010/main" val="2556465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54</a:t>
            </a:fld>
            <a:endParaRPr lang="pt-BR" noProof="1"/>
          </a:p>
        </p:txBody>
      </p:sp>
    </p:spTree>
    <p:extLst>
      <p:ext uri="{BB962C8B-B14F-4D97-AF65-F5344CB8AC3E}">
        <p14:creationId xmlns:p14="http://schemas.microsoft.com/office/powerpoint/2010/main" val="3583751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55</a:t>
            </a:fld>
            <a:endParaRPr lang="pt-BR" noProof="1"/>
          </a:p>
        </p:txBody>
      </p:sp>
    </p:spTree>
    <p:extLst>
      <p:ext uri="{BB962C8B-B14F-4D97-AF65-F5344CB8AC3E}">
        <p14:creationId xmlns:p14="http://schemas.microsoft.com/office/powerpoint/2010/main" val="744419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56</a:t>
            </a:fld>
            <a:endParaRPr lang="pt-BR" noProof="1"/>
          </a:p>
        </p:txBody>
      </p:sp>
    </p:spTree>
    <p:extLst>
      <p:ext uri="{BB962C8B-B14F-4D97-AF65-F5344CB8AC3E}">
        <p14:creationId xmlns:p14="http://schemas.microsoft.com/office/powerpoint/2010/main" val="3294893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E34E-7BF3-0FE1-02E9-81A5AC8AE54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F4BB159-985B-9287-82F2-E5A0C885AD2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E9112E-0B70-E976-83BF-2E9E804400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77C1089-ADCA-D1E3-6B27-28C674021B29}"/>
              </a:ext>
            </a:extLst>
          </p:cNvPr>
          <p:cNvSpPr>
            <a:spLocks noGrp="1"/>
          </p:cNvSpPr>
          <p:nvPr>
            <p:ph type="sldNum" sz="quarter" idx="10"/>
          </p:nvPr>
        </p:nvSpPr>
        <p:spPr/>
        <p:txBody>
          <a:bodyPr/>
          <a:lstStyle/>
          <a:p>
            <a:fld id="{5EA54082-0EDA-40C0-B23E-AB88047B2438}" type="slidenum">
              <a:rPr lang="pt-BR" noProof="1" smtClean="0"/>
              <a:pPr/>
              <a:t>57</a:t>
            </a:fld>
            <a:endParaRPr lang="pt-BR" noProof="1"/>
          </a:p>
        </p:txBody>
      </p:sp>
    </p:spTree>
    <p:extLst>
      <p:ext uri="{BB962C8B-B14F-4D97-AF65-F5344CB8AC3E}">
        <p14:creationId xmlns:p14="http://schemas.microsoft.com/office/powerpoint/2010/main" val="4031548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0C29-A41F-3E0B-00BA-15946341E76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BE468E0-2F8F-F757-1DAA-36C231B0CE0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C702B44-0773-1C12-E9EC-70001E59D6B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CB99333-83B5-EEF9-A59E-F28856A2AC94}"/>
              </a:ext>
            </a:extLst>
          </p:cNvPr>
          <p:cNvSpPr>
            <a:spLocks noGrp="1"/>
          </p:cNvSpPr>
          <p:nvPr>
            <p:ph type="sldNum" sz="quarter" idx="10"/>
          </p:nvPr>
        </p:nvSpPr>
        <p:spPr/>
        <p:txBody>
          <a:bodyPr/>
          <a:lstStyle/>
          <a:p>
            <a:fld id="{5EA54082-0EDA-40C0-B23E-AB88047B2438}" type="slidenum">
              <a:rPr lang="pt-BR" noProof="1" smtClean="0"/>
              <a:pPr/>
              <a:t>58</a:t>
            </a:fld>
            <a:endParaRPr lang="pt-BR" noProof="1"/>
          </a:p>
        </p:txBody>
      </p:sp>
    </p:spTree>
    <p:extLst>
      <p:ext uri="{BB962C8B-B14F-4D97-AF65-F5344CB8AC3E}">
        <p14:creationId xmlns:p14="http://schemas.microsoft.com/office/powerpoint/2010/main" val="3564190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56392-ADB1-F998-1143-CAF44FEB6F8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8CB041D-EB08-04EB-3271-98071B2943F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06195AF-6B76-E921-B5CE-EF8FCF1E385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077BBCA-1230-9FDF-ECFF-00D1F7CD9A1C}"/>
              </a:ext>
            </a:extLst>
          </p:cNvPr>
          <p:cNvSpPr>
            <a:spLocks noGrp="1"/>
          </p:cNvSpPr>
          <p:nvPr>
            <p:ph type="sldNum" sz="quarter" idx="10"/>
          </p:nvPr>
        </p:nvSpPr>
        <p:spPr/>
        <p:txBody>
          <a:bodyPr/>
          <a:lstStyle/>
          <a:p>
            <a:fld id="{5EA54082-0EDA-40C0-B23E-AB88047B2438}" type="slidenum">
              <a:rPr lang="pt-BR" noProof="1" smtClean="0"/>
              <a:pPr/>
              <a:t>59</a:t>
            </a:fld>
            <a:endParaRPr lang="pt-BR" noProof="1"/>
          </a:p>
        </p:txBody>
      </p:sp>
    </p:spTree>
    <p:extLst>
      <p:ext uri="{BB962C8B-B14F-4D97-AF65-F5344CB8AC3E}">
        <p14:creationId xmlns:p14="http://schemas.microsoft.com/office/powerpoint/2010/main" val="1818051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EF0A-4161-E561-18D4-0345ADA8CE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E1EAC8-0DF7-246D-04A4-476020A769C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516D681-A46B-7DC0-2535-94546F3EBEC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3E752D8-AA9D-C649-5426-292285876FEB}"/>
              </a:ext>
            </a:extLst>
          </p:cNvPr>
          <p:cNvSpPr>
            <a:spLocks noGrp="1"/>
          </p:cNvSpPr>
          <p:nvPr>
            <p:ph type="sldNum" sz="quarter" idx="10"/>
          </p:nvPr>
        </p:nvSpPr>
        <p:spPr/>
        <p:txBody>
          <a:bodyPr/>
          <a:lstStyle/>
          <a:p>
            <a:fld id="{5EA54082-0EDA-40C0-B23E-AB88047B2438}" type="slidenum">
              <a:rPr lang="pt-BR" noProof="1" smtClean="0"/>
              <a:pPr/>
              <a:t>60</a:t>
            </a:fld>
            <a:endParaRPr lang="pt-BR" noProof="1"/>
          </a:p>
        </p:txBody>
      </p:sp>
    </p:spTree>
    <p:extLst>
      <p:ext uri="{BB962C8B-B14F-4D97-AF65-F5344CB8AC3E}">
        <p14:creationId xmlns:p14="http://schemas.microsoft.com/office/powerpoint/2010/main" val="2833393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E392-7CB8-6550-BEF9-D740E79006E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9387CF-C870-8303-8D35-9393898DE44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DCE1E38-C3B9-0A02-AE3B-D98929007A2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7EDDE15-1FCA-119F-37D3-F1B826B1B4B0}"/>
              </a:ext>
            </a:extLst>
          </p:cNvPr>
          <p:cNvSpPr>
            <a:spLocks noGrp="1"/>
          </p:cNvSpPr>
          <p:nvPr>
            <p:ph type="sldNum" sz="quarter" idx="10"/>
          </p:nvPr>
        </p:nvSpPr>
        <p:spPr/>
        <p:txBody>
          <a:bodyPr/>
          <a:lstStyle/>
          <a:p>
            <a:fld id="{5EA54082-0EDA-40C0-B23E-AB88047B2438}" type="slidenum">
              <a:rPr lang="pt-BR" noProof="1" smtClean="0"/>
              <a:pPr/>
              <a:t>61</a:t>
            </a:fld>
            <a:endParaRPr lang="pt-BR" noProof="1"/>
          </a:p>
        </p:txBody>
      </p:sp>
    </p:spTree>
    <p:extLst>
      <p:ext uri="{BB962C8B-B14F-4D97-AF65-F5344CB8AC3E}">
        <p14:creationId xmlns:p14="http://schemas.microsoft.com/office/powerpoint/2010/main" val="3127448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62</a:t>
            </a:fld>
            <a:endParaRPr lang="pt-BR" noProof="1"/>
          </a:p>
        </p:txBody>
      </p:sp>
    </p:spTree>
    <p:extLst>
      <p:ext uri="{BB962C8B-B14F-4D97-AF65-F5344CB8AC3E}">
        <p14:creationId xmlns:p14="http://schemas.microsoft.com/office/powerpoint/2010/main" val="107101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5</a:t>
            </a:fld>
            <a:endParaRPr lang="pt-BR" noProof="1"/>
          </a:p>
        </p:txBody>
      </p:sp>
    </p:spTree>
    <p:extLst>
      <p:ext uri="{BB962C8B-B14F-4D97-AF65-F5344CB8AC3E}">
        <p14:creationId xmlns:p14="http://schemas.microsoft.com/office/powerpoint/2010/main" val="2776832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63</a:t>
            </a:fld>
            <a:endParaRPr lang="pt-BR" noProof="1"/>
          </a:p>
        </p:txBody>
      </p:sp>
    </p:spTree>
    <p:extLst>
      <p:ext uri="{BB962C8B-B14F-4D97-AF65-F5344CB8AC3E}">
        <p14:creationId xmlns:p14="http://schemas.microsoft.com/office/powerpoint/2010/main" val="13139271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64</a:t>
            </a:fld>
            <a:endParaRPr lang="pt-BR" noProof="1"/>
          </a:p>
        </p:txBody>
      </p:sp>
    </p:spTree>
    <p:extLst>
      <p:ext uri="{BB962C8B-B14F-4D97-AF65-F5344CB8AC3E}">
        <p14:creationId xmlns:p14="http://schemas.microsoft.com/office/powerpoint/2010/main" val="3230800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65</a:t>
            </a:fld>
            <a:endParaRPr lang="pt-BR" noProof="1"/>
          </a:p>
        </p:txBody>
      </p:sp>
    </p:spTree>
    <p:extLst>
      <p:ext uri="{BB962C8B-B14F-4D97-AF65-F5344CB8AC3E}">
        <p14:creationId xmlns:p14="http://schemas.microsoft.com/office/powerpoint/2010/main" val="2137481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66</a:t>
            </a:fld>
            <a:endParaRPr lang="pt-BR" noProof="1"/>
          </a:p>
        </p:txBody>
      </p:sp>
    </p:spTree>
    <p:extLst>
      <p:ext uri="{BB962C8B-B14F-4D97-AF65-F5344CB8AC3E}">
        <p14:creationId xmlns:p14="http://schemas.microsoft.com/office/powerpoint/2010/main" val="1411198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67</a:t>
            </a:fld>
            <a:endParaRPr lang="pt-BR" noProof="1"/>
          </a:p>
        </p:txBody>
      </p:sp>
    </p:spTree>
    <p:extLst>
      <p:ext uri="{BB962C8B-B14F-4D97-AF65-F5344CB8AC3E}">
        <p14:creationId xmlns:p14="http://schemas.microsoft.com/office/powerpoint/2010/main" val="3528458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68</a:t>
            </a:fld>
            <a:endParaRPr lang="pt-BR" noProof="1"/>
          </a:p>
        </p:txBody>
      </p:sp>
    </p:spTree>
    <p:extLst>
      <p:ext uri="{BB962C8B-B14F-4D97-AF65-F5344CB8AC3E}">
        <p14:creationId xmlns:p14="http://schemas.microsoft.com/office/powerpoint/2010/main" val="2705168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69</a:t>
            </a:fld>
            <a:endParaRPr lang="pt-BR" noProof="1"/>
          </a:p>
        </p:txBody>
      </p:sp>
    </p:spTree>
    <p:extLst>
      <p:ext uri="{BB962C8B-B14F-4D97-AF65-F5344CB8AC3E}">
        <p14:creationId xmlns:p14="http://schemas.microsoft.com/office/powerpoint/2010/main" val="2491149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70</a:t>
            </a:fld>
            <a:endParaRPr lang="pt-BR" noProof="1"/>
          </a:p>
        </p:txBody>
      </p:sp>
    </p:spTree>
    <p:extLst>
      <p:ext uri="{BB962C8B-B14F-4D97-AF65-F5344CB8AC3E}">
        <p14:creationId xmlns:p14="http://schemas.microsoft.com/office/powerpoint/2010/main" val="4292709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71</a:t>
            </a:fld>
            <a:endParaRPr lang="pt-BR" noProof="1"/>
          </a:p>
        </p:txBody>
      </p:sp>
    </p:spTree>
    <p:extLst>
      <p:ext uri="{BB962C8B-B14F-4D97-AF65-F5344CB8AC3E}">
        <p14:creationId xmlns:p14="http://schemas.microsoft.com/office/powerpoint/2010/main" val="2773690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72</a:t>
            </a:fld>
            <a:endParaRPr lang="pt-BR" noProof="1"/>
          </a:p>
        </p:txBody>
      </p:sp>
    </p:spTree>
    <p:extLst>
      <p:ext uri="{BB962C8B-B14F-4D97-AF65-F5344CB8AC3E}">
        <p14:creationId xmlns:p14="http://schemas.microsoft.com/office/powerpoint/2010/main" val="190572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6</a:t>
            </a:fld>
            <a:endParaRPr lang="pt-BR" noProof="1"/>
          </a:p>
        </p:txBody>
      </p:sp>
    </p:spTree>
    <p:extLst>
      <p:ext uri="{BB962C8B-B14F-4D97-AF65-F5344CB8AC3E}">
        <p14:creationId xmlns:p14="http://schemas.microsoft.com/office/powerpoint/2010/main" val="760425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73</a:t>
            </a:fld>
            <a:endParaRPr lang="pt-BR" noProof="1"/>
          </a:p>
        </p:txBody>
      </p:sp>
    </p:spTree>
    <p:extLst>
      <p:ext uri="{BB962C8B-B14F-4D97-AF65-F5344CB8AC3E}">
        <p14:creationId xmlns:p14="http://schemas.microsoft.com/office/powerpoint/2010/main" val="22423438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74</a:t>
            </a:fld>
            <a:endParaRPr lang="pt-BR" noProof="1"/>
          </a:p>
        </p:txBody>
      </p:sp>
    </p:spTree>
    <p:extLst>
      <p:ext uri="{BB962C8B-B14F-4D97-AF65-F5344CB8AC3E}">
        <p14:creationId xmlns:p14="http://schemas.microsoft.com/office/powerpoint/2010/main" val="1988100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75</a:t>
            </a:fld>
            <a:endParaRPr lang="pt-BR" noProof="1"/>
          </a:p>
        </p:txBody>
      </p:sp>
    </p:spTree>
    <p:extLst>
      <p:ext uri="{BB962C8B-B14F-4D97-AF65-F5344CB8AC3E}">
        <p14:creationId xmlns:p14="http://schemas.microsoft.com/office/powerpoint/2010/main" val="2345623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76</a:t>
            </a:fld>
            <a:endParaRPr lang="pt-BR" noProof="1"/>
          </a:p>
        </p:txBody>
      </p:sp>
    </p:spTree>
    <p:extLst>
      <p:ext uri="{BB962C8B-B14F-4D97-AF65-F5344CB8AC3E}">
        <p14:creationId xmlns:p14="http://schemas.microsoft.com/office/powerpoint/2010/main" val="737679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77</a:t>
            </a:fld>
            <a:endParaRPr lang="pt-BR" noProof="1"/>
          </a:p>
        </p:txBody>
      </p:sp>
    </p:spTree>
    <p:extLst>
      <p:ext uri="{BB962C8B-B14F-4D97-AF65-F5344CB8AC3E}">
        <p14:creationId xmlns:p14="http://schemas.microsoft.com/office/powerpoint/2010/main" val="3768071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78</a:t>
            </a:fld>
            <a:endParaRPr lang="pt-BR" noProof="1"/>
          </a:p>
        </p:txBody>
      </p:sp>
    </p:spTree>
    <p:extLst>
      <p:ext uri="{BB962C8B-B14F-4D97-AF65-F5344CB8AC3E}">
        <p14:creationId xmlns:p14="http://schemas.microsoft.com/office/powerpoint/2010/main" val="98920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79</a:t>
            </a:fld>
            <a:endParaRPr lang="pt-BR" noProof="1"/>
          </a:p>
        </p:txBody>
      </p:sp>
    </p:spTree>
    <p:extLst>
      <p:ext uri="{BB962C8B-B14F-4D97-AF65-F5344CB8AC3E}">
        <p14:creationId xmlns:p14="http://schemas.microsoft.com/office/powerpoint/2010/main" val="117039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80</a:t>
            </a:fld>
            <a:endParaRPr lang="pt-BR" noProof="1"/>
          </a:p>
        </p:txBody>
      </p:sp>
    </p:spTree>
    <p:extLst>
      <p:ext uri="{BB962C8B-B14F-4D97-AF65-F5344CB8AC3E}">
        <p14:creationId xmlns:p14="http://schemas.microsoft.com/office/powerpoint/2010/main" val="113885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82</a:t>
            </a:fld>
            <a:endParaRPr lang="pt-BR" noProof="1">
              <a:latin typeface="Calibri" panose="020F0502020204030204" pitchFamily="34" charset="0"/>
            </a:endParaRPr>
          </a:p>
        </p:txBody>
      </p:sp>
    </p:spTree>
    <p:extLst>
      <p:ext uri="{BB962C8B-B14F-4D97-AF65-F5344CB8AC3E}">
        <p14:creationId xmlns:p14="http://schemas.microsoft.com/office/powerpoint/2010/main" val="3513063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83</a:t>
            </a:fld>
            <a:endParaRPr lang="pt-BR" noProof="1"/>
          </a:p>
        </p:txBody>
      </p:sp>
    </p:spTree>
    <p:extLst>
      <p:ext uri="{BB962C8B-B14F-4D97-AF65-F5344CB8AC3E}">
        <p14:creationId xmlns:p14="http://schemas.microsoft.com/office/powerpoint/2010/main" val="200435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7</a:t>
            </a:fld>
            <a:endParaRPr lang="pt-BR" noProof="1"/>
          </a:p>
        </p:txBody>
      </p:sp>
    </p:spTree>
    <p:extLst>
      <p:ext uri="{BB962C8B-B14F-4D97-AF65-F5344CB8AC3E}">
        <p14:creationId xmlns:p14="http://schemas.microsoft.com/office/powerpoint/2010/main" val="2362539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84</a:t>
            </a:fld>
            <a:endParaRPr lang="pt-BR" noProof="1"/>
          </a:p>
        </p:txBody>
      </p:sp>
    </p:spTree>
    <p:extLst>
      <p:ext uri="{BB962C8B-B14F-4D97-AF65-F5344CB8AC3E}">
        <p14:creationId xmlns:p14="http://schemas.microsoft.com/office/powerpoint/2010/main" val="4034891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85</a:t>
            </a:fld>
            <a:endParaRPr lang="pt-BR" noProof="1"/>
          </a:p>
        </p:txBody>
      </p:sp>
    </p:spTree>
    <p:extLst>
      <p:ext uri="{BB962C8B-B14F-4D97-AF65-F5344CB8AC3E}">
        <p14:creationId xmlns:p14="http://schemas.microsoft.com/office/powerpoint/2010/main" val="34779994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86</a:t>
            </a:fld>
            <a:endParaRPr lang="pt-BR" noProof="1"/>
          </a:p>
        </p:txBody>
      </p:sp>
    </p:spTree>
    <p:extLst>
      <p:ext uri="{BB962C8B-B14F-4D97-AF65-F5344CB8AC3E}">
        <p14:creationId xmlns:p14="http://schemas.microsoft.com/office/powerpoint/2010/main" val="28524646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87</a:t>
            </a:fld>
            <a:endParaRPr lang="pt-BR" noProof="1"/>
          </a:p>
        </p:txBody>
      </p:sp>
    </p:spTree>
    <p:extLst>
      <p:ext uri="{BB962C8B-B14F-4D97-AF65-F5344CB8AC3E}">
        <p14:creationId xmlns:p14="http://schemas.microsoft.com/office/powerpoint/2010/main" val="3246580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88</a:t>
            </a:fld>
            <a:endParaRPr lang="pt-BR" noProof="1"/>
          </a:p>
        </p:txBody>
      </p:sp>
    </p:spTree>
    <p:extLst>
      <p:ext uri="{BB962C8B-B14F-4D97-AF65-F5344CB8AC3E}">
        <p14:creationId xmlns:p14="http://schemas.microsoft.com/office/powerpoint/2010/main" val="30264471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89</a:t>
            </a:fld>
            <a:endParaRPr lang="pt-BR" noProof="1"/>
          </a:p>
        </p:txBody>
      </p:sp>
    </p:spTree>
    <p:extLst>
      <p:ext uri="{BB962C8B-B14F-4D97-AF65-F5344CB8AC3E}">
        <p14:creationId xmlns:p14="http://schemas.microsoft.com/office/powerpoint/2010/main" val="26249077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90</a:t>
            </a:fld>
            <a:endParaRPr lang="pt-BR" noProof="1"/>
          </a:p>
        </p:txBody>
      </p:sp>
    </p:spTree>
    <p:extLst>
      <p:ext uri="{BB962C8B-B14F-4D97-AF65-F5344CB8AC3E}">
        <p14:creationId xmlns:p14="http://schemas.microsoft.com/office/powerpoint/2010/main" val="2699871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91</a:t>
            </a:fld>
            <a:endParaRPr lang="pt-BR" noProof="1"/>
          </a:p>
        </p:txBody>
      </p:sp>
    </p:spTree>
    <p:extLst>
      <p:ext uri="{BB962C8B-B14F-4D97-AF65-F5344CB8AC3E}">
        <p14:creationId xmlns:p14="http://schemas.microsoft.com/office/powerpoint/2010/main" val="341627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92</a:t>
            </a:fld>
            <a:endParaRPr lang="pt-BR" noProof="1"/>
          </a:p>
        </p:txBody>
      </p:sp>
    </p:spTree>
    <p:extLst>
      <p:ext uri="{BB962C8B-B14F-4D97-AF65-F5344CB8AC3E}">
        <p14:creationId xmlns:p14="http://schemas.microsoft.com/office/powerpoint/2010/main" val="4210028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93</a:t>
            </a:fld>
            <a:endParaRPr lang="pt-BR" noProof="1"/>
          </a:p>
        </p:txBody>
      </p:sp>
    </p:spTree>
    <p:extLst>
      <p:ext uri="{BB962C8B-B14F-4D97-AF65-F5344CB8AC3E}">
        <p14:creationId xmlns:p14="http://schemas.microsoft.com/office/powerpoint/2010/main" val="238123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8</a:t>
            </a:fld>
            <a:endParaRPr lang="pt-BR" noProof="1"/>
          </a:p>
        </p:txBody>
      </p:sp>
    </p:spTree>
    <p:extLst>
      <p:ext uri="{BB962C8B-B14F-4D97-AF65-F5344CB8AC3E}">
        <p14:creationId xmlns:p14="http://schemas.microsoft.com/office/powerpoint/2010/main" val="8426550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94</a:t>
            </a:fld>
            <a:endParaRPr lang="pt-BR" noProof="1"/>
          </a:p>
        </p:txBody>
      </p:sp>
    </p:spTree>
    <p:extLst>
      <p:ext uri="{BB962C8B-B14F-4D97-AF65-F5344CB8AC3E}">
        <p14:creationId xmlns:p14="http://schemas.microsoft.com/office/powerpoint/2010/main" val="21345523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95</a:t>
            </a:fld>
            <a:endParaRPr lang="pt-BR" noProof="1"/>
          </a:p>
        </p:txBody>
      </p:sp>
    </p:spTree>
    <p:extLst>
      <p:ext uri="{BB962C8B-B14F-4D97-AF65-F5344CB8AC3E}">
        <p14:creationId xmlns:p14="http://schemas.microsoft.com/office/powerpoint/2010/main" val="22405316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96</a:t>
            </a:fld>
            <a:endParaRPr lang="pt-BR" noProof="1"/>
          </a:p>
        </p:txBody>
      </p:sp>
    </p:spTree>
    <p:extLst>
      <p:ext uri="{BB962C8B-B14F-4D97-AF65-F5344CB8AC3E}">
        <p14:creationId xmlns:p14="http://schemas.microsoft.com/office/powerpoint/2010/main" val="39234432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97</a:t>
            </a:fld>
            <a:endParaRPr lang="pt-BR" noProof="1"/>
          </a:p>
        </p:txBody>
      </p:sp>
    </p:spTree>
    <p:extLst>
      <p:ext uri="{BB962C8B-B14F-4D97-AF65-F5344CB8AC3E}">
        <p14:creationId xmlns:p14="http://schemas.microsoft.com/office/powerpoint/2010/main" val="1527515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98</a:t>
            </a:fld>
            <a:endParaRPr lang="pt-BR" noProof="1"/>
          </a:p>
        </p:txBody>
      </p:sp>
    </p:spTree>
    <p:extLst>
      <p:ext uri="{BB962C8B-B14F-4D97-AF65-F5344CB8AC3E}">
        <p14:creationId xmlns:p14="http://schemas.microsoft.com/office/powerpoint/2010/main" val="5511585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99</a:t>
            </a:fld>
            <a:endParaRPr lang="pt-BR" noProof="1"/>
          </a:p>
        </p:txBody>
      </p:sp>
    </p:spTree>
    <p:extLst>
      <p:ext uri="{BB962C8B-B14F-4D97-AF65-F5344CB8AC3E}">
        <p14:creationId xmlns:p14="http://schemas.microsoft.com/office/powerpoint/2010/main" val="34617875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100</a:t>
            </a:fld>
            <a:endParaRPr lang="pt-BR" noProof="1"/>
          </a:p>
        </p:txBody>
      </p:sp>
    </p:spTree>
    <p:extLst>
      <p:ext uri="{BB962C8B-B14F-4D97-AF65-F5344CB8AC3E}">
        <p14:creationId xmlns:p14="http://schemas.microsoft.com/office/powerpoint/2010/main" val="1074527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101</a:t>
            </a:fld>
            <a:endParaRPr lang="pt-BR" noProof="1"/>
          </a:p>
        </p:txBody>
      </p:sp>
    </p:spTree>
    <p:extLst>
      <p:ext uri="{BB962C8B-B14F-4D97-AF65-F5344CB8AC3E}">
        <p14:creationId xmlns:p14="http://schemas.microsoft.com/office/powerpoint/2010/main" val="393774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102</a:t>
            </a:fld>
            <a:endParaRPr lang="pt-BR" noProof="1"/>
          </a:p>
        </p:txBody>
      </p:sp>
    </p:spTree>
    <p:extLst>
      <p:ext uri="{BB962C8B-B14F-4D97-AF65-F5344CB8AC3E}">
        <p14:creationId xmlns:p14="http://schemas.microsoft.com/office/powerpoint/2010/main" val="10313451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103</a:t>
            </a:fld>
            <a:endParaRPr lang="pt-BR" noProof="1"/>
          </a:p>
        </p:txBody>
      </p:sp>
    </p:spTree>
    <p:extLst>
      <p:ext uri="{BB962C8B-B14F-4D97-AF65-F5344CB8AC3E}">
        <p14:creationId xmlns:p14="http://schemas.microsoft.com/office/powerpoint/2010/main" val="51590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9</a:t>
            </a:fld>
            <a:endParaRPr lang="pt-BR" noProof="1"/>
          </a:p>
        </p:txBody>
      </p:sp>
    </p:spTree>
    <p:extLst>
      <p:ext uri="{BB962C8B-B14F-4D97-AF65-F5344CB8AC3E}">
        <p14:creationId xmlns:p14="http://schemas.microsoft.com/office/powerpoint/2010/main" val="3040311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104</a:t>
            </a:fld>
            <a:endParaRPr lang="pt-BR" noProof="1"/>
          </a:p>
        </p:txBody>
      </p:sp>
    </p:spTree>
    <p:extLst>
      <p:ext uri="{BB962C8B-B14F-4D97-AF65-F5344CB8AC3E}">
        <p14:creationId xmlns:p14="http://schemas.microsoft.com/office/powerpoint/2010/main" val="21897873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105</a:t>
            </a:fld>
            <a:endParaRPr lang="pt-BR" noProof="1"/>
          </a:p>
        </p:txBody>
      </p:sp>
    </p:spTree>
    <p:extLst>
      <p:ext uri="{BB962C8B-B14F-4D97-AF65-F5344CB8AC3E}">
        <p14:creationId xmlns:p14="http://schemas.microsoft.com/office/powerpoint/2010/main" val="42458615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106</a:t>
            </a:fld>
            <a:endParaRPr lang="pt-BR" noProof="1"/>
          </a:p>
        </p:txBody>
      </p:sp>
    </p:spTree>
    <p:extLst>
      <p:ext uri="{BB962C8B-B14F-4D97-AF65-F5344CB8AC3E}">
        <p14:creationId xmlns:p14="http://schemas.microsoft.com/office/powerpoint/2010/main" val="15147823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107</a:t>
            </a:fld>
            <a:endParaRPr lang="pt-BR" noProof="1"/>
          </a:p>
        </p:txBody>
      </p:sp>
    </p:spTree>
    <p:extLst>
      <p:ext uri="{BB962C8B-B14F-4D97-AF65-F5344CB8AC3E}">
        <p14:creationId xmlns:p14="http://schemas.microsoft.com/office/powerpoint/2010/main" val="39177900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108</a:t>
            </a:fld>
            <a:endParaRPr lang="pt-BR" noProof="1"/>
          </a:p>
        </p:txBody>
      </p:sp>
    </p:spTree>
    <p:extLst>
      <p:ext uri="{BB962C8B-B14F-4D97-AF65-F5344CB8AC3E}">
        <p14:creationId xmlns:p14="http://schemas.microsoft.com/office/powerpoint/2010/main" val="38780050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EA54082-0EDA-40C0-B23E-AB88047B2438}" type="slidenum">
              <a:rPr lang="pt-BR" noProof="1" smtClean="0"/>
              <a:pPr/>
              <a:t>109</a:t>
            </a:fld>
            <a:endParaRPr lang="pt-BR" noProof="1"/>
          </a:p>
        </p:txBody>
      </p:sp>
    </p:spTree>
    <p:extLst>
      <p:ext uri="{BB962C8B-B14F-4D97-AF65-F5344CB8AC3E}">
        <p14:creationId xmlns:p14="http://schemas.microsoft.com/office/powerpoint/2010/main" val="8687976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1">
              <a:latin typeface="Calibri" panose="020F0502020204030204" pitchFamily="34" charset="0"/>
            </a:endParaRPr>
          </a:p>
        </p:txBody>
      </p:sp>
      <p:sp>
        <p:nvSpPr>
          <p:cNvPr id="4" name="Espaço Reservado para o Número do Slide 3"/>
          <p:cNvSpPr>
            <a:spLocks noGrp="1"/>
          </p:cNvSpPr>
          <p:nvPr>
            <p:ph type="sldNum" sz="quarter" idx="10"/>
          </p:nvPr>
        </p:nvSpPr>
        <p:spPr/>
        <p:txBody>
          <a:bodyPr rtlCol="0"/>
          <a:lstStyle/>
          <a:p>
            <a:pPr rtl="0"/>
            <a:fld id="{5EA54082-0EDA-40C0-B23E-AB88047B2438}" type="slidenum">
              <a:rPr lang="pt-BR" noProof="1" smtClean="0">
                <a:latin typeface="Calibri" panose="020F0502020204030204" pitchFamily="34" charset="0"/>
              </a:rPr>
              <a:t>110</a:t>
            </a:fld>
            <a:endParaRPr lang="pt-BR" noProof="1">
              <a:latin typeface="Calibri" panose="020F0502020204030204" pitchFamily="34" charset="0"/>
            </a:endParaRPr>
          </a:p>
        </p:txBody>
      </p:sp>
    </p:spTree>
    <p:extLst>
      <p:ext uri="{BB962C8B-B14F-4D97-AF65-F5344CB8AC3E}">
        <p14:creationId xmlns:p14="http://schemas.microsoft.com/office/powerpoint/2010/main" val="31496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75420" y="2493085"/>
            <a:ext cx="4971618" cy="2033753"/>
          </a:xfrm>
        </p:spPr>
        <p:txBody>
          <a:bodyPr rtlCol="0" anchor="ctr">
            <a:normAutofit/>
          </a:bodyPr>
          <a:lstStyle>
            <a:lvl1pPr algn="r">
              <a:defRPr sz="3600">
                <a:latin typeface="Century Gothic" panose="020B0502020202020204" pitchFamily="34" charset="0"/>
              </a:defRPr>
            </a:lvl1pPr>
          </a:lstStyle>
          <a:p>
            <a:pPr rtl="0"/>
            <a:r>
              <a:rPr lang="pt-BR" noProof="1"/>
              <a:t>Título</a:t>
            </a:r>
          </a:p>
        </p:txBody>
      </p:sp>
      <p:sp>
        <p:nvSpPr>
          <p:cNvPr id="3" name="Subtítulo 2"/>
          <p:cNvSpPr>
            <a:spLocks noGrp="1"/>
          </p:cNvSpPr>
          <p:nvPr>
            <p:ph type="subTitle" idx="1" hasCustomPrompt="1"/>
          </p:nvPr>
        </p:nvSpPr>
        <p:spPr>
          <a:xfrm>
            <a:off x="6569348" y="2493085"/>
            <a:ext cx="4984220" cy="2033752"/>
          </a:xfrm>
        </p:spPr>
        <p:txBody>
          <a:bodyPr rtlCol="0" anchor="ctr">
            <a:normAutofit/>
          </a:bodyPr>
          <a:lstStyle>
            <a:lvl1pPr marL="0" indent="0" algn="l">
              <a:buNone/>
              <a:defRPr sz="1800">
                <a:solidFill>
                  <a:schemeClr val="tx1">
                    <a:lumMod val="85000"/>
                    <a:lumOff val="15000"/>
                  </a:schemeClr>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1"/>
              <a:t>Subtítulo</a:t>
            </a:r>
          </a:p>
        </p:txBody>
      </p:sp>
      <p:cxnSp>
        <p:nvCxnSpPr>
          <p:cNvPr id="8" name="Conector Reto 7"/>
          <p:cNvCxnSpPr/>
          <p:nvPr userDrawn="1"/>
        </p:nvCxnSpPr>
        <p:spPr>
          <a:xfrm>
            <a:off x="6108192" y="2842697"/>
            <a:ext cx="0" cy="133453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tângulo 8" descr="Borda do retângulo colorida"/>
          <p:cNvSpPr/>
          <p:nvPr userDrawn="1"/>
        </p:nvSpPr>
        <p:spPr>
          <a:xfrm>
            <a:off x="0" y="6479628"/>
            <a:ext cx="3054096" cy="378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 name="Retângulo 9" descr="Borda do retângulo colorida"/>
          <p:cNvSpPr/>
          <p:nvPr userDrawn="1"/>
        </p:nvSpPr>
        <p:spPr>
          <a:xfrm>
            <a:off x="3054096" y="6479628"/>
            <a:ext cx="3054096" cy="378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 name="Retângulo 10" descr="Borda do retângulo colorida"/>
          <p:cNvSpPr/>
          <p:nvPr userDrawn="1"/>
        </p:nvSpPr>
        <p:spPr>
          <a:xfrm>
            <a:off x="6108192" y="6479628"/>
            <a:ext cx="3054096" cy="378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 name="Retângulo 11" descr="Borda do retângulo colorida"/>
          <p:cNvSpPr/>
          <p:nvPr userDrawn="1"/>
        </p:nvSpPr>
        <p:spPr>
          <a:xfrm>
            <a:off x="9137904" y="6479628"/>
            <a:ext cx="3054096" cy="3783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Tree>
    <p:extLst>
      <p:ext uri="{BB962C8B-B14F-4D97-AF65-F5344CB8AC3E}">
        <p14:creationId xmlns:p14="http://schemas.microsoft.com/office/powerpoint/2010/main" val="409770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rtlCol="0" anchor="b"/>
          <a:lstStyle>
            <a:lvl1pPr>
              <a:defRPr sz="3200">
                <a:latin typeface="Century Gothic" panose="020B0502020202020204" pitchFamily="34" charset="0"/>
              </a:defRPr>
            </a:lvl1pPr>
          </a:lstStyle>
          <a:p>
            <a:pPr rtl="0"/>
            <a:r>
              <a:rPr lang="pt-BR" noProof="1"/>
              <a:t>Clique para editar o estilo de título Mestre</a:t>
            </a:r>
          </a:p>
        </p:txBody>
      </p:sp>
      <p:sp>
        <p:nvSpPr>
          <p:cNvPr id="3" name="Espaço reservado para conteúdo 2"/>
          <p:cNvSpPr>
            <a:spLocks noGrp="1"/>
          </p:cNvSpPr>
          <p:nvPr>
            <p:ph idx="1" hasCustomPrompt="1"/>
          </p:nvPr>
        </p:nvSpPr>
        <p:spPr>
          <a:xfrm>
            <a:off x="5183188" y="987425"/>
            <a:ext cx="6172200" cy="4873625"/>
          </a:xfrm>
        </p:spPr>
        <p:txBody>
          <a:bodyPr rtlCol="0"/>
          <a:lstStyle>
            <a:lvl1pPr>
              <a:defRPr sz="3200">
                <a:latin typeface="Segoe UI" panose="020B0502040204020203" pitchFamily="34" charset="0"/>
              </a:defRPr>
            </a:lvl1pPr>
            <a:lvl2pPr>
              <a:defRPr sz="2800">
                <a:latin typeface="Segoe UI" panose="020B0502040204020203" pitchFamily="34" charset="0"/>
              </a:defRPr>
            </a:lvl2pPr>
            <a:lvl3pPr>
              <a:defRPr sz="2400">
                <a:latin typeface="Segoe UI" panose="020B0502040204020203" pitchFamily="34" charset="0"/>
              </a:defRPr>
            </a:lvl3pPr>
            <a:lvl4pPr>
              <a:defRPr sz="2000">
                <a:latin typeface="Segoe UI" panose="020B0502040204020203" pitchFamily="34" charset="0"/>
              </a:defRPr>
            </a:lvl4pPr>
            <a:lvl5pPr>
              <a:defRPr sz="2000">
                <a:latin typeface="Segoe UI" panose="020B0502040204020203" pitchFamily="34" charset="0"/>
              </a:defRPr>
            </a:lvl5pPr>
            <a:lvl6pPr>
              <a:defRPr sz="2000"/>
            </a:lvl6pPr>
            <a:lvl7pPr>
              <a:defRPr sz="2000"/>
            </a:lvl7pPr>
            <a:lvl8pPr>
              <a:defRPr sz="2000"/>
            </a:lvl8pPr>
            <a:lvl9pPr>
              <a:defRPr sz="2000"/>
            </a:lvl9p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atin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1"/>
              <a:t>Clique para editar o texto Mestre</a:t>
            </a:r>
          </a:p>
        </p:txBody>
      </p:sp>
      <p:sp>
        <p:nvSpPr>
          <p:cNvPr id="5" name="Espaço Reservado para Data 4"/>
          <p:cNvSpPr>
            <a:spLocks noGrp="1"/>
          </p:cNvSpPr>
          <p:nvPr>
            <p:ph type="dt" sz="half" idx="10"/>
          </p:nvPr>
        </p:nvSpPr>
        <p:spPr/>
        <p:txBody>
          <a:bodyPr rtlCol="0"/>
          <a:lstStyle>
            <a:lvl1pPr>
              <a:defRPr>
                <a:latin typeface="Segoe UI" panose="020B0502040204020203" pitchFamily="34" charset="0"/>
              </a:defRPr>
            </a:lvl1pPr>
          </a:lstStyle>
          <a:p>
            <a:fld id="{4853D8F5-0B55-40B0-A828-FF4A4370FF00}" type="datetime1">
              <a:rPr lang="pt-BR" noProof="1" smtClean="0"/>
              <a:t>18/03/2025</a:t>
            </a:fld>
            <a:endParaRPr lang="pt-BR" noProof="1"/>
          </a:p>
        </p:txBody>
      </p:sp>
      <p:sp>
        <p:nvSpPr>
          <p:cNvPr id="6" name="Espaço Reservado para Rodapé 5"/>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7" name="Espaço Reservado para o Número do Slide 6"/>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55218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atin typeface="Century Gothic" panose="020B0502020202020204" pitchFamily="34" charset="0"/>
              </a:defRPr>
            </a:lvl1pPr>
          </a:lstStyle>
          <a:p>
            <a:pPr rtl="0"/>
            <a:r>
              <a:rPr lang="pt-BR" noProof="1"/>
              <a:t>Clique para editar o título mestre</a:t>
            </a:r>
          </a:p>
        </p:txBody>
      </p:sp>
      <p:sp>
        <p:nvSpPr>
          <p:cNvPr id="3" name="Espaço reservado para imagem 2"/>
          <p:cNvSpPr>
            <a:spLocks noGrp="1"/>
          </p:cNvSpPr>
          <p:nvPr>
            <p:ph type="pic" idx="1"/>
          </p:nvPr>
        </p:nvSpPr>
        <p:spPr>
          <a:xfrm>
            <a:off x="5183188" y="987425"/>
            <a:ext cx="6172200" cy="4873625"/>
          </a:xfrm>
        </p:spPr>
        <p:txBody>
          <a:bodyPr rtlCol="0"/>
          <a:lstStyle>
            <a:lvl1pPr marL="0" indent="0">
              <a:buNone/>
              <a:defRPr sz="3200">
                <a:latin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1"/>
              <a:t>Clique no ícone para adicionar uma imagem</a:t>
            </a:r>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atin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1"/>
              <a:t>Clique para editar o texto Mestre</a:t>
            </a:r>
          </a:p>
        </p:txBody>
      </p:sp>
      <p:sp>
        <p:nvSpPr>
          <p:cNvPr id="5" name="Espaço Reservado para Data 4"/>
          <p:cNvSpPr>
            <a:spLocks noGrp="1"/>
          </p:cNvSpPr>
          <p:nvPr>
            <p:ph type="dt" sz="half" idx="10"/>
          </p:nvPr>
        </p:nvSpPr>
        <p:spPr/>
        <p:txBody>
          <a:bodyPr rtlCol="0"/>
          <a:lstStyle>
            <a:lvl1pPr>
              <a:defRPr>
                <a:latin typeface="Segoe UI" panose="020B0502040204020203" pitchFamily="34" charset="0"/>
              </a:defRPr>
            </a:lvl1pPr>
          </a:lstStyle>
          <a:p>
            <a:fld id="{E865650C-C774-4678-9D4C-7B33E38B204E}" type="datetime1">
              <a:rPr lang="pt-BR" noProof="1" smtClean="0"/>
              <a:t>18/03/2025</a:t>
            </a:fld>
            <a:endParaRPr lang="pt-BR" noProof="1"/>
          </a:p>
        </p:txBody>
      </p:sp>
      <p:sp>
        <p:nvSpPr>
          <p:cNvPr id="6" name="Espaço Reservado para Rodapé 5"/>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7" name="Espaço Reservado para o Número do Slide 6"/>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231324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atin typeface="Century Gothic" panose="020B0502020202020204" pitchFamily="34" charset="0"/>
              </a:defRPr>
            </a:lvl1pPr>
          </a:lstStyle>
          <a:p>
            <a:pPr rtl="0"/>
            <a:r>
              <a:rPr lang="pt-BR" noProof="1"/>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4" name="Espaço Reservado para Data 3"/>
          <p:cNvSpPr>
            <a:spLocks noGrp="1"/>
          </p:cNvSpPr>
          <p:nvPr>
            <p:ph type="dt" sz="half" idx="10"/>
          </p:nvPr>
        </p:nvSpPr>
        <p:spPr/>
        <p:txBody>
          <a:bodyPr rtlCol="0"/>
          <a:lstStyle>
            <a:lvl1pPr>
              <a:defRPr>
                <a:latin typeface="Segoe UI" panose="020B0502040204020203" pitchFamily="34" charset="0"/>
              </a:defRPr>
            </a:lvl1pPr>
          </a:lstStyle>
          <a:p>
            <a:fld id="{9D1E20DF-2F72-44F8-89BC-7465A49BA91A}" type="datetime1">
              <a:rPr lang="pt-BR" noProof="1" smtClean="0"/>
              <a:t>18/03/2025</a:t>
            </a:fld>
            <a:endParaRPr lang="pt-BR" noProof="1"/>
          </a:p>
        </p:txBody>
      </p:sp>
      <p:sp>
        <p:nvSpPr>
          <p:cNvPr id="5" name="Espaço Reservado para Rodapé 4"/>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6" name="Espaço Reservado para o Número do Slide 5"/>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26075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rtlCol="0"/>
          <a:lstStyle>
            <a:lvl1pPr>
              <a:defRPr>
                <a:latin typeface="Century Gothic" panose="020B0502020202020204" pitchFamily="34" charset="0"/>
              </a:defRPr>
            </a:lvl1pPr>
          </a:lstStyle>
          <a:p>
            <a:pPr rtl="0"/>
            <a:r>
              <a:rPr lang="pt-BR" noProof="1"/>
              <a:t>Clique para editar o estilo de título Mestre</a:t>
            </a: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rtlCol="0"/>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4" name="Espaço Reservado para Data 3"/>
          <p:cNvSpPr>
            <a:spLocks noGrp="1"/>
          </p:cNvSpPr>
          <p:nvPr>
            <p:ph type="dt" sz="half" idx="10"/>
          </p:nvPr>
        </p:nvSpPr>
        <p:spPr/>
        <p:txBody>
          <a:bodyPr rtlCol="0"/>
          <a:lstStyle>
            <a:lvl1pPr>
              <a:defRPr>
                <a:latin typeface="Segoe UI" panose="020B0502040204020203" pitchFamily="34" charset="0"/>
              </a:defRPr>
            </a:lvl1pPr>
          </a:lstStyle>
          <a:p>
            <a:fld id="{68A18B9D-C581-44C5-835D-6A24E2E7848D}" type="datetime1">
              <a:rPr lang="pt-BR" noProof="1" smtClean="0"/>
              <a:t>18/03/2025</a:t>
            </a:fld>
            <a:endParaRPr lang="pt-BR" noProof="1"/>
          </a:p>
        </p:txBody>
      </p:sp>
      <p:sp>
        <p:nvSpPr>
          <p:cNvPr id="5" name="Espaço Reservado para Rodapé 4"/>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6" name="Espaço Reservado para o Número do Slide 5"/>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92682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593071"/>
            <a:ext cx="10329809" cy="965477"/>
          </a:xfrm>
        </p:spPr>
        <p:txBody>
          <a:bodyPr rtlCol="0"/>
          <a:lstStyle>
            <a:lvl1pPr>
              <a:defRPr>
                <a:latin typeface="Century Gothic" panose="020B0502020202020204" pitchFamily="34" charset="0"/>
              </a:defRPr>
            </a:lvl1pPr>
          </a:lstStyle>
          <a:p>
            <a:pPr rtl="0"/>
            <a:r>
              <a:rPr lang="pt-BR" noProof="1"/>
              <a:t>Título</a:t>
            </a:r>
          </a:p>
        </p:txBody>
      </p:sp>
      <p:sp>
        <p:nvSpPr>
          <p:cNvPr id="3" name="Espaço Reservado para Conteúdo 2"/>
          <p:cNvSpPr>
            <a:spLocks noGrp="1"/>
          </p:cNvSpPr>
          <p:nvPr>
            <p:ph idx="1" hasCustomPrompt="1"/>
          </p:nvPr>
        </p:nvSpPr>
        <p:spPr>
          <a:xfrm>
            <a:off x="838201" y="1710293"/>
            <a:ext cx="10329808" cy="4330911"/>
          </a:xfrm>
        </p:spPr>
        <p:txBody>
          <a:bodyPr rtlCol="0">
            <a:normAutofit/>
          </a:bodyPr>
          <a:lstStyle>
            <a:lvl1pPr marL="0" indent="0">
              <a:lnSpc>
                <a:spcPct val="110000"/>
              </a:lnSpc>
              <a:spcBef>
                <a:spcPts val="0"/>
              </a:spcBef>
              <a:spcAft>
                <a:spcPts val="1400"/>
              </a:spcAft>
              <a:buNone/>
              <a:defRPr sz="2800" baseline="0">
                <a:solidFill>
                  <a:schemeClr val="tx1">
                    <a:lumMod val="85000"/>
                    <a:lumOff val="15000"/>
                  </a:schemeClr>
                </a:solidFill>
                <a:latin typeface="Segoe UI" panose="020B0502040204020203" pitchFamily="34" charset="0"/>
              </a:defRPr>
            </a:lvl1pPr>
          </a:lstStyle>
          <a:p>
            <a:pPr lvl="0" rtl="0"/>
            <a:r>
              <a:rPr lang="pt-BR" noProof="1"/>
              <a:t>Corpo de texto </a:t>
            </a:r>
          </a:p>
        </p:txBody>
      </p:sp>
      <p:sp>
        <p:nvSpPr>
          <p:cNvPr id="7" name="Retângulo 6" descr="Borda do retângulo colorida"/>
          <p:cNvSpPr/>
          <p:nvPr userDrawn="1"/>
        </p:nvSpPr>
        <p:spPr>
          <a:xfrm>
            <a:off x="0" y="6479628"/>
            <a:ext cx="3054096" cy="378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 name="Retângulo 7" descr="Borda do retângulo colorida"/>
          <p:cNvSpPr/>
          <p:nvPr userDrawn="1"/>
        </p:nvSpPr>
        <p:spPr>
          <a:xfrm>
            <a:off x="3054096" y="6479628"/>
            <a:ext cx="3054096" cy="378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 name="Retângulo 8" descr="Borda do retângulo colorida"/>
          <p:cNvSpPr/>
          <p:nvPr userDrawn="1"/>
        </p:nvSpPr>
        <p:spPr>
          <a:xfrm>
            <a:off x="6108192" y="6479628"/>
            <a:ext cx="3054096" cy="378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 name="Retângulo 9" descr="Borda do retângulo colorida"/>
          <p:cNvSpPr/>
          <p:nvPr userDrawn="1"/>
        </p:nvSpPr>
        <p:spPr>
          <a:xfrm>
            <a:off x="9137904" y="6479628"/>
            <a:ext cx="3054096" cy="3783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Tree>
    <p:extLst>
      <p:ext uri="{BB962C8B-B14F-4D97-AF65-F5344CB8AC3E}">
        <p14:creationId xmlns:p14="http://schemas.microsoft.com/office/powerpoint/2010/main" val="320591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m mê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365125"/>
            <a:ext cx="4837386" cy="990709"/>
          </a:xfrm>
        </p:spPr>
        <p:txBody>
          <a:bodyPr rtlCol="0">
            <a:normAutofit/>
          </a:bodyPr>
          <a:lstStyle>
            <a:lvl1pPr>
              <a:defRPr sz="3600">
                <a:latin typeface="Century Gothic" panose="020B0502020202020204" pitchFamily="34" charset="0"/>
              </a:defRPr>
            </a:lvl1pPr>
          </a:lstStyle>
          <a:p>
            <a:pPr rtl="0"/>
            <a:r>
              <a:rPr lang="pt-BR" noProof="1"/>
              <a:t>Título</a:t>
            </a:r>
          </a:p>
        </p:txBody>
      </p:sp>
      <p:sp>
        <p:nvSpPr>
          <p:cNvPr id="3" name="Espaço Reservado para Conteúdo 2"/>
          <p:cNvSpPr>
            <a:spLocks noGrp="1"/>
          </p:cNvSpPr>
          <p:nvPr>
            <p:ph sz="half" idx="1" hasCustomPrompt="1"/>
          </p:nvPr>
        </p:nvSpPr>
        <p:spPr>
          <a:xfrm>
            <a:off x="926758" y="2380595"/>
            <a:ext cx="4748828" cy="450383"/>
          </a:xfrm>
        </p:spPr>
        <p:txBody>
          <a:bodyPr rtlCol="0">
            <a:normAutofit/>
          </a:bodyPr>
          <a:lstStyle>
            <a:lvl1pPr marL="0" indent="0">
              <a:buNone/>
              <a:tabLst>
                <a:tab pos="850392" algn="ctr"/>
                <a:tab pos="1545336" algn="ctr"/>
                <a:tab pos="2240280" algn="ctr"/>
                <a:tab pos="2926080" algn="ctr"/>
                <a:tab pos="3621024" algn="ctr"/>
                <a:tab pos="4315968" algn="ctr"/>
              </a:tabLst>
              <a:defRPr sz="2400">
                <a:solidFill>
                  <a:schemeClr val="tx2"/>
                </a:solidFill>
                <a:latin typeface="Segoe UI" panose="020B0502040204020203" pitchFamily="34" charset="0"/>
              </a:defRPr>
            </a:lvl1pPr>
          </a:lstStyle>
          <a:p>
            <a:pPr lvl="0" rtl="0"/>
            <a:r>
              <a:rPr lang="pt-BR" noProof="1"/>
              <a:t>Texto</a:t>
            </a:r>
          </a:p>
        </p:txBody>
      </p:sp>
      <p:sp>
        <p:nvSpPr>
          <p:cNvPr id="4" name="Espaço Reservado para Conteúdo 3"/>
          <p:cNvSpPr>
            <a:spLocks noGrp="1"/>
          </p:cNvSpPr>
          <p:nvPr>
            <p:ph sz="half" idx="2" hasCustomPrompt="1"/>
          </p:nvPr>
        </p:nvSpPr>
        <p:spPr>
          <a:xfrm>
            <a:off x="6558454" y="2317530"/>
            <a:ext cx="4795345" cy="4083269"/>
          </a:xfrm>
        </p:spPr>
        <p:txBody>
          <a:bodyPr rtlCol="0">
            <a:normAutofit/>
          </a:bodyPr>
          <a:lstStyle>
            <a:lvl1pPr marL="0" indent="0">
              <a:lnSpc>
                <a:spcPct val="137000"/>
              </a:lnSpc>
              <a:spcBef>
                <a:spcPts val="0"/>
              </a:spcBef>
              <a:buNone/>
              <a:defRPr sz="1700" baseline="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9" name="Espaço Reservado para Texto 8"/>
          <p:cNvSpPr>
            <a:spLocks noGrp="1"/>
          </p:cNvSpPr>
          <p:nvPr>
            <p:ph type="body" sz="quarter" idx="10" hasCustomPrompt="1"/>
          </p:nvPr>
        </p:nvSpPr>
        <p:spPr>
          <a:xfrm>
            <a:off x="6557963" y="365125"/>
            <a:ext cx="4795837" cy="990709"/>
          </a:xfrm>
        </p:spPr>
        <p:txBody>
          <a:bodyPr rtlCol="0" anchor="ctr">
            <a:normAutofit/>
          </a:bodyPr>
          <a:lstStyle>
            <a:lvl1pPr marL="0" indent="0" algn="r">
              <a:buNone/>
              <a:defRPr sz="2400">
                <a:solidFill>
                  <a:schemeClr val="tx2"/>
                </a:solidFill>
                <a:latin typeface="Century Gothic" panose="020B0502020202020204" pitchFamily="34" charset="0"/>
              </a:defRPr>
            </a:lvl1pPr>
          </a:lstStyle>
          <a:p>
            <a:pPr lvl="0" rtl="0"/>
            <a:r>
              <a:rPr lang="pt-BR" noProof="1"/>
              <a:t>Mês</a:t>
            </a:r>
          </a:p>
        </p:txBody>
      </p:sp>
      <p:grpSp>
        <p:nvGrpSpPr>
          <p:cNvPr id="23" name="Grupo 22" descr="Linhas pontilhadas"/>
          <p:cNvGrpSpPr/>
          <p:nvPr userDrawn="1"/>
        </p:nvGrpSpPr>
        <p:grpSpPr>
          <a:xfrm>
            <a:off x="6557963" y="2680139"/>
            <a:ext cx="4795836" cy="3565213"/>
            <a:chOff x="6557963" y="2680139"/>
            <a:chExt cx="4795836" cy="3565213"/>
          </a:xfrm>
        </p:grpSpPr>
        <p:cxnSp>
          <p:nvCxnSpPr>
            <p:cNvPr id="11" name="Conector Reto 10"/>
            <p:cNvCxnSpPr/>
            <p:nvPr userDrawn="1"/>
          </p:nvCxnSpPr>
          <p:spPr>
            <a:xfrm>
              <a:off x="6557963" y="2680139"/>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userDrawn="1"/>
          </p:nvCxnSpPr>
          <p:spPr>
            <a:xfrm>
              <a:off x="6557963" y="3037491"/>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userDrawn="1"/>
          </p:nvCxnSpPr>
          <p:spPr>
            <a:xfrm>
              <a:off x="6557963" y="339242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userDrawn="1"/>
          </p:nvCxnSpPr>
          <p:spPr>
            <a:xfrm>
              <a:off x="6557963" y="374904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userDrawn="1"/>
          </p:nvCxnSpPr>
          <p:spPr>
            <a:xfrm>
              <a:off x="6557963" y="410565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userDrawn="1"/>
          </p:nvCxnSpPr>
          <p:spPr>
            <a:xfrm>
              <a:off x="6557963" y="446227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userDrawn="1"/>
          </p:nvCxnSpPr>
          <p:spPr>
            <a:xfrm>
              <a:off x="6557963" y="4818888"/>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userDrawn="1"/>
          </p:nvCxnSpPr>
          <p:spPr>
            <a:xfrm>
              <a:off x="6557963" y="517550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userDrawn="1"/>
          </p:nvCxnSpPr>
          <p:spPr>
            <a:xfrm>
              <a:off x="6557963" y="553212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userDrawn="1"/>
          </p:nvCxnSpPr>
          <p:spPr>
            <a:xfrm>
              <a:off x="6557963" y="588873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userDrawn="1"/>
          </p:nvCxnSpPr>
          <p:spPr>
            <a:xfrm>
              <a:off x="6557963" y="624535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Retângulo 23"/>
          <p:cNvSpPr/>
          <p:nvPr userDrawn="1"/>
        </p:nvSpPr>
        <p:spPr>
          <a:xfrm>
            <a:off x="838200" y="1618737"/>
            <a:ext cx="4837386" cy="548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2000" noProof="1">
                <a:latin typeface="Segoe UI" panose="020B0502040204020203" pitchFamily="34" charset="0"/>
              </a:rPr>
              <a:t>Texto</a:t>
            </a:r>
          </a:p>
        </p:txBody>
      </p:sp>
      <p:grpSp>
        <p:nvGrpSpPr>
          <p:cNvPr id="25" name="Grupo 24" descr="Formas circulares"/>
          <p:cNvGrpSpPr/>
          <p:nvPr userDrawn="1"/>
        </p:nvGrpSpPr>
        <p:grpSpPr>
          <a:xfrm>
            <a:off x="987552" y="3151398"/>
            <a:ext cx="4471416" cy="2875416"/>
            <a:chOff x="987552" y="3151398"/>
            <a:chExt cx="4471416" cy="2875416"/>
          </a:xfrm>
        </p:grpSpPr>
        <p:grpSp>
          <p:nvGrpSpPr>
            <p:cNvPr id="26" name="Grupo 25"/>
            <p:cNvGrpSpPr/>
            <p:nvPr/>
          </p:nvGrpSpPr>
          <p:grpSpPr>
            <a:xfrm>
              <a:off x="987552" y="3151398"/>
              <a:ext cx="4471416" cy="310901"/>
              <a:chOff x="987552" y="3151398"/>
              <a:chExt cx="4471416" cy="310901"/>
            </a:xfrm>
          </p:grpSpPr>
          <p:sp>
            <p:nvSpPr>
              <p:cNvPr id="59" name="Oval 58"/>
              <p:cNvSpPr/>
              <p:nvPr/>
            </p:nvSpPr>
            <p:spPr>
              <a:xfrm>
                <a:off x="987552" y="315140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0" name="Oval 59"/>
              <p:cNvSpPr/>
              <p:nvPr/>
            </p:nvSpPr>
            <p:spPr>
              <a:xfrm>
                <a:off x="1682496" y="3151402"/>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1" name="Oval 60"/>
              <p:cNvSpPr/>
              <p:nvPr/>
            </p:nvSpPr>
            <p:spPr>
              <a:xfrm>
                <a:off x="2377440" y="315140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2" name="Oval 61"/>
              <p:cNvSpPr/>
              <p:nvPr/>
            </p:nvSpPr>
            <p:spPr>
              <a:xfrm>
                <a:off x="3063240" y="315140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3" name="Oval 62"/>
              <p:cNvSpPr/>
              <p:nvPr/>
            </p:nvSpPr>
            <p:spPr>
              <a:xfrm>
                <a:off x="3758184" y="315140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4" name="Oval 63"/>
              <p:cNvSpPr/>
              <p:nvPr/>
            </p:nvSpPr>
            <p:spPr>
              <a:xfrm>
                <a:off x="4453128" y="3151399"/>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5" name="Oval 64"/>
              <p:cNvSpPr/>
              <p:nvPr/>
            </p:nvSpPr>
            <p:spPr>
              <a:xfrm>
                <a:off x="5148072" y="3151398"/>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7" name="Grupo 26"/>
            <p:cNvGrpSpPr/>
            <p:nvPr/>
          </p:nvGrpSpPr>
          <p:grpSpPr>
            <a:xfrm>
              <a:off x="987552" y="3792532"/>
              <a:ext cx="4471416" cy="310901"/>
              <a:chOff x="987552" y="3792532"/>
              <a:chExt cx="4471416" cy="310901"/>
            </a:xfrm>
          </p:grpSpPr>
          <p:sp>
            <p:nvSpPr>
              <p:cNvPr id="52" name="Oval 51"/>
              <p:cNvSpPr/>
              <p:nvPr/>
            </p:nvSpPr>
            <p:spPr>
              <a:xfrm>
                <a:off x="987552" y="3792537"/>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3" name="Oval 52"/>
              <p:cNvSpPr/>
              <p:nvPr/>
            </p:nvSpPr>
            <p:spPr>
              <a:xfrm>
                <a:off x="1682496" y="3792536"/>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4" name="Oval 53"/>
              <p:cNvSpPr/>
              <p:nvPr/>
            </p:nvSpPr>
            <p:spPr>
              <a:xfrm>
                <a:off x="2377440" y="3792534"/>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5" name="Oval 54"/>
              <p:cNvSpPr/>
              <p:nvPr/>
            </p:nvSpPr>
            <p:spPr>
              <a:xfrm>
                <a:off x="3063240" y="3792534"/>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6" name="Oval 55"/>
              <p:cNvSpPr/>
              <p:nvPr/>
            </p:nvSpPr>
            <p:spPr>
              <a:xfrm>
                <a:off x="3758184" y="3792534"/>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7" name="Oval 56"/>
              <p:cNvSpPr/>
              <p:nvPr/>
            </p:nvSpPr>
            <p:spPr>
              <a:xfrm>
                <a:off x="4453128" y="379253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8" name="Oval 57"/>
              <p:cNvSpPr/>
              <p:nvPr/>
            </p:nvSpPr>
            <p:spPr>
              <a:xfrm>
                <a:off x="5148072" y="3792532"/>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8" name="Grupo 27"/>
            <p:cNvGrpSpPr/>
            <p:nvPr/>
          </p:nvGrpSpPr>
          <p:grpSpPr>
            <a:xfrm>
              <a:off x="987552" y="4433661"/>
              <a:ext cx="4471416" cy="310901"/>
              <a:chOff x="987552" y="4433661"/>
              <a:chExt cx="4471416" cy="310901"/>
            </a:xfrm>
          </p:grpSpPr>
          <p:sp>
            <p:nvSpPr>
              <p:cNvPr id="45" name="Oval 44"/>
              <p:cNvSpPr/>
              <p:nvPr/>
            </p:nvSpPr>
            <p:spPr>
              <a:xfrm>
                <a:off x="987552" y="4433666"/>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6" name="Oval 45"/>
              <p:cNvSpPr/>
              <p:nvPr/>
            </p:nvSpPr>
            <p:spPr>
              <a:xfrm>
                <a:off x="1682496" y="4433665"/>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7" name="Oval 46"/>
              <p:cNvSpPr/>
              <p:nvPr/>
            </p:nvSpPr>
            <p:spPr>
              <a:xfrm>
                <a:off x="2377440" y="443366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8" name="Oval 47"/>
              <p:cNvSpPr/>
              <p:nvPr/>
            </p:nvSpPr>
            <p:spPr>
              <a:xfrm>
                <a:off x="3063240" y="443366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9" name="Oval 48"/>
              <p:cNvSpPr/>
              <p:nvPr/>
            </p:nvSpPr>
            <p:spPr>
              <a:xfrm>
                <a:off x="3758184" y="443366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0" name="Oval 49"/>
              <p:cNvSpPr/>
              <p:nvPr/>
            </p:nvSpPr>
            <p:spPr>
              <a:xfrm>
                <a:off x="4453128" y="4433662"/>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1" name="Oval 50"/>
              <p:cNvSpPr/>
              <p:nvPr/>
            </p:nvSpPr>
            <p:spPr>
              <a:xfrm>
                <a:off x="5148072" y="4433661"/>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9" name="Grupo 28"/>
            <p:cNvGrpSpPr/>
            <p:nvPr/>
          </p:nvGrpSpPr>
          <p:grpSpPr>
            <a:xfrm>
              <a:off x="987552" y="5074788"/>
              <a:ext cx="4471416" cy="310901"/>
              <a:chOff x="987552" y="5074788"/>
              <a:chExt cx="4471416" cy="310901"/>
            </a:xfrm>
          </p:grpSpPr>
          <p:sp>
            <p:nvSpPr>
              <p:cNvPr id="38" name="Oval 37"/>
              <p:cNvSpPr/>
              <p:nvPr/>
            </p:nvSpPr>
            <p:spPr>
              <a:xfrm>
                <a:off x="987552" y="507479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9" name="Oval 38"/>
              <p:cNvSpPr/>
              <p:nvPr/>
            </p:nvSpPr>
            <p:spPr>
              <a:xfrm>
                <a:off x="1682496" y="5074792"/>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0" name="Oval 39"/>
              <p:cNvSpPr/>
              <p:nvPr/>
            </p:nvSpPr>
            <p:spPr>
              <a:xfrm>
                <a:off x="2377440" y="507479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1" name="Oval 40"/>
              <p:cNvSpPr/>
              <p:nvPr/>
            </p:nvSpPr>
            <p:spPr>
              <a:xfrm>
                <a:off x="3063240" y="507479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2" name="Oval 41"/>
              <p:cNvSpPr/>
              <p:nvPr/>
            </p:nvSpPr>
            <p:spPr>
              <a:xfrm>
                <a:off x="3758184" y="5074790"/>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3" name="Oval 42"/>
              <p:cNvSpPr/>
              <p:nvPr/>
            </p:nvSpPr>
            <p:spPr>
              <a:xfrm>
                <a:off x="4453128" y="5074789"/>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4" name="Oval 43"/>
              <p:cNvSpPr/>
              <p:nvPr/>
            </p:nvSpPr>
            <p:spPr>
              <a:xfrm>
                <a:off x="5148072" y="5074788"/>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30" name="Grupo 29"/>
            <p:cNvGrpSpPr/>
            <p:nvPr/>
          </p:nvGrpSpPr>
          <p:grpSpPr>
            <a:xfrm>
              <a:off x="987552" y="5715913"/>
              <a:ext cx="4471416" cy="310901"/>
              <a:chOff x="987552" y="5715913"/>
              <a:chExt cx="4471416" cy="310901"/>
            </a:xfrm>
          </p:grpSpPr>
          <p:sp>
            <p:nvSpPr>
              <p:cNvPr id="31" name="Oval 30"/>
              <p:cNvSpPr/>
              <p:nvPr/>
            </p:nvSpPr>
            <p:spPr>
              <a:xfrm>
                <a:off x="987552" y="5715918"/>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2" name="Oval 31"/>
              <p:cNvSpPr/>
              <p:nvPr/>
            </p:nvSpPr>
            <p:spPr>
              <a:xfrm>
                <a:off x="1682496" y="5715917"/>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3" name="Oval 32"/>
              <p:cNvSpPr/>
              <p:nvPr/>
            </p:nvSpPr>
            <p:spPr>
              <a:xfrm>
                <a:off x="2377440" y="5715915"/>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4" name="Oval 33"/>
              <p:cNvSpPr/>
              <p:nvPr/>
            </p:nvSpPr>
            <p:spPr>
              <a:xfrm>
                <a:off x="3063240" y="5715915"/>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5" name="Oval 34"/>
              <p:cNvSpPr/>
              <p:nvPr/>
            </p:nvSpPr>
            <p:spPr>
              <a:xfrm>
                <a:off x="3758184" y="5715915"/>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6" name="Oval 35"/>
              <p:cNvSpPr/>
              <p:nvPr/>
            </p:nvSpPr>
            <p:spPr>
              <a:xfrm>
                <a:off x="4453128" y="5715914"/>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7" name="Oval 36"/>
              <p:cNvSpPr/>
              <p:nvPr/>
            </p:nvSpPr>
            <p:spPr>
              <a:xfrm>
                <a:off x="5148072" y="5715913"/>
                <a:ext cx="310896" cy="3108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spTree>
    <p:extLst>
      <p:ext uri="{BB962C8B-B14F-4D97-AF65-F5344CB8AC3E}">
        <p14:creationId xmlns:p14="http://schemas.microsoft.com/office/powerpoint/2010/main" val="224214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ês mes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365125"/>
            <a:ext cx="4837386" cy="990709"/>
          </a:xfrm>
        </p:spPr>
        <p:txBody>
          <a:bodyPr rtlCol="0">
            <a:normAutofit/>
          </a:bodyPr>
          <a:lstStyle>
            <a:lvl1pPr>
              <a:defRPr sz="3600">
                <a:latin typeface="Century Gothic" panose="020B0502020202020204" pitchFamily="34" charset="0"/>
              </a:defRPr>
            </a:lvl1pPr>
          </a:lstStyle>
          <a:p>
            <a:pPr rtl="0"/>
            <a:r>
              <a:rPr lang="pt-BR" noProof="1"/>
              <a:t>Título</a:t>
            </a:r>
          </a:p>
        </p:txBody>
      </p:sp>
      <p:sp>
        <p:nvSpPr>
          <p:cNvPr id="3" name="Espaço Reservado para Conteúdo 2"/>
          <p:cNvSpPr>
            <a:spLocks noGrp="1"/>
          </p:cNvSpPr>
          <p:nvPr>
            <p:ph sz="half" idx="1" hasCustomPrompt="1"/>
          </p:nvPr>
        </p:nvSpPr>
        <p:spPr>
          <a:xfrm>
            <a:off x="896112" y="2929835"/>
            <a:ext cx="3310128" cy="369421"/>
          </a:xfrm>
        </p:spPr>
        <p:txBody>
          <a:bodyPr rtlCol="0">
            <a:normAutofit/>
          </a:bodyPr>
          <a:lstStyle>
            <a:lvl1pPr marL="0" indent="0">
              <a:buNone/>
              <a:tabLst>
                <a:tab pos="576072" algn="ctr"/>
                <a:tab pos="1051560" algn="ctr"/>
                <a:tab pos="1527048" algn="ctr"/>
                <a:tab pos="2002536" algn="ctr"/>
                <a:tab pos="2478024" algn="ctr"/>
                <a:tab pos="2953512" algn="ctr"/>
              </a:tabLst>
              <a:defRPr sz="1700">
                <a:solidFill>
                  <a:schemeClr val="tx2"/>
                </a:solidFill>
                <a:latin typeface="Segoe UI" panose="020B0502040204020203" pitchFamily="34" charset="0"/>
              </a:defRPr>
            </a:lvl1pPr>
          </a:lstStyle>
          <a:p>
            <a:pPr lvl="0" rtl="0"/>
            <a:r>
              <a:rPr lang="pt-BR" noProof="1"/>
              <a:t>Texto</a:t>
            </a:r>
          </a:p>
        </p:txBody>
      </p:sp>
      <p:sp>
        <p:nvSpPr>
          <p:cNvPr id="4" name="Espaço Reservado para Conteúdo 3"/>
          <p:cNvSpPr>
            <a:spLocks noGrp="1"/>
          </p:cNvSpPr>
          <p:nvPr>
            <p:ph sz="half" idx="2" hasCustomPrompt="1"/>
          </p:nvPr>
        </p:nvSpPr>
        <p:spPr>
          <a:xfrm>
            <a:off x="4442460" y="2930778"/>
            <a:ext cx="3310128" cy="362604"/>
          </a:xfrm>
        </p:spPr>
        <p:txBody>
          <a:bodyPr rtlCol="0">
            <a:normAutofit/>
          </a:bodyPr>
          <a:lstStyle>
            <a:lvl1pPr marL="0" indent="0">
              <a:buNone/>
              <a:tabLst>
                <a:tab pos="576072" algn="ctr"/>
                <a:tab pos="1051560" algn="ctr"/>
                <a:tab pos="1527048" algn="ctr"/>
                <a:tab pos="2002536" algn="ctr"/>
                <a:tab pos="2478024" algn="ctr"/>
                <a:tab pos="2953512" algn="ctr"/>
              </a:tabLst>
              <a:defRPr sz="17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9" name="Espaço Reservado para Texto 8"/>
          <p:cNvSpPr>
            <a:spLocks noGrp="1"/>
          </p:cNvSpPr>
          <p:nvPr>
            <p:ph type="body" sz="quarter" idx="10" hasCustomPrompt="1"/>
          </p:nvPr>
        </p:nvSpPr>
        <p:spPr>
          <a:xfrm>
            <a:off x="6557963" y="365125"/>
            <a:ext cx="4795837" cy="990709"/>
          </a:xfrm>
        </p:spPr>
        <p:txBody>
          <a:bodyPr rtlCol="0" anchor="ctr">
            <a:normAutofit/>
          </a:bodyPr>
          <a:lstStyle>
            <a:lvl1pPr marL="0" indent="0" algn="r">
              <a:buNone/>
              <a:defRPr sz="2400">
                <a:solidFill>
                  <a:schemeClr val="tx2"/>
                </a:solidFill>
                <a:latin typeface="Century Gothic" panose="020B0502020202020204" pitchFamily="34" charset="0"/>
              </a:defRPr>
            </a:lvl1pPr>
          </a:lstStyle>
          <a:p>
            <a:pPr lvl="0" rtl="0"/>
            <a:r>
              <a:rPr lang="pt-BR" noProof="1"/>
              <a:t>Mês</a:t>
            </a:r>
          </a:p>
        </p:txBody>
      </p:sp>
      <p:sp>
        <p:nvSpPr>
          <p:cNvPr id="6" name="Espaço Reservado para Conteúdo 3"/>
          <p:cNvSpPr>
            <a:spLocks noGrp="1"/>
          </p:cNvSpPr>
          <p:nvPr>
            <p:ph sz="half" idx="11" hasCustomPrompt="1"/>
          </p:nvPr>
        </p:nvSpPr>
        <p:spPr>
          <a:xfrm>
            <a:off x="7988808" y="2929835"/>
            <a:ext cx="3310128" cy="369421"/>
          </a:xfrm>
        </p:spPr>
        <p:txBody>
          <a:bodyPr rtlCol="0">
            <a:normAutofit/>
          </a:bodyPr>
          <a:lstStyle>
            <a:lvl1pPr marL="0" indent="0">
              <a:buNone/>
              <a:tabLst>
                <a:tab pos="576072" algn="ctr"/>
                <a:tab pos="1051560" algn="ctr"/>
                <a:tab pos="1527048" algn="ctr"/>
                <a:tab pos="2002536" algn="ctr"/>
                <a:tab pos="2478024" algn="ctr"/>
                <a:tab pos="2953512" algn="ctr"/>
              </a:tabLst>
              <a:defRPr sz="17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7" name="Retângulo 6"/>
          <p:cNvSpPr/>
          <p:nvPr userDrawn="1"/>
        </p:nvSpPr>
        <p:spPr>
          <a:xfrm>
            <a:off x="813486" y="1915303"/>
            <a:ext cx="3364993" cy="7537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sp>
        <p:nvSpPr>
          <p:cNvPr id="8" name="Retângulo 7"/>
          <p:cNvSpPr/>
          <p:nvPr userDrawn="1"/>
        </p:nvSpPr>
        <p:spPr>
          <a:xfrm>
            <a:off x="4364076" y="1915303"/>
            <a:ext cx="3364992" cy="7537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sp>
        <p:nvSpPr>
          <p:cNvPr id="10" name="Retângulo 9"/>
          <p:cNvSpPr/>
          <p:nvPr userDrawn="1"/>
        </p:nvSpPr>
        <p:spPr>
          <a:xfrm>
            <a:off x="7914665" y="1920240"/>
            <a:ext cx="3364992" cy="7537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grpSp>
        <p:nvGrpSpPr>
          <p:cNvPr id="11" name="Grupo 10" descr="Formas circulares"/>
          <p:cNvGrpSpPr/>
          <p:nvPr userDrawn="1"/>
        </p:nvGrpSpPr>
        <p:grpSpPr>
          <a:xfrm>
            <a:off x="964478" y="3558746"/>
            <a:ext cx="3082157" cy="2218040"/>
            <a:chOff x="976835" y="3558746"/>
            <a:chExt cx="3082157" cy="2218040"/>
          </a:xfrm>
        </p:grpSpPr>
        <p:grpSp>
          <p:nvGrpSpPr>
            <p:cNvPr id="12" name="Grupo 11"/>
            <p:cNvGrpSpPr/>
            <p:nvPr/>
          </p:nvGrpSpPr>
          <p:grpSpPr>
            <a:xfrm>
              <a:off x="977464" y="3558746"/>
              <a:ext cx="3081528" cy="228600"/>
              <a:chOff x="914400" y="3558746"/>
              <a:chExt cx="3081528" cy="228600"/>
            </a:xfrm>
          </p:grpSpPr>
          <p:sp>
            <p:nvSpPr>
              <p:cNvPr id="45" name="Oval 44"/>
              <p:cNvSpPr/>
              <p:nvPr/>
            </p:nvSpPr>
            <p:spPr>
              <a:xfrm>
                <a:off x="914400"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6" name="Oval 45"/>
              <p:cNvSpPr/>
              <p:nvPr/>
            </p:nvSpPr>
            <p:spPr>
              <a:xfrm>
                <a:off x="138988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7" name="Oval 46"/>
              <p:cNvSpPr/>
              <p:nvPr/>
            </p:nvSpPr>
            <p:spPr>
              <a:xfrm>
                <a:off x="1865376"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8" name="Oval 47"/>
              <p:cNvSpPr/>
              <p:nvPr/>
            </p:nvSpPr>
            <p:spPr>
              <a:xfrm>
                <a:off x="2340864"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9" name="Oval 48"/>
              <p:cNvSpPr/>
              <p:nvPr/>
            </p:nvSpPr>
            <p:spPr>
              <a:xfrm>
                <a:off x="2816352"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0" name="Oval 49"/>
              <p:cNvSpPr/>
              <p:nvPr/>
            </p:nvSpPr>
            <p:spPr>
              <a:xfrm>
                <a:off x="3288425"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1" name="Oval 50"/>
              <p:cNvSpPr/>
              <p:nvPr/>
            </p:nvSpPr>
            <p:spPr>
              <a:xfrm>
                <a:off x="376732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3" name="Grupo 12"/>
            <p:cNvGrpSpPr/>
            <p:nvPr/>
          </p:nvGrpSpPr>
          <p:grpSpPr>
            <a:xfrm>
              <a:off x="977464" y="4056106"/>
              <a:ext cx="3081528" cy="228600"/>
              <a:chOff x="914400" y="3558746"/>
              <a:chExt cx="3081528" cy="228600"/>
            </a:xfrm>
          </p:grpSpPr>
          <p:sp>
            <p:nvSpPr>
              <p:cNvPr id="38" name="Oval 37"/>
              <p:cNvSpPr/>
              <p:nvPr/>
            </p:nvSpPr>
            <p:spPr>
              <a:xfrm>
                <a:off x="914400"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9" name="Oval 38"/>
              <p:cNvSpPr/>
              <p:nvPr/>
            </p:nvSpPr>
            <p:spPr>
              <a:xfrm>
                <a:off x="138988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0" name="Oval 39"/>
              <p:cNvSpPr/>
              <p:nvPr/>
            </p:nvSpPr>
            <p:spPr>
              <a:xfrm>
                <a:off x="1865376"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1" name="Oval 40"/>
              <p:cNvSpPr/>
              <p:nvPr/>
            </p:nvSpPr>
            <p:spPr>
              <a:xfrm>
                <a:off x="2340864"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2" name="Oval 41"/>
              <p:cNvSpPr/>
              <p:nvPr/>
            </p:nvSpPr>
            <p:spPr>
              <a:xfrm>
                <a:off x="2816352"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3" name="Oval 42"/>
              <p:cNvSpPr/>
              <p:nvPr/>
            </p:nvSpPr>
            <p:spPr>
              <a:xfrm>
                <a:off x="3288425"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4" name="Oval 43"/>
              <p:cNvSpPr/>
              <p:nvPr/>
            </p:nvSpPr>
            <p:spPr>
              <a:xfrm>
                <a:off x="376732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4" name="Grupo 13"/>
            <p:cNvGrpSpPr/>
            <p:nvPr/>
          </p:nvGrpSpPr>
          <p:grpSpPr>
            <a:xfrm>
              <a:off x="976835" y="4553466"/>
              <a:ext cx="3081528" cy="228600"/>
              <a:chOff x="914400" y="3558746"/>
              <a:chExt cx="3081528" cy="228600"/>
            </a:xfrm>
          </p:grpSpPr>
          <p:sp>
            <p:nvSpPr>
              <p:cNvPr id="31" name="Oval 30"/>
              <p:cNvSpPr/>
              <p:nvPr/>
            </p:nvSpPr>
            <p:spPr>
              <a:xfrm>
                <a:off x="914400"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2" name="Oval 31"/>
              <p:cNvSpPr/>
              <p:nvPr/>
            </p:nvSpPr>
            <p:spPr>
              <a:xfrm>
                <a:off x="138988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3" name="Oval 32"/>
              <p:cNvSpPr/>
              <p:nvPr/>
            </p:nvSpPr>
            <p:spPr>
              <a:xfrm>
                <a:off x="1865376"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4" name="Oval 33"/>
              <p:cNvSpPr/>
              <p:nvPr/>
            </p:nvSpPr>
            <p:spPr>
              <a:xfrm>
                <a:off x="2340864"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5" name="Oval 34"/>
              <p:cNvSpPr/>
              <p:nvPr/>
            </p:nvSpPr>
            <p:spPr>
              <a:xfrm>
                <a:off x="2816352"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6" name="Oval 35"/>
              <p:cNvSpPr/>
              <p:nvPr/>
            </p:nvSpPr>
            <p:spPr>
              <a:xfrm>
                <a:off x="3288425"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7" name="Oval 36"/>
              <p:cNvSpPr/>
              <p:nvPr/>
            </p:nvSpPr>
            <p:spPr>
              <a:xfrm>
                <a:off x="376732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5" name="Grupo 14"/>
            <p:cNvGrpSpPr/>
            <p:nvPr/>
          </p:nvGrpSpPr>
          <p:grpSpPr>
            <a:xfrm>
              <a:off x="976835" y="5046565"/>
              <a:ext cx="3081528" cy="228600"/>
              <a:chOff x="914400" y="3558746"/>
              <a:chExt cx="3081528" cy="228600"/>
            </a:xfrm>
          </p:grpSpPr>
          <p:sp>
            <p:nvSpPr>
              <p:cNvPr id="24" name="Oval 23"/>
              <p:cNvSpPr/>
              <p:nvPr/>
            </p:nvSpPr>
            <p:spPr>
              <a:xfrm>
                <a:off x="914400"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5" name="Oval 24"/>
              <p:cNvSpPr/>
              <p:nvPr/>
            </p:nvSpPr>
            <p:spPr>
              <a:xfrm>
                <a:off x="138988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6" name="Oval 25"/>
              <p:cNvSpPr/>
              <p:nvPr/>
            </p:nvSpPr>
            <p:spPr>
              <a:xfrm>
                <a:off x="1865376"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7" name="Oval 26"/>
              <p:cNvSpPr/>
              <p:nvPr/>
            </p:nvSpPr>
            <p:spPr>
              <a:xfrm>
                <a:off x="2340864"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8" name="Oval 27"/>
              <p:cNvSpPr/>
              <p:nvPr/>
            </p:nvSpPr>
            <p:spPr>
              <a:xfrm>
                <a:off x="2816352"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9" name="Oval 28"/>
              <p:cNvSpPr/>
              <p:nvPr/>
            </p:nvSpPr>
            <p:spPr>
              <a:xfrm>
                <a:off x="3288425"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0" name="Oval 29"/>
              <p:cNvSpPr/>
              <p:nvPr/>
            </p:nvSpPr>
            <p:spPr>
              <a:xfrm>
                <a:off x="376732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6" name="Grupo 15"/>
            <p:cNvGrpSpPr/>
            <p:nvPr/>
          </p:nvGrpSpPr>
          <p:grpSpPr>
            <a:xfrm>
              <a:off x="976835" y="5548186"/>
              <a:ext cx="3081528" cy="228600"/>
              <a:chOff x="914400" y="3558746"/>
              <a:chExt cx="3081528" cy="228600"/>
            </a:xfrm>
          </p:grpSpPr>
          <p:sp>
            <p:nvSpPr>
              <p:cNvPr id="17" name="Oval 16"/>
              <p:cNvSpPr/>
              <p:nvPr/>
            </p:nvSpPr>
            <p:spPr>
              <a:xfrm>
                <a:off x="914400"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 name="Oval 17"/>
              <p:cNvSpPr/>
              <p:nvPr/>
            </p:nvSpPr>
            <p:spPr>
              <a:xfrm>
                <a:off x="138988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9" name="Oval 18"/>
              <p:cNvSpPr/>
              <p:nvPr/>
            </p:nvSpPr>
            <p:spPr>
              <a:xfrm>
                <a:off x="1865376"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0" name="Oval 19"/>
              <p:cNvSpPr/>
              <p:nvPr/>
            </p:nvSpPr>
            <p:spPr>
              <a:xfrm>
                <a:off x="2340864"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1" name="Oval 20"/>
              <p:cNvSpPr/>
              <p:nvPr/>
            </p:nvSpPr>
            <p:spPr>
              <a:xfrm>
                <a:off x="2816352"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2" name="Oval 21"/>
              <p:cNvSpPr/>
              <p:nvPr/>
            </p:nvSpPr>
            <p:spPr>
              <a:xfrm>
                <a:off x="3288425"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3" name="Oval 22"/>
              <p:cNvSpPr/>
              <p:nvPr/>
            </p:nvSpPr>
            <p:spPr>
              <a:xfrm>
                <a:off x="3767328" y="3558746"/>
                <a:ext cx="228600" cy="2286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52" name="Grupo 51" descr="Formas circulares"/>
          <p:cNvGrpSpPr/>
          <p:nvPr userDrawn="1"/>
        </p:nvGrpSpPr>
        <p:grpSpPr>
          <a:xfrm>
            <a:off x="4517850" y="3558746"/>
            <a:ext cx="3082157" cy="2218040"/>
            <a:chOff x="976835" y="3558746"/>
            <a:chExt cx="3082157" cy="2218040"/>
          </a:xfrm>
        </p:grpSpPr>
        <p:grpSp>
          <p:nvGrpSpPr>
            <p:cNvPr id="53" name="Grupo 52"/>
            <p:cNvGrpSpPr/>
            <p:nvPr/>
          </p:nvGrpSpPr>
          <p:grpSpPr>
            <a:xfrm>
              <a:off x="977464" y="3558746"/>
              <a:ext cx="3081528" cy="228600"/>
              <a:chOff x="914400" y="3558746"/>
              <a:chExt cx="3081528" cy="228600"/>
            </a:xfrm>
          </p:grpSpPr>
          <p:sp>
            <p:nvSpPr>
              <p:cNvPr id="86" name="Oval 85"/>
              <p:cNvSpPr/>
              <p:nvPr/>
            </p:nvSpPr>
            <p:spPr>
              <a:xfrm>
                <a:off x="914400"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7" name="Oval 86"/>
              <p:cNvSpPr/>
              <p:nvPr/>
            </p:nvSpPr>
            <p:spPr>
              <a:xfrm>
                <a:off x="138988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8" name="Oval 87"/>
              <p:cNvSpPr/>
              <p:nvPr/>
            </p:nvSpPr>
            <p:spPr>
              <a:xfrm>
                <a:off x="1865376"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9" name="Oval 88"/>
              <p:cNvSpPr/>
              <p:nvPr/>
            </p:nvSpPr>
            <p:spPr>
              <a:xfrm>
                <a:off x="2340864"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0" name="Oval 89"/>
              <p:cNvSpPr/>
              <p:nvPr/>
            </p:nvSpPr>
            <p:spPr>
              <a:xfrm>
                <a:off x="2816352"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1" name="Oval 90"/>
              <p:cNvSpPr/>
              <p:nvPr/>
            </p:nvSpPr>
            <p:spPr>
              <a:xfrm>
                <a:off x="3288425"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2" name="Oval 91"/>
              <p:cNvSpPr/>
              <p:nvPr/>
            </p:nvSpPr>
            <p:spPr>
              <a:xfrm>
                <a:off x="376732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54" name="Grupo 53"/>
            <p:cNvGrpSpPr/>
            <p:nvPr/>
          </p:nvGrpSpPr>
          <p:grpSpPr>
            <a:xfrm>
              <a:off x="977464" y="4056106"/>
              <a:ext cx="3081528" cy="228600"/>
              <a:chOff x="914400" y="3558746"/>
              <a:chExt cx="3081528" cy="228600"/>
            </a:xfrm>
          </p:grpSpPr>
          <p:sp>
            <p:nvSpPr>
              <p:cNvPr id="79" name="Oval 78"/>
              <p:cNvSpPr/>
              <p:nvPr/>
            </p:nvSpPr>
            <p:spPr>
              <a:xfrm>
                <a:off x="914400"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0" name="Oval 79"/>
              <p:cNvSpPr/>
              <p:nvPr/>
            </p:nvSpPr>
            <p:spPr>
              <a:xfrm>
                <a:off x="138988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1" name="Oval 80"/>
              <p:cNvSpPr/>
              <p:nvPr/>
            </p:nvSpPr>
            <p:spPr>
              <a:xfrm>
                <a:off x="1865376"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2" name="Oval 81"/>
              <p:cNvSpPr/>
              <p:nvPr/>
            </p:nvSpPr>
            <p:spPr>
              <a:xfrm>
                <a:off x="2340864"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3" name="Oval 82"/>
              <p:cNvSpPr/>
              <p:nvPr/>
            </p:nvSpPr>
            <p:spPr>
              <a:xfrm>
                <a:off x="2816352"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4" name="Oval 83"/>
              <p:cNvSpPr/>
              <p:nvPr/>
            </p:nvSpPr>
            <p:spPr>
              <a:xfrm>
                <a:off x="3288425"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5" name="Oval 84"/>
              <p:cNvSpPr/>
              <p:nvPr/>
            </p:nvSpPr>
            <p:spPr>
              <a:xfrm>
                <a:off x="376732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55" name="Grupo 54"/>
            <p:cNvGrpSpPr/>
            <p:nvPr/>
          </p:nvGrpSpPr>
          <p:grpSpPr>
            <a:xfrm>
              <a:off x="976835" y="4553466"/>
              <a:ext cx="3081528" cy="228600"/>
              <a:chOff x="914400" y="3558746"/>
              <a:chExt cx="3081528" cy="228600"/>
            </a:xfrm>
          </p:grpSpPr>
          <p:sp>
            <p:nvSpPr>
              <p:cNvPr id="72" name="Oval 71"/>
              <p:cNvSpPr/>
              <p:nvPr/>
            </p:nvSpPr>
            <p:spPr>
              <a:xfrm>
                <a:off x="914400"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3" name="Oval 72"/>
              <p:cNvSpPr/>
              <p:nvPr/>
            </p:nvSpPr>
            <p:spPr>
              <a:xfrm>
                <a:off x="138988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4" name="Oval 73"/>
              <p:cNvSpPr/>
              <p:nvPr/>
            </p:nvSpPr>
            <p:spPr>
              <a:xfrm>
                <a:off x="1865376"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5" name="Oval 74"/>
              <p:cNvSpPr/>
              <p:nvPr/>
            </p:nvSpPr>
            <p:spPr>
              <a:xfrm>
                <a:off x="2340864"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6" name="Oval 75"/>
              <p:cNvSpPr/>
              <p:nvPr/>
            </p:nvSpPr>
            <p:spPr>
              <a:xfrm>
                <a:off x="2816352"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7" name="Oval 76"/>
              <p:cNvSpPr/>
              <p:nvPr/>
            </p:nvSpPr>
            <p:spPr>
              <a:xfrm>
                <a:off x="3288425"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8" name="Oval 77"/>
              <p:cNvSpPr/>
              <p:nvPr/>
            </p:nvSpPr>
            <p:spPr>
              <a:xfrm>
                <a:off x="376732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56" name="Grupo 55"/>
            <p:cNvGrpSpPr/>
            <p:nvPr/>
          </p:nvGrpSpPr>
          <p:grpSpPr>
            <a:xfrm>
              <a:off x="976835" y="5046565"/>
              <a:ext cx="3081528" cy="228600"/>
              <a:chOff x="914400" y="3558746"/>
              <a:chExt cx="3081528" cy="228600"/>
            </a:xfrm>
          </p:grpSpPr>
          <p:sp>
            <p:nvSpPr>
              <p:cNvPr id="65" name="Oval 64"/>
              <p:cNvSpPr/>
              <p:nvPr/>
            </p:nvSpPr>
            <p:spPr>
              <a:xfrm>
                <a:off x="914400"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6" name="Oval 65"/>
              <p:cNvSpPr/>
              <p:nvPr/>
            </p:nvSpPr>
            <p:spPr>
              <a:xfrm>
                <a:off x="138988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7" name="Oval 66"/>
              <p:cNvSpPr/>
              <p:nvPr/>
            </p:nvSpPr>
            <p:spPr>
              <a:xfrm>
                <a:off x="1865376"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8" name="Oval 67"/>
              <p:cNvSpPr/>
              <p:nvPr/>
            </p:nvSpPr>
            <p:spPr>
              <a:xfrm>
                <a:off x="2340864"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9" name="Oval 68"/>
              <p:cNvSpPr/>
              <p:nvPr/>
            </p:nvSpPr>
            <p:spPr>
              <a:xfrm>
                <a:off x="2816352"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0" name="Oval 69"/>
              <p:cNvSpPr/>
              <p:nvPr/>
            </p:nvSpPr>
            <p:spPr>
              <a:xfrm>
                <a:off x="3288425"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1" name="Oval 70"/>
              <p:cNvSpPr/>
              <p:nvPr/>
            </p:nvSpPr>
            <p:spPr>
              <a:xfrm>
                <a:off x="376732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57" name="Grupo 56"/>
            <p:cNvGrpSpPr/>
            <p:nvPr/>
          </p:nvGrpSpPr>
          <p:grpSpPr>
            <a:xfrm>
              <a:off x="976835" y="5548186"/>
              <a:ext cx="3081528" cy="228600"/>
              <a:chOff x="914400" y="3558746"/>
              <a:chExt cx="3081528" cy="228600"/>
            </a:xfrm>
          </p:grpSpPr>
          <p:sp>
            <p:nvSpPr>
              <p:cNvPr id="58" name="Oval 57"/>
              <p:cNvSpPr/>
              <p:nvPr/>
            </p:nvSpPr>
            <p:spPr>
              <a:xfrm>
                <a:off x="914400"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9" name="Oval 58"/>
              <p:cNvSpPr/>
              <p:nvPr/>
            </p:nvSpPr>
            <p:spPr>
              <a:xfrm>
                <a:off x="138988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0" name="Oval 59"/>
              <p:cNvSpPr/>
              <p:nvPr/>
            </p:nvSpPr>
            <p:spPr>
              <a:xfrm>
                <a:off x="1865376"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1" name="Oval 60"/>
              <p:cNvSpPr/>
              <p:nvPr/>
            </p:nvSpPr>
            <p:spPr>
              <a:xfrm>
                <a:off x="2340864"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2" name="Oval 61"/>
              <p:cNvSpPr/>
              <p:nvPr/>
            </p:nvSpPr>
            <p:spPr>
              <a:xfrm>
                <a:off x="2816352"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3" name="Oval 62"/>
              <p:cNvSpPr/>
              <p:nvPr/>
            </p:nvSpPr>
            <p:spPr>
              <a:xfrm>
                <a:off x="3288425"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4" name="Oval 63"/>
              <p:cNvSpPr/>
              <p:nvPr/>
            </p:nvSpPr>
            <p:spPr>
              <a:xfrm>
                <a:off x="3767328" y="3558746"/>
                <a:ext cx="228600" cy="2286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93" name="Grupo 92" descr="Formas circulares"/>
          <p:cNvGrpSpPr/>
          <p:nvPr userDrawn="1"/>
        </p:nvGrpSpPr>
        <p:grpSpPr>
          <a:xfrm>
            <a:off x="8068440" y="3558746"/>
            <a:ext cx="3082157" cy="2218040"/>
            <a:chOff x="976835" y="3558746"/>
            <a:chExt cx="3082157" cy="2218040"/>
          </a:xfrm>
        </p:grpSpPr>
        <p:grpSp>
          <p:nvGrpSpPr>
            <p:cNvPr id="94" name="Grupo 93"/>
            <p:cNvGrpSpPr/>
            <p:nvPr/>
          </p:nvGrpSpPr>
          <p:grpSpPr>
            <a:xfrm>
              <a:off x="977464" y="3558746"/>
              <a:ext cx="3081528" cy="228600"/>
              <a:chOff x="914400" y="3558746"/>
              <a:chExt cx="3081528" cy="228600"/>
            </a:xfrm>
          </p:grpSpPr>
          <p:sp>
            <p:nvSpPr>
              <p:cNvPr id="127" name="Oval 126"/>
              <p:cNvSpPr/>
              <p:nvPr/>
            </p:nvSpPr>
            <p:spPr>
              <a:xfrm>
                <a:off x="914400"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8" name="Oval 127"/>
              <p:cNvSpPr/>
              <p:nvPr/>
            </p:nvSpPr>
            <p:spPr>
              <a:xfrm>
                <a:off x="138988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9" name="Oval 128"/>
              <p:cNvSpPr/>
              <p:nvPr/>
            </p:nvSpPr>
            <p:spPr>
              <a:xfrm>
                <a:off x="1865376"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0" name="Oval 129"/>
              <p:cNvSpPr/>
              <p:nvPr/>
            </p:nvSpPr>
            <p:spPr>
              <a:xfrm>
                <a:off x="2340864"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1" name="Oval 130"/>
              <p:cNvSpPr/>
              <p:nvPr/>
            </p:nvSpPr>
            <p:spPr>
              <a:xfrm>
                <a:off x="2816352"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2" name="Oval 131"/>
              <p:cNvSpPr/>
              <p:nvPr/>
            </p:nvSpPr>
            <p:spPr>
              <a:xfrm>
                <a:off x="3288425"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3" name="Oval 132"/>
              <p:cNvSpPr/>
              <p:nvPr/>
            </p:nvSpPr>
            <p:spPr>
              <a:xfrm>
                <a:off x="376732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95" name="Grupo 94"/>
            <p:cNvGrpSpPr/>
            <p:nvPr/>
          </p:nvGrpSpPr>
          <p:grpSpPr>
            <a:xfrm>
              <a:off x="977464" y="4056106"/>
              <a:ext cx="3081528" cy="228600"/>
              <a:chOff x="914400" y="3558746"/>
              <a:chExt cx="3081528" cy="228600"/>
            </a:xfrm>
          </p:grpSpPr>
          <p:sp>
            <p:nvSpPr>
              <p:cNvPr id="120" name="Oval 119"/>
              <p:cNvSpPr/>
              <p:nvPr/>
            </p:nvSpPr>
            <p:spPr>
              <a:xfrm>
                <a:off x="914400"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1" name="Oval 120"/>
              <p:cNvSpPr/>
              <p:nvPr/>
            </p:nvSpPr>
            <p:spPr>
              <a:xfrm>
                <a:off x="138988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2" name="Oval 121"/>
              <p:cNvSpPr/>
              <p:nvPr/>
            </p:nvSpPr>
            <p:spPr>
              <a:xfrm>
                <a:off x="1865376"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3" name="Oval 122"/>
              <p:cNvSpPr/>
              <p:nvPr/>
            </p:nvSpPr>
            <p:spPr>
              <a:xfrm>
                <a:off x="2340864"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4" name="Oval 123"/>
              <p:cNvSpPr/>
              <p:nvPr/>
            </p:nvSpPr>
            <p:spPr>
              <a:xfrm>
                <a:off x="2816352"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5" name="Oval 124"/>
              <p:cNvSpPr/>
              <p:nvPr/>
            </p:nvSpPr>
            <p:spPr>
              <a:xfrm>
                <a:off x="3288425"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6" name="Oval 125"/>
              <p:cNvSpPr/>
              <p:nvPr/>
            </p:nvSpPr>
            <p:spPr>
              <a:xfrm>
                <a:off x="376732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96" name="Grupo 95"/>
            <p:cNvGrpSpPr/>
            <p:nvPr/>
          </p:nvGrpSpPr>
          <p:grpSpPr>
            <a:xfrm>
              <a:off x="976835" y="4553466"/>
              <a:ext cx="3081528" cy="228600"/>
              <a:chOff x="914400" y="3558746"/>
              <a:chExt cx="3081528" cy="228600"/>
            </a:xfrm>
          </p:grpSpPr>
          <p:sp>
            <p:nvSpPr>
              <p:cNvPr id="113" name="Oval 112"/>
              <p:cNvSpPr/>
              <p:nvPr/>
            </p:nvSpPr>
            <p:spPr>
              <a:xfrm>
                <a:off x="914400"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4" name="Oval 113"/>
              <p:cNvSpPr/>
              <p:nvPr/>
            </p:nvSpPr>
            <p:spPr>
              <a:xfrm>
                <a:off x="138988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5" name="Oval 114"/>
              <p:cNvSpPr/>
              <p:nvPr/>
            </p:nvSpPr>
            <p:spPr>
              <a:xfrm>
                <a:off x="1865376"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6" name="Oval 115"/>
              <p:cNvSpPr/>
              <p:nvPr/>
            </p:nvSpPr>
            <p:spPr>
              <a:xfrm>
                <a:off x="2340864"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7" name="Oval 116"/>
              <p:cNvSpPr/>
              <p:nvPr/>
            </p:nvSpPr>
            <p:spPr>
              <a:xfrm>
                <a:off x="2816352"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8" name="Oval 117"/>
              <p:cNvSpPr/>
              <p:nvPr/>
            </p:nvSpPr>
            <p:spPr>
              <a:xfrm>
                <a:off x="3288425"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9" name="Oval 118"/>
              <p:cNvSpPr/>
              <p:nvPr/>
            </p:nvSpPr>
            <p:spPr>
              <a:xfrm>
                <a:off x="376732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97" name="Grupo 96"/>
            <p:cNvGrpSpPr/>
            <p:nvPr/>
          </p:nvGrpSpPr>
          <p:grpSpPr>
            <a:xfrm>
              <a:off x="976835" y="5046565"/>
              <a:ext cx="3081528" cy="228600"/>
              <a:chOff x="914400" y="3558746"/>
              <a:chExt cx="3081528" cy="228600"/>
            </a:xfrm>
          </p:grpSpPr>
          <p:sp>
            <p:nvSpPr>
              <p:cNvPr id="106" name="Oval 105"/>
              <p:cNvSpPr/>
              <p:nvPr/>
            </p:nvSpPr>
            <p:spPr>
              <a:xfrm>
                <a:off x="914400"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7" name="Oval 106"/>
              <p:cNvSpPr/>
              <p:nvPr/>
            </p:nvSpPr>
            <p:spPr>
              <a:xfrm>
                <a:off x="138988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8" name="Oval 107"/>
              <p:cNvSpPr/>
              <p:nvPr/>
            </p:nvSpPr>
            <p:spPr>
              <a:xfrm>
                <a:off x="1865376"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9" name="Oval 108"/>
              <p:cNvSpPr/>
              <p:nvPr/>
            </p:nvSpPr>
            <p:spPr>
              <a:xfrm>
                <a:off x="2340864"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0" name="Oval 109"/>
              <p:cNvSpPr/>
              <p:nvPr/>
            </p:nvSpPr>
            <p:spPr>
              <a:xfrm>
                <a:off x="2816352"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1" name="Oval 110"/>
              <p:cNvSpPr/>
              <p:nvPr/>
            </p:nvSpPr>
            <p:spPr>
              <a:xfrm>
                <a:off x="3288425"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2" name="Oval 111"/>
              <p:cNvSpPr/>
              <p:nvPr/>
            </p:nvSpPr>
            <p:spPr>
              <a:xfrm>
                <a:off x="376732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98" name="Grupo 97"/>
            <p:cNvGrpSpPr/>
            <p:nvPr/>
          </p:nvGrpSpPr>
          <p:grpSpPr>
            <a:xfrm>
              <a:off x="976835" y="5548186"/>
              <a:ext cx="3081528" cy="228600"/>
              <a:chOff x="914400" y="3558746"/>
              <a:chExt cx="3081528" cy="228600"/>
            </a:xfrm>
          </p:grpSpPr>
          <p:sp>
            <p:nvSpPr>
              <p:cNvPr id="99" name="Oval 98"/>
              <p:cNvSpPr/>
              <p:nvPr/>
            </p:nvSpPr>
            <p:spPr>
              <a:xfrm>
                <a:off x="914400"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0" name="Oval 99"/>
              <p:cNvSpPr/>
              <p:nvPr/>
            </p:nvSpPr>
            <p:spPr>
              <a:xfrm>
                <a:off x="138988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1" name="Oval 100"/>
              <p:cNvSpPr/>
              <p:nvPr/>
            </p:nvSpPr>
            <p:spPr>
              <a:xfrm>
                <a:off x="1865376"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2" name="Oval 101"/>
              <p:cNvSpPr/>
              <p:nvPr/>
            </p:nvSpPr>
            <p:spPr>
              <a:xfrm>
                <a:off x="2340864"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3" name="Oval 102"/>
              <p:cNvSpPr/>
              <p:nvPr/>
            </p:nvSpPr>
            <p:spPr>
              <a:xfrm>
                <a:off x="2816352"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4" name="Oval 103"/>
              <p:cNvSpPr/>
              <p:nvPr/>
            </p:nvSpPr>
            <p:spPr>
              <a:xfrm>
                <a:off x="3288425"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5" name="Oval 104"/>
              <p:cNvSpPr/>
              <p:nvPr/>
            </p:nvSpPr>
            <p:spPr>
              <a:xfrm>
                <a:off x="3767328" y="3558746"/>
                <a:ext cx="228600" cy="228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spTree>
    <p:extLst>
      <p:ext uri="{BB962C8B-B14F-4D97-AF65-F5344CB8AC3E}">
        <p14:creationId xmlns:p14="http://schemas.microsoft.com/office/powerpoint/2010/main" val="331983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ito mes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365125"/>
            <a:ext cx="4837386" cy="990709"/>
          </a:xfrm>
        </p:spPr>
        <p:txBody>
          <a:bodyPr rtlCol="0">
            <a:normAutofit/>
          </a:bodyPr>
          <a:lstStyle>
            <a:lvl1pPr>
              <a:defRPr sz="3600">
                <a:latin typeface="Century Gothic" panose="020B0502020202020204" pitchFamily="34" charset="0"/>
              </a:defRPr>
            </a:lvl1pPr>
          </a:lstStyle>
          <a:p>
            <a:pPr rtl="0"/>
            <a:r>
              <a:rPr lang="pt-BR" noProof="1"/>
              <a:t>Título</a:t>
            </a:r>
          </a:p>
        </p:txBody>
      </p:sp>
      <p:sp>
        <p:nvSpPr>
          <p:cNvPr id="3" name="Espaço Reservado para Conteúdo 2"/>
          <p:cNvSpPr>
            <a:spLocks noGrp="1"/>
          </p:cNvSpPr>
          <p:nvPr>
            <p:ph sz="half" idx="1" hasCustomPrompt="1"/>
          </p:nvPr>
        </p:nvSpPr>
        <p:spPr>
          <a:xfrm>
            <a:off x="838198" y="1877694"/>
            <a:ext cx="2487168" cy="369421"/>
          </a:xfrm>
        </p:spPr>
        <p:txBody>
          <a:bodyPr rtlCol="0" anchor="ctr">
            <a:normAutofit/>
          </a:bodyPr>
          <a:lstStyle>
            <a:lvl1pPr marL="0" indent="0">
              <a:buNone/>
              <a:tabLst>
                <a:tab pos="429768" algn="ctr"/>
                <a:tab pos="795528" algn="ctr"/>
                <a:tab pos="1161288" algn="ctr"/>
                <a:tab pos="1527048" algn="ctr"/>
                <a:tab pos="1892808" algn="ctr"/>
                <a:tab pos="2258568" algn="ctr"/>
              </a:tabLst>
              <a:defRPr sz="1400">
                <a:solidFill>
                  <a:schemeClr val="tx2"/>
                </a:solidFill>
                <a:latin typeface="Segoe UI" panose="020B0502040204020203" pitchFamily="34" charset="0"/>
              </a:defRPr>
            </a:lvl1pPr>
          </a:lstStyle>
          <a:p>
            <a:pPr lvl="0" rtl="0"/>
            <a:r>
              <a:rPr lang="pt-BR" noProof="1"/>
              <a:t>Texto</a:t>
            </a:r>
          </a:p>
        </p:txBody>
      </p:sp>
      <p:sp>
        <p:nvSpPr>
          <p:cNvPr id="4" name="Espaço Reservado para Conteúdo 3"/>
          <p:cNvSpPr>
            <a:spLocks noGrp="1"/>
          </p:cNvSpPr>
          <p:nvPr>
            <p:ph sz="half" idx="2" hasCustomPrompt="1"/>
          </p:nvPr>
        </p:nvSpPr>
        <p:spPr>
          <a:xfrm>
            <a:off x="3541662" y="1877694"/>
            <a:ext cx="2487168" cy="362604"/>
          </a:xfrm>
        </p:spPr>
        <p:txBody>
          <a:bodyPr rtlCol="0" anchor="ctr">
            <a:normAutofit/>
          </a:bodyPr>
          <a:lstStyle>
            <a:lvl1pPr marL="0" indent="0">
              <a:buNone/>
              <a:tabLst>
                <a:tab pos="429768" algn="ctr"/>
                <a:tab pos="795528" algn="ctr"/>
                <a:tab pos="1161288" algn="ctr"/>
                <a:tab pos="1527048" algn="ctr"/>
                <a:tab pos="1892808" algn="ctr"/>
                <a:tab pos="2258568" algn="ctr"/>
              </a:tabLst>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9" name="Espaço Reservado para Texto 8"/>
          <p:cNvSpPr>
            <a:spLocks noGrp="1"/>
          </p:cNvSpPr>
          <p:nvPr>
            <p:ph type="body" sz="quarter" idx="10" hasCustomPrompt="1"/>
          </p:nvPr>
        </p:nvSpPr>
        <p:spPr>
          <a:xfrm>
            <a:off x="6557963" y="365125"/>
            <a:ext cx="4795837" cy="990709"/>
          </a:xfrm>
        </p:spPr>
        <p:txBody>
          <a:bodyPr rtlCol="0" anchor="ctr">
            <a:normAutofit/>
          </a:bodyPr>
          <a:lstStyle>
            <a:lvl1pPr marL="0" indent="0" algn="r">
              <a:buNone/>
              <a:defRPr sz="2400">
                <a:solidFill>
                  <a:schemeClr val="tx2"/>
                </a:solidFill>
                <a:latin typeface="Century Gothic" panose="020B0502020202020204" pitchFamily="34" charset="0"/>
              </a:defRPr>
            </a:lvl1pPr>
          </a:lstStyle>
          <a:p>
            <a:pPr lvl="0" rtl="0"/>
            <a:r>
              <a:rPr lang="pt-BR" noProof="1"/>
              <a:t>Mês</a:t>
            </a:r>
          </a:p>
        </p:txBody>
      </p:sp>
      <p:sp>
        <p:nvSpPr>
          <p:cNvPr id="6" name="Espaço Reservado para Conteúdo 3"/>
          <p:cNvSpPr>
            <a:spLocks noGrp="1"/>
          </p:cNvSpPr>
          <p:nvPr>
            <p:ph sz="half" idx="11" hasCustomPrompt="1"/>
          </p:nvPr>
        </p:nvSpPr>
        <p:spPr>
          <a:xfrm>
            <a:off x="6213291" y="1881347"/>
            <a:ext cx="2487168" cy="369421"/>
          </a:xfrm>
        </p:spPr>
        <p:txBody>
          <a:bodyPr rtlCol="0" anchor="ctr">
            <a:normAutofit/>
          </a:bodyPr>
          <a:lstStyle>
            <a:lvl1pPr marL="0" indent="0">
              <a:buNone/>
              <a:tabLst>
                <a:tab pos="429768" algn="ctr"/>
                <a:tab pos="795528" algn="ctr"/>
                <a:tab pos="1161288" algn="ctr"/>
                <a:tab pos="1527048" algn="ctr"/>
                <a:tab pos="1892808" algn="ctr"/>
                <a:tab pos="2258568" algn="ctr"/>
              </a:tabLst>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7" name="Espaço Reservado para Conteúdo 3"/>
          <p:cNvSpPr>
            <a:spLocks noGrp="1"/>
          </p:cNvSpPr>
          <p:nvPr>
            <p:ph sz="half" idx="12" hasCustomPrompt="1"/>
          </p:nvPr>
        </p:nvSpPr>
        <p:spPr>
          <a:xfrm>
            <a:off x="8884920" y="1881348"/>
            <a:ext cx="2487168" cy="369421"/>
          </a:xfrm>
        </p:spPr>
        <p:txBody>
          <a:bodyPr rtlCol="0" anchor="ctr">
            <a:normAutofit/>
          </a:bodyPr>
          <a:lstStyle>
            <a:lvl1pPr marL="0" indent="0">
              <a:buNone/>
              <a:tabLst>
                <a:tab pos="429768" algn="ctr"/>
                <a:tab pos="795528" algn="ctr"/>
                <a:tab pos="1161288" algn="ctr"/>
                <a:tab pos="1527048" algn="ctr"/>
                <a:tab pos="1892808" algn="ctr"/>
                <a:tab pos="2258568" algn="ctr"/>
              </a:tabLst>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13" name="Retângulo 12"/>
          <p:cNvSpPr/>
          <p:nvPr userDrawn="1"/>
        </p:nvSpPr>
        <p:spPr>
          <a:xfrm>
            <a:off x="838198" y="1355834"/>
            <a:ext cx="2468880" cy="5133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sp>
        <p:nvSpPr>
          <p:cNvPr id="14" name="Retângulo 13"/>
          <p:cNvSpPr/>
          <p:nvPr userDrawn="1"/>
        </p:nvSpPr>
        <p:spPr>
          <a:xfrm>
            <a:off x="3541662" y="1355834"/>
            <a:ext cx="2468880" cy="5133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sp>
        <p:nvSpPr>
          <p:cNvPr id="15" name="Retângulo 14"/>
          <p:cNvSpPr/>
          <p:nvPr userDrawn="1"/>
        </p:nvSpPr>
        <p:spPr>
          <a:xfrm>
            <a:off x="6213291" y="1355834"/>
            <a:ext cx="2468880" cy="513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sp>
        <p:nvSpPr>
          <p:cNvPr id="16" name="Retângulo 15"/>
          <p:cNvSpPr/>
          <p:nvPr userDrawn="1"/>
        </p:nvSpPr>
        <p:spPr>
          <a:xfrm>
            <a:off x="8884920" y="1355834"/>
            <a:ext cx="2468880" cy="5133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noProof="1">
                <a:latin typeface="Segoe UI" panose="020B0502040204020203" pitchFamily="34" charset="0"/>
              </a:rPr>
              <a:t>Texto</a:t>
            </a:r>
          </a:p>
        </p:txBody>
      </p:sp>
      <p:grpSp>
        <p:nvGrpSpPr>
          <p:cNvPr id="21" name="Grupo 20" descr="Formas circulares"/>
          <p:cNvGrpSpPr/>
          <p:nvPr userDrawn="1"/>
        </p:nvGrpSpPr>
        <p:grpSpPr>
          <a:xfrm>
            <a:off x="905433" y="2393577"/>
            <a:ext cx="2358975" cy="1394592"/>
            <a:chOff x="905433" y="2595282"/>
            <a:chExt cx="2358975" cy="1394592"/>
          </a:xfrm>
        </p:grpSpPr>
        <p:grpSp>
          <p:nvGrpSpPr>
            <p:cNvPr id="22" name="Grupo 21"/>
            <p:cNvGrpSpPr/>
            <p:nvPr/>
          </p:nvGrpSpPr>
          <p:grpSpPr>
            <a:xfrm>
              <a:off x="905433" y="2595282"/>
              <a:ext cx="2358975" cy="179758"/>
              <a:chOff x="891986" y="2595282"/>
              <a:chExt cx="2358975" cy="179758"/>
            </a:xfrm>
          </p:grpSpPr>
          <p:sp>
            <p:nvSpPr>
              <p:cNvPr id="55" name="Oval 54"/>
              <p:cNvSpPr/>
              <p:nvPr/>
            </p:nvSpPr>
            <p:spPr>
              <a:xfrm>
                <a:off x="891986"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6" name="Oval 55"/>
              <p:cNvSpPr/>
              <p:nvPr/>
            </p:nvSpPr>
            <p:spPr>
              <a:xfrm>
                <a:off x="124842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7" name="Oval 56"/>
              <p:cNvSpPr/>
              <p:nvPr/>
            </p:nvSpPr>
            <p:spPr>
              <a:xfrm>
                <a:off x="161418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8" name="Oval 57"/>
              <p:cNvSpPr/>
              <p:nvPr/>
            </p:nvSpPr>
            <p:spPr>
              <a:xfrm>
                <a:off x="197994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9" name="Oval 58"/>
              <p:cNvSpPr/>
              <p:nvPr/>
            </p:nvSpPr>
            <p:spPr>
              <a:xfrm>
                <a:off x="234570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0" name="Oval 59"/>
              <p:cNvSpPr/>
              <p:nvPr/>
            </p:nvSpPr>
            <p:spPr>
              <a:xfrm>
                <a:off x="2711465" y="2600228"/>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1" name="Oval 60"/>
              <p:cNvSpPr/>
              <p:nvPr/>
            </p:nvSpPr>
            <p:spPr>
              <a:xfrm>
                <a:off x="307722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3" name="Grupo 22"/>
            <p:cNvGrpSpPr/>
            <p:nvPr/>
          </p:nvGrpSpPr>
          <p:grpSpPr>
            <a:xfrm>
              <a:off x="905433" y="2903611"/>
              <a:ext cx="2358975" cy="179758"/>
              <a:chOff x="891986" y="2595282"/>
              <a:chExt cx="2358975" cy="179758"/>
            </a:xfrm>
          </p:grpSpPr>
          <p:sp>
            <p:nvSpPr>
              <p:cNvPr id="48" name="Oval 47"/>
              <p:cNvSpPr/>
              <p:nvPr/>
            </p:nvSpPr>
            <p:spPr>
              <a:xfrm>
                <a:off x="891986"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9" name="Oval 48"/>
              <p:cNvSpPr/>
              <p:nvPr/>
            </p:nvSpPr>
            <p:spPr>
              <a:xfrm>
                <a:off x="124842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0" name="Oval 49"/>
              <p:cNvSpPr/>
              <p:nvPr/>
            </p:nvSpPr>
            <p:spPr>
              <a:xfrm>
                <a:off x="161418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1" name="Oval 50"/>
              <p:cNvSpPr/>
              <p:nvPr/>
            </p:nvSpPr>
            <p:spPr>
              <a:xfrm>
                <a:off x="197994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2" name="Oval 51"/>
              <p:cNvSpPr/>
              <p:nvPr/>
            </p:nvSpPr>
            <p:spPr>
              <a:xfrm>
                <a:off x="234570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3" name="Oval 52"/>
              <p:cNvSpPr/>
              <p:nvPr/>
            </p:nvSpPr>
            <p:spPr>
              <a:xfrm>
                <a:off x="2711465" y="2600228"/>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54" name="Oval 53"/>
              <p:cNvSpPr/>
              <p:nvPr/>
            </p:nvSpPr>
            <p:spPr>
              <a:xfrm>
                <a:off x="307722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4" name="Grupo 23"/>
            <p:cNvGrpSpPr/>
            <p:nvPr/>
          </p:nvGrpSpPr>
          <p:grpSpPr>
            <a:xfrm>
              <a:off x="905433" y="3205216"/>
              <a:ext cx="2358975" cy="179758"/>
              <a:chOff x="891986" y="2595282"/>
              <a:chExt cx="2358975" cy="179758"/>
            </a:xfrm>
          </p:grpSpPr>
          <p:sp>
            <p:nvSpPr>
              <p:cNvPr id="41" name="Oval 40"/>
              <p:cNvSpPr/>
              <p:nvPr/>
            </p:nvSpPr>
            <p:spPr>
              <a:xfrm>
                <a:off x="891986"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2" name="Oval 41"/>
              <p:cNvSpPr/>
              <p:nvPr/>
            </p:nvSpPr>
            <p:spPr>
              <a:xfrm>
                <a:off x="124842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3" name="Oval 42"/>
              <p:cNvSpPr/>
              <p:nvPr/>
            </p:nvSpPr>
            <p:spPr>
              <a:xfrm>
                <a:off x="161418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4" name="Oval 43"/>
              <p:cNvSpPr/>
              <p:nvPr/>
            </p:nvSpPr>
            <p:spPr>
              <a:xfrm>
                <a:off x="197994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5" name="Oval 44"/>
              <p:cNvSpPr/>
              <p:nvPr/>
            </p:nvSpPr>
            <p:spPr>
              <a:xfrm>
                <a:off x="234570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6" name="Oval 45"/>
              <p:cNvSpPr/>
              <p:nvPr/>
            </p:nvSpPr>
            <p:spPr>
              <a:xfrm>
                <a:off x="2711465" y="2600228"/>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7" name="Oval 46"/>
              <p:cNvSpPr/>
              <p:nvPr/>
            </p:nvSpPr>
            <p:spPr>
              <a:xfrm>
                <a:off x="307722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5" name="Grupo 24"/>
            <p:cNvGrpSpPr/>
            <p:nvPr/>
          </p:nvGrpSpPr>
          <p:grpSpPr>
            <a:xfrm>
              <a:off x="905433" y="3500097"/>
              <a:ext cx="2358975" cy="179758"/>
              <a:chOff x="891986" y="2595282"/>
              <a:chExt cx="2358975" cy="179758"/>
            </a:xfrm>
          </p:grpSpPr>
          <p:sp>
            <p:nvSpPr>
              <p:cNvPr id="34" name="Oval 33"/>
              <p:cNvSpPr/>
              <p:nvPr/>
            </p:nvSpPr>
            <p:spPr>
              <a:xfrm>
                <a:off x="891986"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5" name="Oval 34"/>
              <p:cNvSpPr/>
              <p:nvPr/>
            </p:nvSpPr>
            <p:spPr>
              <a:xfrm>
                <a:off x="124842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6" name="Oval 35"/>
              <p:cNvSpPr/>
              <p:nvPr/>
            </p:nvSpPr>
            <p:spPr>
              <a:xfrm>
                <a:off x="161418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7" name="Oval 36"/>
              <p:cNvSpPr/>
              <p:nvPr/>
            </p:nvSpPr>
            <p:spPr>
              <a:xfrm>
                <a:off x="197994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8" name="Oval 37"/>
              <p:cNvSpPr/>
              <p:nvPr/>
            </p:nvSpPr>
            <p:spPr>
              <a:xfrm>
                <a:off x="234570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9" name="Oval 38"/>
              <p:cNvSpPr/>
              <p:nvPr/>
            </p:nvSpPr>
            <p:spPr>
              <a:xfrm>
                <a:off x="2711465" y="2600228"/>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40" name="Oval 39"/>
              <p:cNvSpPr/>
              <p:nvPr/>
            </p:nvSpPr>
            <p:spPr>
              <a:xfrm>
                <a:off x="307722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26" name="Grupo 25"/>
            <p:cNvGrpSpPr/>
            <p:nvPr/>
          </p:nvGrpSpPr>
          <p:grpSpPr>
            <a:xfrm>
              <a:off x="905433" y="3810116"/>
              <a:ext cx="2358975" cy="179758"/>
              <a:chOff x="891986" y="2595282"/>
              <a:chExt cx="2358975" cy="179758"/>
            </a:xfrm>
          </p:grpSpPr>
          <p:sp>
            <p:nvSpPr>
              <p:cNvPr id="27" name="Oval 26"/>
              <p:cNvSpPr/>
              <p:nvPr/>
            </p:nvSpPr>
            <p:spPr>
              <a:xfrm>
                <a:off x="891986"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8" name="Oval 27"/>
              <p:cNvSpPr/>
              <p:nvPr/>
            </p:nvSpPr>
            <p:spPr>
              <a:xfrm>
                <a:off x="124842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29" name="Oval 28"/>
              <p:cNvSpPr/>
              <p:nvPr/>
            </p:nvSpPr>
            <p:spPr>
              <a:xfrm>
                <a:off x="161418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0" name="Oval 29"/>
              <p:cNvSpPr/>
              <p:nvPr/>
            </p:nvSpPr>
            <p:spPr>
              <a:xfrm>
                <a:off x="197994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1" name="Oval 30"/>
              <p:cNvSpPr/>
              <p:nvPr/>
            </p:nvSpPr>
            <p:spPr>
              <a:xfrm>
                <a:off x="2345705" y="2596896"/>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2" name="Oval 31"/>
              <p:cNvSpPr/>
              <p:nvPr/>
            </p:nvSpPr>
            <p:spPr>
              <a:xfrm>
                <a:off x="2711465" y="2600228"/>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33" name="Oval 32"/>
              <p:cNvSpPr/>
              <p:nvPr/>
            </p:nvSpPr>
            <p:spPr>
              <a:xfrm>
                <a:off x="3077225" y="2595282"/>
                <a:ext cx="173736" cy="1748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62" name="Grupo 61" descr="Formas circulares"/>
          <p:cNvGrpSpPr/>
          <p:nvPr userDrawn="1"/>
        </p:nvGrpSpPr>
        <p:grpSpPr>
          <a:xfrm>
            <a:off x="6287795" y="2393577"/>
            <a:ext cx="2358975" cy="1394592"/>
            <a:chOff x="905433" y="2595282"/>
            <a:chExt cx="2358975" cy="1394592"/>
          </a:xfrm>
        </p:grpSpPr>
        <p:grpSp>
          <p:nvGrpSpPr>
            <p:cNvPr id="63" name="Grupo 62"/>
            <p:cNvGrpSpPr/>
            <p:nvPr/>
          </p:nvGrpSpPr>
          <p:grpSpPr>
            <a:xfrm>
              <a:off x="905433" y="2595282"/>
              <a:ext cx="2358975" cy="179758"/>
              <a:chOff x="891986" y="2595282"/>
              <a:chExt cx="2358975" cy="179758"/>
            </a:xfrm>
          </p:grpSpPr>
          <p:sp>
            <p:nvSpPr>
              <p:cNvPr id="96" name="Oval 95"/>
              <p:cNvSpPr/>
              <p:nvPr/>
            </p:nvSpPr>
            <p:spPr>
              <a:xfrm>
                <a:off x="891986"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7" name="Oval 96"/>
              <p:cNvSpPr/>
              <p:nvPr/>
            </p:nvSpPr>
            <p:spPr>
              <a:xfrm>
                <a:off x="124842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8" name="Oval 97"/>
              <p:cNvSpPr/>
              <p:nvPr/>
            </p:nvSpPr>
            <p:spPr>
              <a:xfrm>
                <a:off x="161418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9" name="Oval 98"/>
              <p:cNvSpPr/>
              <p:nvPr/>
            </p:nvSpPr>
            <p:spPr>
              <a:xfrm>
                <a:off x="197994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0" name="Oval 99"/>
              <p:cNvSpPr/>
              <p:nvPr/>
            </p:nvSpPr>
            <p:spPr>
              <a:xfrm>
                <a:off x="234570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1" name="Oval 100"/>
              <p:cNvSpPr/>
              <p:nvPr/>
            </p:nvSpPr>
            <p:spPr>
              <a:xfrm>
                <a:off x="2711465" y="2600228"/>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02" name="Oval 101"/>
              <p:cNvSpPr/>
              <p:nvPr/>
            </p:nvSpPr>
            <p:spPr>
              <a:xfrm>
                <a:off x="307722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64" name="Grupo 63"/>
            <p:cNvGrpSpPr/>
            <p:nvPr/>
          </p:nvGrpSpPr>
          <p:grpSpPr>
            <a:xfrm>
              <a:off x="905433" y="2903611"/>
              <a:ext cx="2358975" cy="179758"/>
              <a:chOff x="891986" y="2595282"/>
              <a:chExt cx="2358975" cy="179758"/>
            </a:xfrm>
          </p:grpSpPr>
          <p:sp>
            <p:nvSpPr>
              <p:cNvPr id="89" name="Oval 88"/>
              <p:cNvSpPr/>
              <p:nvPr/>
            </p:nvSpPr>
            <p:spPr>
              <a:xfrm>
                <a:off x="891986"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0" name="Oval 89"/>
              <p:cNvSpPr/>
              <p:nvPr/>
            </p:nvSpPr>
            <p:spPr>
              <a:xfrm>
                <a:off x="124842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1" name="Oval 90"/>
              <p:cNvSpPr/>
              <p:nvPr/>
            </p:nvSpPr>
            <p:spPr>
              <a:xfrm>
                <a:off x="161418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2" name="Oval 91"/>
              <p:cNvSpPr/>
              <p:nvPr/>
            </p:nvSpPr>
            <p:spPr>
              <a:xfrm>
                <a:off x="197994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3" name="Oval 92"/>
              <p:cNvSpPr/>
              <p:nvPr/>
            </p:nvSpPr>
            <p:spPr>
              <a:xfrm>
                <a:off x="234570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4" name="Oval 93"/>
              <p:cNvSpPr/>
              <p:nvPr/>
            </p:nvSpPr>
            <p:spPr>
              <a:xfrm>
                <a:off x="2711465" y="2600228"/>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95" name="Oval 94"/>
              <p:cNvSpPr/>
              <p:nvPr/>
            </p:nvSpPr>
            <p:spPr>
              <a:xfrm>
                <a:off x="307722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65" name="Grupo 64"/>
            <p:cNvGrpSpPr/>
            <p:nvPr/>
          </p:nvGrpSpPr>
          <p:grpSpPr>
            <a:xfrm>
              <a:off x="905433" y="3205216"/>
              <a:ext cx="2358975" cy="179758"/>
              <a:chOff x="891986" y="2595282"/>
              <a:chExt cx="2358975" cy="179758"/>
            </a:xfrm>
          </p:grpSpPr>
          <p:sp>
            <p:nvSpPr>
              <p:cNvPr id="82" name="Oval 81"/>
              <p:cNvSpPr/>
              <p:nvPr/>
            </p:nvSpPr>
            <p:spPr>
              <a:xfrm>
                <a:off x="891986"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3" name="Oval 82"/>
              <p:cNvSpPr/>
              <p:nvPr/>
            </p:nvSpPr>
            <p:spPr>
              <a:xfrm>
                <a:off x="124842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4" name="Oval 83"/>
              <p:cNvSpPr/>
              <p:nvPr/>
            </p:nvSpPr>
            <p:spPr>
              <a:xfrm>
                <a:off x="161418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5" name="Oval 84"/>
              <p:cNvSpPr/>
              <p:nvPr/>
            </p:nvSpPr>
            <p:spPr>
              <a:xfrm>
                <a:off x="197994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6" name="Oval 85"/>
              <p:cNvSpPr/>
              <p:nvPr/>
            </p:nvSpPr>
            <p:spPr>
              <a:xfrm>
                <a:off x="234570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7" name="Oval 86"/>
              <p:cNvSpPr/>
              <p:nvPr/>
            </p:nvSpPr>
            <p:spPr>
              <a:xfrm>
                <a:off x="2711465" y="2600228"/>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8" name="Oval 87"/>
              <p:cNvSpPr/>
              <p:nvPr/>
            </p:nvSpPr>
            <p:spPr>
              <a:xfrm>
                <a:off x="307722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66" name="Grupo 65"/>
            <p:cNvGrpSpPr/>
            <p:nvPr/>
          </p:nvGrpSpPr>
          <p:grpSpPr>
            <a:xfrm>
              <a:off x="905433" y="3500097"/>
              <a:ext cx="2358975" cy="179758"/>
              <a:chOff x="891986" y="2595282"/>
              <a:chExt cx="2358975" cy="179758"/>
            </a:xfrm>
          </p:grpSpPr>
          <p:sp>
            <p:nvSpPr>
              <p:cNvPr id="75" name="Oval 74"/>
              <p:cNvSpPr/>
              <p:nvPr/>
            </p:nvSpPr>
            <p:spPr>
              <a:xfrm>
                <a:off x="891986"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6" name="Oval 75"/>
              <p:cNvSpPr/>
              <p:nvPr/>
            </p:nvSpPr>
            <p:spPr>
              <a:xfrm>
                <a:off x="124842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7" name="Oval 76"/>
              <p:cNvSpPr/>
              <p:nvPr/>
            </p:nvSpPr>
            <p:spPr>
              <a:xfrm>
                <a:off x="161418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8" name="Oval 77"/>
              <p:cNvSpPr/>
              <p:nvPr/>
            </p:nvSpPr>
            <p:spPr>
              <a:xfrm>
                <a:off x="197994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9" name="Oval 78"/>
              <p:cNvSpPr/>
              <p:nvPr/>
            </p:nvSpPr>
            <p:spPr>
              <a:xfrm>
                <a:off x="234570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0" name="Oval 79"/>
              <p:cNvSpPr/>
              <p:nvPr/>
            </p:nvSpPr>
            <p:spPr>
              <a:xfrm>
                <a:off x="2711465" y="2600228"/>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81" name="Oval 80"/>
              <p:cNvSpPr/>
              <p:nvPr/>
            </p:nvSpPr>
            <p:spPr>
              <a:xfrm>
                <a:off x="307722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67" name="Grupo 66"/>
            <p:cNvGrpSpPr/>
            <p:nvPr/>
          </p:nvGrpSpPr>
          <p:grpSpPr>
            <a:xfrm>
              <a:off x="905433" y="3810116"/>
              <a:ext cx="2358975" cy="179758"/>
              <a:chOff x="891986" y="2595282"/>
              <a:chExt cx="2358975" cy="179758"/>
            </a:xfrm>
          </p:grpSpPr>
          <p:sp>
            <p:nvSpPr>
              <p:cNvPr id="68" name="Oval 67"/>
              <p:cNvSpPr/>
              <p:nvPr/>
            </p:nvSpPr>
            <p:spPr>
              <a:xfrm>
                <a:off x="891986"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69" name="Oval 68"/>
              <p:cNvSpPr/>
              <p:nvPr/>
            </p:nvSpPr>
            <p:spPr>
              <a:xfrm>
                <a:off x="124842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0" name="Oval 69"/>
              <p:cNvSpPr/>
              <p:nvPr/>
            </p:nvSpPr>
            <p:spPr>
              <a:xfrm>
                <a:off x="161418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1" name="Oval 70"/>
              <p:cNvSpPr/>
              <p:nvPr/>
            </p:nvSpPr>
            <p:spPr>
              <a:xfrm>
                <a:off x="197994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2" name="Oval 71"/>
              <p:cNvSpPr/>
              <p:nvPr/>
            </p:nvSpPr>
            <p:spPr>
              <a:xfrm>
                <a:off x="2345705" y="2596896"/>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3" name="Oval 72"/>
              <p:cNvSpPr/>
              <p:nvPr/>
            </p:nvSpPr>
            <p:spPr>
              <a:xfrm>
                <a:off x="2711465" y="2600228"/>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74" name="Oval 73"/>
              <p:cNvSpPr/>
              <p:nvPr/>
            </p:nvSpPr>
            <p:spPr>
              <a:xfrm>
                <a:off x="3077225" y="2595282"/>
                <a:ext cx="173736" cy="17481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103" name="Grupo 102" descr="Formas circulares"/>
          <p:cNvGrpSpPr/>
          <p:nvPr userDrawn="1"/>
        </p:nvGrpSpPr>
        <p:grpSpPr>
          <a:xfrm>
            <a:off x="3596614" y="2393621"/>
            <a:ext cx="2358975" cy="1394592"/>
            <a:chOff x="905433" y="2595282"/>
            <a:chExt cx="2358975" cy="1394592"/>
          </a:xfrm>
        </p:grpSpPr>
        <p:grpSp>
          <p:nvGrpSpPr>
            <p:cNvPr id="104" name="Grupo 103"/>
            <p:cNvGrpSpPr/>
            <p:nvPr/>
          </p:nvGrpSpPr>
          <p:grpSpPr>
            <a:xfrm>
              <a:off x="905433" y="2595282"/>
              <a:ext cx="2358975" cy="179758"/>
              <a:chOff x="891986" y="2595282"/>
              <a:chExt cx="2358975" cy="179758"/>
            </a:xfrm>
          </p:grpSpPr>
          <p:sp>
            <p:nvSpPr>
              <p:cNvPr id="137" name="Oval 136"/>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8" name="Oval 137"/>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9" name="Oval 138"/>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40" name="Oval 139"/>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41" name="Oval 140"/>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42" name="Oval 141"/>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43" name="Oval 142"/>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05" name="Grupo 104"/>
            <p:cNvGrpSpPr/>
            <p:nvPr/>
          </p:nvGrpSpPr>
          <p:grpSpPr>
            <a:xfrm>
              <a:off x="905433" y="2903611"/>
              <a:ext cx="2358975" cy="179758"/>
              <a:chOff x="891986" y="2595282"/>
              <a:chExt cx="2358975" cy="179758"/>
            </a:xfrm>
          </p:grpSpPr>
          <p:sp>
            <p:nvSpPr>
              <p:cNvPr id="130" name="Oval 129"/>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1" name="Oval 130"/>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2" name="Oval 131"/>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3" name="Oval 132"/>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4" name="Oval 133"/>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5" name="Oval 134"/>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36" name="Oval 135"/>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06" name="Grupo 105"/>
            <p:cNvGrpSpPr/>
            <p:nvPr/>
          </p:nvGrpSpPr>
          <p:grpSpPr>
            <a:xfrm>
              <a:off x="905433" y="3205216"/>
              <a:ext cx="2358975" cy="179758"/>
              <a:chOff x="891986" y="2595282"/>
              <a:chExt cx="2358975" cy="179758"/>
            </a:xfrm>
          </p:grpSpPr>
          <p:sp>
            <p:nvSpPr>
              <p:cNvPr id="123" name="Oval 122"/>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4" name="Oval 123"/>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5" name="Oval 124"/>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6" name="Oval 125"/>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7" name="Oval 126"/>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8" name="Oval 127"/>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9" name="Oval 128"/>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07" name="Grupo 106"/>
            <p:cNvGrpSpPr/>
            <p:nvPr/>
          </p:nvGrpSpPr>
          <p:grpSpPr>
            <a:xfrm>
              <a:off x="905433" y="3500097"/>
              <a:ext cx="2358975" cy="179758"/>
              <a:chOff x="891986" y="2595282"/>
              <a:chExt cx="2358975" cy="179758"/>
            </a:xfrm>
          </p:grpSpPr>
          <p:sp>
            <p:nvSpPr>
              <p:cNvPr id="116" name="Oval 115"/>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7" name="Oval 116"/>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8" name="Oval 117"/>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9" name="Oval 118"/>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0" name="Oval 119"/>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1" name="Oval 120"/>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22" name="Oval 121"/>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08" name="Grupo 107"/>
            <p:cNvGrpSpPr/>
            <p:nvPr/>
          </p:nvGrpSpPr>
          <p:grpSpPr>
            <a:xfrm>
              <a:off x="905433" y="3810116"/>
              <a:ext cx="2358975" cy="179758"/>
              <a:chOff x="891986" y="2595282"/>
              <a:chExt cx="2358975" cy="179758"/>
            </a:xfrm>
          </p:grpSpPr>
          <p:sp>
            <p:nvSpPr>
              <p:cNvPr id="109" name="Oval 108"/>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0" name="Oval 109"/>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1" name="Oval 110"/>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2" name="Oval 111"/>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3" name="Oval 112"/>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4" name="Oval 113"/>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15" name="Oval 114"/>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144" name="Grupo 143" descr="Formas circulares"/>
          <p:cNvGrpSpPr/>
          <p:nvPr userDrawn="1"/>
        </p:nvGrpSpPr>
        <p:grpSpPr>
          <a:xfrm>
            <a:off x="8969655" y="2395728"/>
            <a:ext cx="2358975" cy="1394592"/>
            <a:chOff x="905433" y="2595282"/>
            <a:chExt cx="2358975" cy="1394592"/>
          </a:xfrm>
        </p:grpSpPr>
        <p:grpSp>
          <p:nvGrpSpPr>
            <p:cNvPr id="145" name="Grupo 144"/>
            <p:cNvGrpSpPr/>
            <p:nvPr/>
          </p:nvGrpSpPr>
          <p:grpSpPr>
            <a:xfrm>
              <a:off x="905433" y="2595282"/>
              <a:ext cx="2358975" cy="179758"/>
              <a:chOff x="891986" y="2595282"/>
              <a:chExt cx="2358975" cy="179758"/>
            </a:xfrm>
          </p:grpSpPr>
          <p:sp>
            <p:nvSpPr>
              <p:cNvPr id="178" name="Oval 177"/>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9" name="Oval 178"/>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0" name="Oval 179"/>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1" name="Oval 180"/>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2" name="Oval 181"/>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3" name="Oval 182"/>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84" name="Oval 183"/>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46" name="Grupo 145"/>
            <p:cNvGrpSpPr/>
            <p:nvPr/>
          </p:nvGrpSpPr>
          <p:grpSpPr>
            <a:xfrm>
              <a:off x="905433" y="2903611"/>
              <a:ext cx="2358975" cy="179758"/>
              <a:chOff x="891986" y="2595282"/>
              <a:chExt cx="2358975" cy="179758"/>
            </a:xfrm>
          </p:grpSpPr>
          <p:sp>
            <p:nvSpPr>
              <p:cNvPr id="171" name="Oval 170"/>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2" name="Oval 171"/>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3" name="Oval 172"/>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4" name="Oval 173"/>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5" name="Oval 174"/>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6" name="Oval 175"/>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7" name="Oval 176"/>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47" name="Grupo 146"/>
            <p:cNvGrpSpPr/>
            <p:nvPr/>
          </p:nvGrpSpPr>
          <p:grpSpPr>
            <a:xfrm>
              <a:off x="905433" y="3205216"/>
              <a:ext cx="2358975" cy="179758"/>
              <a:chOff x="891986" y="2595282"/>
              <a:chExt cx="2358975" cy="179758"/>
            </a:xfrm>
          </p:grpSpPr>
          <p:sp>
            <p:nvSpPr>
              <p:cNvPr id="164" name="Oval 163"/>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5" name="Oval 164"/>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6" name="Oval 165"/>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7" name="Oval 166"/>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8" name="Oval 167"/>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9" name="Oval 168"/>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70" name="Oval 169"/>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48" name="Grupo 147"/>
            <p:cNvGrpSpPr/>
            <p:nvPr/>
          </p:nvGrpSpPr>
          <p:grpSpPr>
            <a:xfrm>
              <a:off x="905433" y="3500097"/>
              <a:ext cx="2358975" cy="179758"/>
              <a:chOff x="891986" y="2595282"/>
              <a:chExt cx="2358975" cy="179758"/>
            </a:xfrm>
          </p:grpSpPr>
          <p:sp>
            <p:nvSpPr>
              <p:cNvPr id="157" name="Oval 156"/>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8" name="Oval 157"/>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9" name="Oval 158"/>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0" name="Oval 159"/>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1" name="Oval 160"/>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2" name="Oval 161"/>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63" name="Oval 162"/>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nvGrpSpPr>
            <p:cNvPr id="149" name="Grupo 148"/>
            <p:cNvGrpSpPr/>
            <p:nvPr/>
          </p:nvGrpSpPr>
          <p:grpSpPr>
            <a:xfrm>
              <a:off x="905433" y="3810116"/>
              <a:ext cx="2358975" cy="179758"/>
              <a:chOff x="891986" y="2595282"/>
              <a:chExt cx="2358975" cy="179758"/>
            </a:xfrm>
          </p:grpSpPr>
          <p:sp>
            <p:nvSpPr>
              <p:cNvPr id="150" name="Oval 149"/>
              <p:cNvSpPr/>
              <p:nvPr/>
            </p:nvSpPr>
            <p:spPr>
              <a:xfrm>
                <a:off x="891986"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1" name="Oval 150"/>
              <p:cNvSpPr/>
              <p:nvPr/>
            </p:nvSpPr>
            <p:spPr>
              <a:xfrm>
                <a:off x="124842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2" name="Oval 151"/>
              <p:cNvSpPr/>
              <p:nvPr/>
            </p:nvSpPr>
            <p:spPr>
              <a:xfrm>
                <a:off x="161418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3" name="Oval 152"/>
              <p:cNvSpPr/>
              <p:nvPr/>
            </p:nvSpPr>
            <p:spPr>
              <a:xfrm>
                <a:off x="197994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4" name="Oval 153"/>
              <p:cNvSpPr/>
              <p:nvPr/>
            </p:nvSpPr>
            <p:spPr>
              <a:xfrm>
                <a:off x="2345705" y="2596896"/>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5" name="Oval 154"/>
              <p:cNvSpPr/>
              <p:nvPr/>
            </p:nvSpPr>
            <p:spPr>
              <a:xfrm>
                <a:off x="2711465" y="2600228"/>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sp>
            <p:nvSpPr>
              <p:cNvPr id="156" name="Oval 155"/>
              <p:cNvSpPr/>
              <p:nvPr/>
            </p:nvSpPr>
            <p:spPr>
              <a:xfrm>
                <a:off x="3077225" y="2595282"/>
                <a:ext cx="173736" cy="17481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latin typeface="Segoe UI" panose="020B0502040204020203" pitchFamily="34" charset="0"/>
                </a:endParaRPr>
              </a:p>
            </p:txBody>
          </p:sp>
        </p:grpSp>
      </p:grpSp>
      <p:grpSp>
        <p:nvGrpSpPr>
          <p:cNvPr id="349" name="Grupo 348" descr="Linhas pontilhadas"/>
          <p:cNvGrpSpPr/>
          <p:nvPr userDrawn="1"/>
        </p:nvGrpSpPr>
        <p:grpSpPr>
          <a:xfrm>
            <a:off x="896377" y="4239037"/>
            <a:ext cx="2384144" cy="2121587"/>
            <a:chOff x="6557963" y="2680139"/>
            <a:chExt cx="4795836" cy="3565213"/>
          </a:xfrm>
        </p:grpSpPr>
        <p:cxnSp>
          <p:nvCxnSpPr>
            <p:cNvPr id="350" name="Conector Reto 349"/>
            <p:cNvCxnSpPr/>
            <p:nvPr userDrawn="1"/>
          </p:nvCxnSpPr>
          <p:spPr>
            <a:xfrm>
              <a:off x="6557963" y="2680139"/>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1" name="Conector Reto 350"/>
            <p:cNvCxnSpPr/>
            <p:nvPr userDrawn="1"/>
          </p:nvCxnSpPr>
          <p:spPr>
            <a:xfrm>
              <a:off x="6557963" y="3037491"/>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Conector Reto 351"/>
            <p:cNvCxnSpPr/>
            <p:nvPr userDrawn="1"/>
          </p:nvCxnSpPr>
          <p:spPr>
            <a:xfrm>
              <a:off x="6557963" y="339242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Conector Reto 352"/>
            <p:cNvCxnSpPr/>
            <p:nvPr userDrawn="1"/>
          </p:nvCxnSpPr>
          <p:spPr>
            <a:xfrm>
              <a:off x="6557963" y="374904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Conector Reto 353"/>
            <p:cNvCxnSpPr/>
            <p:nvPr userDrawn="1"/>
          </p:nvCxnSpPr>
          <p:spPr>
            <a:xfrm>
              <a:off x="6557963" y="410565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Conector Reto 354"/>
            <p:cNvCxnSpPr/>
            <p:nvPr userDrawn="1"/>
          </p:nvCxnSpPr>
          <p:spPr>
            <a:xfrm>
              <a:off x="6557963" y="446227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Conector Reto 355"/>
            <p:cNvCxnSpPr/>
            <p:nvPr userDrawn="1"/>
          </p:nvCxnSpPr>
          <p:spPr>
            <a:xfrm>
              <a:off x="6557963" y="4818888"/>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Conector Reto 356"/>
            <p:cNvCxnSpPr/>
            <p:nvPr userDrawn="1"/>
          </p:nvCxnSpPr>
          <p:spPr>
            <a:xfrm>
              <a:off x="6557963" y="517550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Conector Reto 357"/>
            <p:cNvCxnSpPr/>
            <p:nvPr userDrawn="1"/>
          </p:nvCxnSpPr>
          <p:spPr>
            <a:xfrm>
              <a:off x="6557963" y="553212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Conector Reto 358"/>
            <p:cNvCxnSpPr/>
            <p:nvPr userDrawn="1"/>
          </p:nvCxnSpPr>
          <p:spPr>
            <a:xfrm>
              <a:off x="6557963" y="588873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Conector Reto 359"/>
            <p:cNvCxnSpPr/>
            <p:nvPr userDrawn="1"/>
          </p:nvCxnSpPr>
          <p:spPr>
            <a:xfrm>
              <a:off x="6557963" y="624535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2" name="Grupo 361" descr="Linhas pontilhadas"/>
          <p:cNvGrpSpPr/>
          <p:nvPr userDrawn="1"/>
        </p:nvGrpSpPr>
        <p:grpSpPr>
          <a:xfrm>
            <a:off x="3599840" y="4239037"/>
            <a:ext cx="2384144" cy="2121587"/>
            <a:chOff x="6557963" y="2680139"/>
            <a:chExt cx="4795836" cy="3565213"/>
          </a:xfrm>
        </p:grpSpPr>
        <p:cxnSp>
          <p:nvCxnSpPr>
            <p:cNvPr id="363" name="Conector Reto 362"/>
            <p:cNvCxnSpPr/>
            <p:nvPr userDrawn="1"/>
          </p:nvCxnSpPr>
          <p:spPr>
            <a:xfrm>
              <a:off x="6557963" y="2680139"/>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4" name="Conector Reto 363"/>
            <p:cNvCxnSpPr/>
            <p:nvPr userDrawn="1"/>
          </p:nvCxnSpPr>
          <p:spPr>
            <a:xfrm>
              <a:off x="6557963" y="3037491"/>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5" name="Conector Reto 364"/>
            <p:cNvCxnSpPr/>
            <p:nvPr userDrawn="1"/>
          </p:nvCxnSpPr>
          <p:spPr>
            <a:xfrm>
              <a:off x="6557963" y="339242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6" name="Conector Reto 365"/>
            <p:cNvCxnSpPr/>
            <p:nvPr userDrawn="1"/>
          </p:nvCxnSpPr>
          <p:spPr>
            <a:xfrm>
              <a:off x="6557963" y="374904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7" name="Conector Reto 366"/>
            <p:cNvCxnSpPr/>
            <p:nvPr userDrawn="1"/>
          </p:nvCxnSpPr>
          <p:spPr>
            <a:xfrm>
              <a:off x="6557963" y="410565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8" name="Conector Reto 367"/>
            <p:cNvCxnSpPr/>
            <p:nvPr userDrawn="1"/>
          </p:nvCxnSpPr>
          <p:spPr>
            <a:xfrm>
              <a:off x="6557963" y="446227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9" name="Conector Reto 368"/>
            <p:cNvCxnSpPr/>
            <p:nvPr userDrawn="1"/>
          </p:nvCxnSpPr>
          <p:spPr>
            <a:xfrm>
              <a:off x="6557963" y="4818888"/>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0" name="Conector Reto 369"/>
            <p:cNvCxnSpPr/>
            <p:nvPr userDrawn="1"/>
          </p:nvCxnSpPr>
          <p:spPr>
            <a:xfrm>
              <a:off x="6557963" y="517550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1" name="Conector Reto 370"/>
            <p:cNvCxnSpPr/>
            <p:nvPr userDrawn="1"/>
          </p:nvCxnSpPr>
          <p:spPr>
            <a:xfrm>
              <a:off x="6557963" y="553212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2" name="Conector Reto 371"/>
            <p:cNvCxnSpPr/>
            <p:nvPr userDrawn="1"/>
          </p:nvCxnSpPr>
          <p:spPr>
            <a:xfrm>
              <a:off x="6557963" y="588873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3" name="Conector Reto 372"/>
            <p:cNvCxnSpPr/>
            <p:nvPr userDrawn="1"/>
          </p:nvCxnSpPr>
          <p:spPr>
            <a:xfrm>
              <a:off x="6557963" y="624535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75" name="Grupo 374" descr="Linhas pontilhadas"/>
          <p:cNvGrpSpPr/>
          <p:nvPr userDrawn="1"/>
        </p:nvGrpSpPr>
        <p:grpSpPr>
          <a:xfrm>
            <a:off x="6298027" y="4239037"/>
            <a:ext cx="2384144" cy="2121587"/>
            <a:chOff x="6557963" y="2680139"/>
            <a:chExt cx="4795836" cy="3565213"/>
          </a:xfrm>
        </p:grpSpPr>
        <p:cxnSp>
          <p:nvCxnSpPr>
            <p:cNvPr id="376" name="Conector Reto 375"/>
            <p:cNvCxnSpPr/>
            <p:nvPr userDrawn="1"/>
          </p:nvCxnSpPr>
          <p:spPr>
            <a:xfrm>
              <a:off x="6557963" y="2680139"/>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7" name="Conector Reto 376"/>
            <p:cNvCxnSpPr/>
            <p:nvPr userDrawn="1"/>
          </p:nvCxnSpPr>
          <p:spPr>
            <a:xfrm>
              <a:off x="6557963" y="3037491"/>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8" name="Conector Reto 377"/>
            <p:cNvCxnSpPr/>
            <p:nvPr userDrawn="1"/>
          </p:nvCxnSpPr>
          <p:spPr>
            <a:xfrm>
              <a:off x="6557963" y="339242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9" name="Conector Reto 378"/>
            <p:cNvCxnSpPr/>
            <p:nvPr userDrawn="1"/>
          </p:nvCxnSpPr>
          <p:spPr>
            <a:xfrm>
              <a:off x="6557963" y="374904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0" name="Conector Reto 379"/>
            <p:cNvCxnSpPr/>
            <p:nvPr userDrawn="1"/>
          </p:nvCxnSpPr>
          <p:spPr>
            <a:xfrm>
              <a:off x="6557963" y="410565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1" name="Conector Reto 380"/>
            <p:cNvCxnSpPr/>
            <p:nvPr userDrawn="1"/>
          </p:nvCxnSpPr>
          <p:spPr>
            <a:xfrm>
              <a:off x="6557963" y="446227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2" name="Conector Reto 381"/>
            <p:cNvCxnSpPr/>
            <p:nvPr userDrawn="1"/>
          </p:nvCxnSpPr>
          <p:spPr>
            <a:xfrm>
              <a:off x="6557963" y="4818888"/>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3" name="Conector Reto 382"/>
            <p:cNvCxnSpPr/>
            <p:nvPr userDrawn="1"/>
          </p:nvCxnSpPr>
          <p:spPr>
            <a:xfrm>
              <a:off x="6557963" y="517550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4" name="Conector Reto 383"/>
            <p:cNvCxnSpPr/>
            <p:nvPr userDrawn="1"/>
          </p:nvCxnSpPr>
          <p:spPr>
            <a:xfrm>
              <a:off x="6557963" y="553212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5" name="Conector Reto 384"/>
            <p:cNvCxnSpPr/>
            <p:nvPr userDrawn="1"/>
          </p:nvCxnSpPr>
          <p:spPr>
            <a:xfrm>
              <a:off x="6557963" y="588873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6" name="Conector Reto 385"/>
            <p:cNvCxnSpPr/>
            <p:nvPr userDrawn="1"/>
          </p:nvCxnSpPr>
          <p:spPr>
            <a:xfrm>
              <a:off x="6557963" y="624535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01" name="Grupo 400" descr="Linhas pontilhadas"/>
          <p:cNvGrpSpPr/>
          <p:nvPr userDrawn="1"/>
        </p:nvGrpSpPr>
        <p:grpSpPr>
          <a:xfrm>
            <a:off x="8996214" y="4232850"/>
            <a:ext cx="2384144" cy="2121587"/>
            <a:chOff x="6557963" y="2680139"/>
            <a:chExt cx="4795836" cy="3565213"/>
          </a:xfrm>
        </p:grpSpPr>
        <p:cxnSp>
          <p:nvCxnSpPr>
            <p:cNvPr id="402" name="Conector Reto 401"/>
            <p:cNvCxnSpPr/>
            <p:nvPr userDrawn="1"/>
          </p:nvCxnSpPr>
          <p:spPr>
            <a:xfrm>
              <a:off x="6557963" y="2680139"/>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3" name="Conector Reto 402"/>
            <p:cNvCxnSpPr/>
            <p:nvPr userDrawn="1"/>
          </p:nvCxnSpPr>
          <p:spPr>
            <a:xfrm>
              <a:off x="6557963" y="3037491"/>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4" name="Conector Reto 403"/>
            <p:cNvCxnSpPr/>
            <p:nvPr userDrawn="1"/>
          </p:nvCxnSpPr>
          <p:spPr>
            <a:xfrm>
              <a:off x="6557963" y="339242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5" name="Conector Reto 404"/>
            <p:cNvCxnSpPr/>
            <p:nvPr userDrawn="1"/>
          </p:nvCxnSpPr>
          <p:spPr>
            <a:xfrm>
              <a:off x="6557963" y="374904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6" name="Conector Reto 405"/>
            <p:cNvCxnSpPr/>
            <p:nvPr userDrawn="1"/>
          </p:nvCxnSpPr>
          <p:spPr>
            <a:xfrm>
              <a:off x="6557963" y="410565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7" name="Conector Reto 406"/>
            <p:cNvCxnSpPr/>
            <p:nvPr userDrawn="1"/>
          </p:nvCxnSpPr>
          <p:spPr>
            <a:xfrm>
              <a:off x="6557963" y="446227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8" name="Conector Reto 407"/>
            <p:cNvCxnSpPr/>
            <p:nvPr userDrawn="1"/>
          </p:nvCxnSpPr>
          <p:spPr>
            <a:xfrm>
              <a:off x="6557963" y="4818888"/>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9" name="Conector Reto 408"/>
            <p:cNvCxnSpPr/>
            <p:nvPr userDrawn="1"/>
          </p:nvCxnSpPr>
          <p:spPr>
            <a:xfrm>
              <a:off x="6557963" y="5175504"/>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0" name="Conector Reto 409"/>
            <p:cNvCxnSpPr/>
            <p:nvPr userDrawn="1"/>
          </p:nvCxnSpPr>
          <p:spPr>
            <a:xfrm>
              <a:off x="6557963" y="5532120"/>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1" name="Conector Reto 410"/>
            <p:cNvCxnSpPr/>
            <p:nvPr userDrawn="1"/>
          </p:nvCxnSpPr>
          <p:spPr>
            <a:xfrm>
              <a:off x="6557963" y="5888736"/>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2" name="Conector Reto 411"/>
            <p:cNvCxnSpPr/>
            <p:nvPr userDrawn="1"/>
          </p:nvCxnSpPr>
          <p:spPr>
            <a:xfrm>
              <a:off x="6557963" y="6245352"/>
              <a:ext cx="479583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1" name="Espaço Reservado para Texto 360"/>
          <p:cNvSpPr>
            <a:spLocks noGrp="1"/>
          </p:cNvSpPr>
          <p:nvPr>
            <p:ph type="body" sz="quarter" idx="13" hasCustomPrompt="1"/>
          </p:nvPr>
        </p:nvSpPr>
        <p:spPr>
          <a:xfrm>
            <a:off x="844865" y="3983201"/>
            <a:ext cx="2487168" cy="2510024"/>
          </a:xfrm>
        </p:spPr>
        <p:txBody>
          <a:bodyPr rtlCol="0">
            <a:normAutofit/>
          </a:bodyPr>
          <a:lstStyle>
            <a:lvl1pPr marL="0" indent="0">
              <a:lnSpc>
                <a:spcPct val="100000"/>
              </a:lnSpc>
              <a:spcBef>
                <a:spcPts val="0"/>
              </a:spcBef>
              <a:buNone/>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374" name="Espaço Reservado para Texto 360"/>
          <p:cNvSpPr>
            <a:spLocks noGrp="1"/>
          </p:cNvSpPr>
          <p:nvPr>
            <p:ph type="body" sz="quarter" idx="14" hasCustomPrompt="1"/>
          </p:nvPr>
        </p:nvSpPr>
        <p:spPr>
          <a:xfrm>
            <a:off x="3541662" y="3989388"/>
            <a:ext cx="2487168" cy="2510024"/>
          </a:xfrm>
        </p:spPr>
        <p:txBody>
          <a:bodyPr rtlCol="0">
            <a:normAutofit/>
          </a:bodyPr>
          <a:lstStyle>
            <a:lvl1pPr marL="0" indent="0">
              <a:lnSpc>
                <a:spcPct val="100000"/>
              </a:lnSpc>
              <a:spcBef>
                <a:spcPts val="0"/>
              </a:spcBef>
              <a:buNone/>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387" name="Espaço Reservado para Texto 360"/>
          <p:cNvSpPr>
            <a:spLocks noGrp="1"/>
          </p:cNvSpPr>
          <p:nvPr>
            <p:ph type="body" sz="quarter" idx="15" hasCustomPrompt="1"/>
          </p:nvPr>
        </p:nvSpPr>
        <p:spPr>
          <a:xfrm>
            <a:off x="6239849" y="3989388"/>
            <a:ext cx="2487168" cy="2510024"/>
          </a:xfrm>
        </p:spPr>
        <p:txBody>
          <a:bodyPr rtlCol="0">
            <a:normAutofit/>
          </a:bodyPr>
          <a:lstStyle>
            <a:lvl1pPr marL="0" indent="0">
              <a:lnSpc>
                <a:spcPct val="100000"/>
              </a:lnSpc>
              <a:spcBef>
                <a:spcPts val="0"/>
              </a:spcBef>
              <a:buNone/>
              <a:defRPr sz="1400">
                <a:solidFill>
                  <a:schemeClr val="tx1">
                    <a:lumMod val="85000"/>
                    <a:lumOff val="15000"/>
                  </a:schemeClr>
                </a:solidFill>
                <a:latin typeface="Segoe UI" panose="020B0502040204020203" pitchFamily="34" charset="0"/>
              </a:defRPr>
            </a:lvl1pPr>
          </a:lstStyle>
          <a:p>
            <a:pPr lvl="0" rtl="0"/>
            <a:r>
              <a:rPr lang="pt-BR" noProof="1"/>
              <a:t>Texto</a:t>
            </a:r>
          </a:p>
        </p:txBody>
      </p:sp>
      <p:sp>
        <p:nvSpPr>
          <p:cNvPr id="413" name="Espaço Reservado para Texto 360"/>
          <p:cNvSpPr>
            <a:spLocks noGrp="1"/>
          </p:cNvSpPr>
          <p:nvPr>
            <p:ph type="body" sz="quarter" idx="16" hasCustomPrompt="1"/>
          </p:nvPr>
        </p:nvSpPr>
        <p:spPr>
          <a:xfrm>
            <a:off x="8938036" y="3983201"/>
            <a:ext cx="2487168" cy="2510024"/>
          </a:xfrm>
        </p:spPr>
        <p:txBody>
          <a:bodyPr rtlCol="0">
            <a:normAutofit/>
          </a:bodyPr>
          <a:lstStyle>
            <a:lvl1pPr marL="0" indent="0">
              <a:lnSpc>
                <a:spcPct val="100000"/>
              </a:lnSpc>
              <a:spcBef>
                <a:spcPts val="0"/>
              </a:spcBef>
              <a:buNone/>
              <a:defRPr sz="1400">
                <a:solidFill>
                  <a:schemeClr val="tx1">
                    <a:lumMod val="85000"/>
                    <a:lumOff val="15000"/>
                  </a:schemeClr>
                </a:solidFill>
                <a:latin typeface="Segoe UI" panose="020B0502040204020203" pitchFamily="34" charset="0"/>
              </a:defRPr>
            </a:lvl1pPr>
          </a:lstStyle>
          <a:p>
            <a:pPr lvl="0" rtl="0"/>
            <a:r>
              <a:rPr lang="pt-BR" noProof="1"/>
              <a:t>Texto</a:t>
            </a:r>
          </a:p>
        </p:txBody>
      </p:sp>
    </p:spTree>
    <p:extLst>
      <p:ext uri="{BB962C8B-B14F-4D97-AF65-F5344CB8AC3E}">
        <p14:creationId xmlns:p14="http://schemas.microsoft.com/office/powerpoint/2010/main" val="17398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rtlCol="0" anchor="b"/>
          <a:lstStyle>
            <a:lvl1pPr>
              <a:defRPr sz="6000">
                <a:latin typeface="Century Gothic" panose="020B0502020202020204" pitchFamily="34" charset="0"/>
              </a:defRPr>
            </a:lvl1pPr>
          </a:lstStyle>
          <a:p>
            <a:pPr rtl="0"/>
            <a:r>
              <a:rPr lang="pt-BR" noProof="1"/>
              <a:t>Clique para editar o estilo de título Mestre</a:t>
            </a:r>
          </a:p>
        </p:txBody>
      </p:sp>
      <p:sp>
        <p:nvSpPr>
          <p:cNvPr id="3" name="Espaço reservado para texto 2"/>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latin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1"/>
              <a:t>Clique para editar o texto Mestre</a:t>
            </a:r>
          </a:p>
        </p:txBody>
      </p:sp>
      <p:sp>
        <p:nvSpPr>
          <p:cNvPr id="4" name="Espaço Reservado para Data 3"/>
          <p:cNvSpPr>
            <a:spLocks noGrp="1"/>
          </p:cNvSpPr>
          <p:nvPr>
            <p:ph type="dt" sz="half" idx="10"/>
          </p:nvPr>
        </p:nvSpPr>
        <p:spPr/>
        <p:txBody>
          <a:bodyPr rtlCol="0"/>
          <a:lstStyle>
            <a:lvl1pPr>
              <a:defRPr>
                <a:latin typeface="Segoe UI" panose="020B0502040204020203" pitchFamily="34" charset="0"/>
              </a:defRPr>
            </a:lvl1pPr>
          </a:lstStyle>
          <a:p>
            <a:fld id="{036BBCAC-34EF-4204-9399-6056FD685B61}" type="datetime1">
              <a:rPr lang="pt-BR" noProof="1" smtClean="0"/>
              <a:t>18/03/2025</a:t>
            </a:fld>
            <a:endParaRPr lang="pt-BR" noProof="1"/>
          </a:p>
        </p:txBody>
      </p:sp>
      <p:sp>
        <p:nvSpPr>
          <p:cNvPr id="5" name="Espaço Reservado para Rodapé 4"/>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6" name="Espaço Reservado para o Número do Slide 5"/>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229267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rtlCol="0"/>
          <a:lstStyle>
            <a:lvl1pPr>
              <a:defRPr>
                <a:latin typeface="Century Gothic" panose="020B0502020202020204" pitchFamily="34" charset="0"/>
              </a:defRPr>
            </a:lvl1pPr>
          </a:lstStyle>
          <a:p>
            <a:pPr rtl="0"/>
            <a:r>
              <a:rPr lang="pt-BR" noProof="1"/>
              <a:t>Clique para editar o estilo de título Mestre</a:t>
            </a:r>
          </a:p>
        </p:txBody>
      </p:sp>
      <p:sp>
        <p:nvSpPr>
          <p:cNvPr id="3" name="Espaço reservado para texto 2"/>
          <p:cNvSpPr>
            <a:spLocks noGrp="1"/>
          </p:cNvSpPr>
          <p:nvPr>
            <p:ph type="body" idx="1" hasCustomPrompt="1"/>
          </p:nvPr>
        </p:nvSpPr>
        <p:spPr>
          <a:xfrm>
            <a:off x="839788" y="1681163"/>
            <a:ext cx="5157787" cy="823912"/>
          </a:xfrm>
        </p:spPr>
        <p:txBody>
          <a:bodyPr rtlCol="0"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1"/>
              <a:t>Clique para editar o texto Mestre</a:t>
            </a:r>
          </a:p>
        </p:txBody>
      </p:sp>
      <p:sp>
        <p:nvSpPr>
          <p:cNvPr id="4" name="Espaço reservado para conteúdo 3"/>
          <p:cNvSpPr>
            <a:spLocks noGrp="1"/>
          </p:cNvSpPr>
          <p:nvPr>
            <p:ph sz="half" idx="2" hasCustomPrompt="1"/>
          </p:nvPr>
        </p:nvSpPr>
        <p:spPr>
          <a:xfrm>
            <a:off x="839788" y="2505075"/>
            <a:ext cx="5157787" cy="3684588"/>
          </a:xfrm>
        </p:spPr>
        <p:txBody>
          <a:bodyPr rtlCol="0"/>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5" name="Espaço reservado para texto 4"/>
          <p:cNvSpPr>
            <a:spLocks noGrp="1"/>
          </p:cNvSpPr>
          <p:nvPr>
            <p:ph type="body" sz="quarter" idx="3" hasCustomPrompt="1"/>
          </p:nvPr>
        </p:nvSpPr>
        <p:spPr>
          <a:xfrm>
            <a:off x="6172200" y="1681163"/>
            <a:ext cx="5183188" cy="823912"/>
          </a:xfrm>
        </p:spPr>
        <p:txBody>
          <a:bodyPr rtlCol="0"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1"/>
              <a:t>Clique para editar o texto Mestre</a:t>
            </a:r>
          </a:p>
        </p:txBody>
      </p:sp>
      <p:sp>
        <p:nvSpPr>
          <p:cNvPr id="6" name="Espaço reservado para conteúdo 5"/>
          <p:cNvSpPr>
            <a:spLocks noGrp="1"/>
          </p:cNvSpPr>
          <p:nvPr>
            <p:ph sz="quarter" idx="4" hasCustomPrompt="1"/>
          </p:nvPr>
        </p:nvSpPr>
        <p:spPr>
          <a:xfrm>
            <a:off x="6172200" y="2505075"/>
            <a:ext cx="5183188" cy="3684588"/>
          </a:xfrm>
        </p:spPr>
        <p:txBody>
          <a:bodyPr rtlCol="0"/>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7" name="Espaço Reservado para Data 6"/>
          <p:cNvSpPr>
            <a:spLocks noGrp="1"/>
          </p:cNvSpPr>
          <p:nvPr>
            <p:ph type="dt" sz="half" idx="10"/>
          </p:nvPr>
        </p:nvSpPr>
        <p:spPr/>
        <p:txBody>
          <a:bodyPr rtlCol="0"/>
          <a:lstStyle>
            <a:lvl1pPr>
              <a:defRPr>
                <a:latin typeface="Segoe UI" panose="020B0502040204020203" pitchFamily="34" charset="0"/>
              </a:defRPr>
            </a:lvl1pPr>
          </a:lstStyle>
          <a:p>
            <a:fld id="{F02CDDD7-4864-42CC-9C6B-2C9C28EB73E2}" type="datetime1">
              <a:rPr lang="pt-BR" noProof="1" smtClean="0"/>
              <a:t>18/03/2025</a:t>
            </a:fld>
            <a:endParaRPr lang="pt-BR" noProof="1"/>
          </a:p>
        </p:txBody>
      </p:sp>
      <p:sp>
        <p:nvSpPr>
          <p:cNvPr id="8" name="Espaço Reservado para Rodapé 7"/>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9" name="Espaço Reservado para o Número do Slide 8"/>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371450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atin typeface="Century Gothic" panose="020B0502020202020204" pitchFamily="34" charset="0"/>
              </a:defRPr>
            </a:lvl1pPr>
          </a:lstStyle>
          <a:p>
            <a:pPr rtl="0"/>
            <a:r>
              <a:rPr lang="pt-BR" noProof="1"/>
              <a:t>Clique para editar o estilo de título Mestre</a:t>
            </a:r>
          </a:p>
        </p:txBody>
      </p:sp>
      <p:sp>
        <p:nvSpPr>
          <p:cNvPr id="3" name="Espaço Reservado para Data 2"/>
          <p:cNvSpPr>
            <a:spLocks noGrp="1"/>
          </p:cNvSpPr>
          <p:nvPr>
            <p:ph type="dt" sz="half" idx="10"/>
          </p:nvPr>
        </p:nvSpPr>
        <p:spPr/>
        <p:txBody>
          <a:bodyPr rtlCol="0"/>
          <a:lstStyle>
            <a:lvl1pPr>
              <a:defRPr>
                <a:latin typeface="Segoe UI" panose="020B0502040204020203" pitchFamily="34" charset="0"/>
              </a:defRPr>
            </a:lvl1pPr>
          </a:lstStyle>
          <a:p>
            <a:fld id="{A989434E-11D5-4D6E-81A9-D63BD5945234}" type="datetime1">
              <a:rPr lang="pt-BR" noProof="1" smtClean="0"/>
              <a:t>18/03/2025</a:t>
            </a:fld>
            <a:endParaRPr lang="pt-BR" noProof="1"/>
          </a:p>
        </p:txBody>
      </p:sp>
      <p:sp>
        <p:nvSpPr>
          <p:cNvPr id="4" name="Espaço Reservado para Rodapé 3"/>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5" name="Espaço Reservado para o Número do Slide 4"/>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31391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latin typeface="Segoe UI" panose="020B0502040204020203" pitchFamily="34" charset="0"/>
              </a:defRPr>
            </a:lvl1pPr>
          </a:lstStyle>
          <a:p>
            <a:fld id="{1E2BBBE2-2FC3-4EB0-822F-643FE384C19F}" type="datetime1">
              <a:rPr lang="pt-BR" noProof="1" smtClean="0"/>
              <a:t>18/03/2025</a:t>
            </a:fld>
            <a:endParaRPr lang="pt-BR" noProof="1"/>
          </a:p>
        </p:txBody>
      </p:sp>
      <p:sp>
        <p:nvSpPr>
          <p:cNvPr id="3" name="Espaço Reservado para Rodapé 2"/>
          <p:cNvSpPr>
            <a:spLocks noGrp="1"/>
          </p:cNvSpPr>
          <p:nvPr>
            <p:ph type="ftr" sz="quarter" idx="11"/>
          </p:nvPr>
        </p:nvSpPr>
        <p:spPr/>
        <p:txBody>
          <a:bodyPr rtlCol="0"/>
          <a:lstStyle>
            <a:lvl1pPr>
              <a:defRPr>
                <a:latin typeface="Segoe UI" panose="020B0502040204020203" pitchFamily="34" charset="0"/>
              </a:defRPr>
            </a:lvl1pPr>
          </a:lstStyle>
          <a:p>
            <a:endParaRPr lang="pt-BR" noProof="1"/>
          </a:p>
        </p:txBody>
      </p:sp>
      <p:sp>
        <p:nvSpPr>
          <p:cNvPr id="4" name="Espaço reservado para o número do slide 3"/>
          <p:cNvSpPr>
            <a:spLocks noGrp="1"/>
          </p:cNvSpPr>
          <p:nvPr>
            <p:ph type="sldNum" sz="quarter" idx="12"/>
          </p:nvPr>
        </p:nvSpPr>
        <p:spPr/>
        <p:txBody>
          <a:bodyPr rtlCol="0"/>
          <a:lstStyle>
            <a:lvl1pPr>
              <a:defRPr>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342887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1"/>
              <a:t>Clique para editar o estilo de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1"/>
              <a:t>Clique para editar o texto Mestre</a:t>
            </a:r>
          </a:p>
          <a:p>
            <a:pPr lvl="1" rtl="0"/>
            <a:r>
              <a:rPr lang="pt-BR" noProof="1"/>
              <a:t>Segundo nível</a:t>
            </a:r>
          </a:p>
          <a:p>
            <a:pPr lvl="2" rtl="0"/>
            <a:r>
              <a:rPr lang="pt-BR" noProof="1"/>
              <a:t>Terceiro nível</a:t>
            </a:r>
          </a:p>
          <a:p>
            <a:pPr lvl="3" rtl="0"/>
            <a:r>
              <a:rPr lang="pt-BR" noProof="1"/>
              <a:t>Quarto nível</a:t>
            </a:r>
          </a:p>
          <a:p>
            <a:pPr lvl="4" rtl="0"/>
            <a:r>
              <a:rPr lang="pt-BR" noProof="1"/>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D2B83B94-12BA-44D5-B414-6EA0AB1F9F2B}" type="datetime1">
              <a:rPr lang="pt-BR" noProof="1" smtClean="0"/>
              <a:t>18/03/2025</a:t>
            </a:fld>
            <a:endParaRPr lang="pt-BR" noProof="1"/>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pt-BR" noProof="1"/>
          </a:p>
        </p:txBody>
      </p:sp>
      <p:sp>
        <p:nvSpPr>
          <p:cNvPr id="6" name="Espaço Reservado para o Número do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632BDE3A-8A5F-47C4-AA75-58FC1EB2D383}" type="slidenum">
              <a:rPr lang="pt-BR" noProof="1" dirty="0" smtClean="0"/>
              <a:pPr/>
              <a:t>‹nº›</a:t>
            </a:fld>
            <a:endParaRPr lang="pt-BR" noProof="1"/>
          </a:p>
        </p:txBody>
      </p:sp>
    </p:spTree>
    <p:extLst>
      <p:ext uri="{BB962C8B-B14F-4D97-AF65-F5344CB8AC3E}">
        <p14:creationId xmlns:p14="http://schemas.microsoft.com/office/powerpoint/2010/main" val="9718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derianegouveia2020@gmail.com" TargetMode="External"/><Relationship Id="rId7"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danylloprados@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lanalto.gov.br/ccivil_03/leis/L8080.htm#art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lanalto.gov.br/ccivil_03/leis/L8080.htm#art6" TargetMode="External"/><Relationship Id="rId2" Type="http://schemas.openxmlformats.org/officeDocument/2006/relationships/hyperlink" Target="https://www.planalto.gov.br/ccivil_03/Constituicao/Constituicao.htm#art20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plataforma.saude.gov.b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xMd6xN12w5Y"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dirty="0">
                <a:solidFill>
                  <a:schemeClr val="tx1"/>
                </a:solidFill>
              </a:rPr>
              <a:t>Planejamento no SUS</a:t>
            </a:r>
            <a:endParaRPr lang="pt-BR" noProof="1">
              <a:solidFill>
                <a:schemeClr val="tx1"/>
              </a:solidFill>
            </a:endParaRPr>
          </a:p>
        </p:txBody>
      </p:sp>
      <p:sp>
        <p:nvSpPr>
          <p:cNvPr id="7" name="Subtítulo 6"/>
          <p:cNvSpPr>
            <a:spLocks noGrp="1"/>
          </p:cNvSpPr>
          <p:nvPr>
            <p:ph type="subTitle" idx="1"/>
          </p:nvPr>
        </p:nvSpPr>
        <p:spPr/>
        <p:txBody>
          <a:bodyPr rtlCol="0">
            <a:normAutofit/>
          </a:bodyPr>
          <a:lstStyle/>
          <a:p>
            <a:pPr>
              <a:lnSpc>
                <a:spcPct val="110000"/>
              </a:lnSpc>
            </a:pPr>
            <a:r>
              <a:rPr lang="pt-BR" sz="2400" dirty="0">
                <a:solidFill>
                  <a:schemeClr val="tx1"/>
                </a:solidFill>
              </a:rPr>
              <a:t>da análise da </a:t>
            </a:r>
            <a:r>
              <a:rPr lang="pt-BR" sz="2400" b="1" dirty="0">
                <a:solidFill>
                  <a:schemeClr val="tx1"/>
                </a:solidFill>
              </a:rPr>
              <a:t>situação de saúde </a:t>
            </a:r>
            <a:r>
              <a:rPr lang="pt-BR" sz="2400" dirty="0">
                <a:solidFill>
                  <a:schemeClr val="tx1"/>
                </a:solidFill>
              </a:rPr>
              <a:t>à elaboração de instrumentos</a:t>
            </a:r>
            <a:r>
              <a:rPr lang="pt-BR" sz="2400" b="1" dirty="0">
                <a:solidFill>
                  <a:schemeClr val="tx1"/>
                </a:solidFill>
              </a:rPr>
              <a:t> </a:t>
            </a:r>
            <a:r>
              <a:rPr lang="pt-BR" sz="2400" dirty="0">
                <a:solidFill>
                  <a:schemeClr val="tx1"/>
                </a:solidFill>
              </a:rPr>
              <a:t>de</a:t>
            </a:r>
            <a:r>
              <a:rPr lang="pt-BR" sz="2400" b="1" dirty="0">
                <a:solidFill>
                  <a:schemeClr val="tx1"/>
                </a:solidFill>
              </a:rPr>
              <a:t> planejamento </a:t>
            </a:r>
            <a:r>
              <a:rPr lang="pt-BR" sz="2400" dirty="0">
                <a:solidFill>
                  <a:schemeClr val="tx1"/>
                </a:solidFill>
              </a:rPr>
              <a:t>e </a:t>
            </a:r>
            <a:r>
              <a:rPr lang="pt-BR" sz="2400" b="1" dirty="0">
                <a:solidFill>
                  <a:schemeClr val="tx1"/>
                </a:solidFill>
              </a:rPr>
              <a:t>gestão</a:t>
            </a:r>
            <a:r>
              <a:rPr lang="pt-BR" sz="2400" dirty="0">
                <a:solidFill>
                  <a:schemeClr val="tx1"/>
                </a:solidFill>
              </a:rPr>
              <a:t>.</a:t>
            </a:r>
            <a:endParaRPr lang="pt-BR" sz="2400" noProof="1">
              <a:solidFill>
                <a:schemeClr val="tx1"/>
              </a:solidFill>
            </a:endParaRPr>
          </a:p>
        </p:txBody>
      </p:sp>
      <p:pic>
        <p:nvPicPr>
          <p:cNvPr id="4" name="Imagem 3" descr="C:\Users\Administrador\Desktop\logocosems\LOGO COSEMS.png"/>
          <p:cNvPicPr/>
          <p:nvPr/>
        </p:nvPicPr>
        <p:blipFill>
          <a:blip r:embed="rId3">
            <a:extLst>
              <a:ext uri="{28A0092B-C50C-407E-A947-70E740481C1C}">
                <a14:useLocalDpi xmlns:a14="http://schemas.microsoft.com/office/drawing/2010/main" val="0"/>
              </a:ext>
            </a:extLst>
          </a:blip>
          <a:srcRect/>
          <a:stretch>
            <a:fillRect/>
          </a:stretch>
        </p:blipFill>
        <p:spPr bwMode="auto">
          <a:xfrm>
            <a:off x="4924200" y="596438"/>
            <a:ext cx="2367986" cy="1896647"/>
          </a:xfrm>
          <a:prstGeom prst="rect">
            <a:avLst/>
          </a:prstGeom>
          <a:noFill/>
          <a:ln>
            <a:noFill/>
          </a:ln>
        </p:spPr>
      </p:pic>
    </p:spTree>
    <p:extLst>
      <p:ext uri="{BB962C8B-B14F-4D97-AF65-F5344CB8AC3E}">
        <p14:creationId xmlns:p14="http://schemas.microsoft.com/office/powerpoint/2010/main" val="341977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normas e disposições específicas sobre o planejamento no SUS</a:t>
            </a:r>
          </a:p>
        </p:txBody>
      </p:sp>
      <p:sp>
        <p:nvSpPr>
          <p:cNvPr id="3" name="Espaço Reservado para Conteúdo 2"/>
          <p:cNvSpPr>
            <a:spLocks noGrp="1"/>
          </p:cNvSpPr>
          <p:nvPr>
            <p:ph idx="1"/>
          </p:nvPr>
        </p:nvSpPr>
        <p:spPr/>
        <p:txBody>
          <a:bodyPr/>
          <a:lstStyle/>
          <a:p>
            <a:pPr marL="285750" lvl="0" indent="-285750">
              <a:buFont typeface="Arial" panose="020B0604020202020204" pitchFamily="34" charset="0"/>
              <a:buChar char="•"/>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800747751"/>
              </p:ext>
            </p:extLst>
          </p:nvPr>
        </p:nvGraphicFramePr>
        <p:xfrm>
          <a:off x="838199" y="1658338"/>
          <a:ext cx="10533845" cy="4552266"/>
        </p:xfrm>
        <a:graphic>
          <a:graphicData uri="http://schemas.openxmlformats.org/drawingml/2006/table">
            <a:tbl>
              <a:tblPr firstRow="1" bandRow="1">
                <a:tableStyleId>{5C22544A-7EE6-4342-B048-85BDC9FD1C3A}</a:tableStyleId>
              </a:tblPr>
              <a:tblGrid>
                <a:gridCol w="2196938">
                  <a:extLst>
                    <a:ext uri="{9D8B030D-6E8A-4147-A177-3AD203B41FA5}">
                      <a16:colId xmlns:a16="http://schemas.microsoft.com/office/drawing/2014/main" val="20000"/>
                    </a:ext>
                  </a:extLst>
                </a:gridCol>
                <a:gridCol w="8336907">
                  <a:extLst>
                    <a:ext uri="{9D8B030D-6E8A-4147-A177-3AD203B41FA5}">
                      <a16:colId xmlns:a16="http://schemas.microsoft.com/office/drawing/2014/main" val="20001"/>
                    </a:ext>
                  </a:extLst>
                </a:gridCol>
              </a:tblGrid>
              <a:tr h="437466">
                <a:tc>
                  <a:txBody>
                    <a:bodyPr/>
                    <a:lstStyle/>
                    <a:p>
                      <a:r>
                        <a:rPr lang="pt-BR" sz="1700" b="1" dirty="0"/>
                        <a:t>Legislação</a:t>
                      </a:r>
                    </a:p>
                  </a:txBody>
                  <a:tcPr/>
                </a:tc>
                <a:tc>
                  <a:txBody>
                    <a:bodyPr/>
                    <a:lstStyle/>
                    <a:p>
                      <a:r>
                        <a:rPr lang="pt-BR" sz="1700" b="1" dirty="0"/>
                        <a:t>Disposições sobre o planejamento governamental no SUS</a:t>
                      </a:r>
                    </a:p>
                  </a:txBody>
                  <a:tcPr/>
                </a:tc>
                <a:extLst>
                  <a:ext uri="{0D108BD9-81ED-4DB2-BD59-A6C34878D82A}">
                    <a16:rowId xmlns:a16="http://schemas.microsoft.com/office/drawing/2014/main" val="10000"/>
                  </a:ext>
                </a:extLst>
              </a:tr>
              <a:tr h="437466">
                <a:tc>
                  <a:txBody>
                    <a:bodyPr/>
                    <a:lstStyle/>
                    <a:p>
                      <a:r>
                        <a:rPr lang="pt-BR" sz="1800" b="0" i="0" u="none" strike="noStrike" kern="1200" baseline="0" dirty="0">
                          <a:solidFill>
                            <a:schemeClr val="dk1"/>
                          </a:solidFill>
                          <a:latin typeface="+mn-lt"/>
                          <a:ea typeface="+mn-ea"/>
                          <a:cs typeface="+mn-cs"/>
                        </a:rPr>
                        <a:t>Art. 36 da Lei n° 8.080/1990</a:t>
                      </a:r>
                      <a:endParaRPr lang="pt-BR" sz="1700" b="0" dirty="0"/>
                    </a:p>
                  </a:txBody>
                  <a:tcPr/>
                </a:tc>
                <a:tc>
                  <a:txBody>
                    <a:bodyPr/>
                    <a:lstStyle/>
                    <a:p>
                      <a:r>
                        <a:rPr lang="pt-BR" sz="1800" b="0" i="0" u="none" strike="noStrike" kern="1200" baseline="0" dirty="0">
                          <a:solidFill>
                            <a:schemeClr val="dk1"/>
                          </a:solidFill>
                          <a:latin typeface="+mn-lt"/>
                          <a:ea typeface="+mn-ea"/>
                          <a:cs typeface="+mn-cs"/>
                        </a:rPr>
                        <a:t>Estabelece que o processo de planejamento e orçamento no SUS será de natureza ascendente desde a esfera municipal até a federal e deverá observar o equilíbrio financeiro dos entes da Federação, define o Plano de Saúde como instrumento básico do planejamento setorial e confere ao CNS a atribuição de estabelecer as diretrizes gerais para a elaboração dos planos de saúde.</a:t>
                      </a:r>
                      <a:endParaRPr lang="pt-BR" sz="1700" b="0" dirty="0"/>
                    </a:p>
                  </a:txBody>
                  <a:tcPr/>
                </a:tc>
                <a:extLst>
                  <a:ext uri="{0D108BD9-81ED-4DB2-BD59-A6C34878D82A}">
                    <a16:rowId xmlns:a16="http://schemas.microsoft.com/office/drawing/2014/main" val="10001"/>
                  </a:ext>
                </a:extLst>
              </a:tr>
              <a:tr h="437466">
                <a:tc>
                  <a:txBody>
                    <a:bodyPr/>
                    <a:lstStyle/>
                    <a:p>
                      <a:r>
                        <a:rPr lang="pt-BR" sz="1800" b="0" i="0" u="none" strike="noStrike" kern="1200" baseline="0" dirty="0">
                          <a:solidFill>
                            <a:schemeClr val="dk1"/>
                          </a:solidFill>
                          <a:latin typeface="+mn-lt"/>
                          <a:ea typeface="+mn-ea"/>
                          <a:cs typeface="+mn-cs"/>
                        </a:rPr>
                        <a:t>Lei n° 8.142/1990</a:t>
                      </a:r>
                      <a:endParaRPr lang="pt-BR" sz="1700" b="0" dirty="0"/>
                    </a:p>
                  </a:txBody>
                  <a:tcPr/>
                </a:tc>
                <a:tc>
                  <a:txBody>
                    <a:bodyPr/>
                    <a:lstStyle/>
                    <a:p>
                      <a:r>
                        <a:rPr lang="pt-BR" sz="1800" b="0" i="0" u="none" strike="noStrike" kern="1200" baseline="0" dirty="0">
                          <a:solidFill>
                            <a:schemeClr val="dk1"/>
                          </a:solidFill>
                          <a:latin typeface="+mn-lt"/>
                          <a:ea typeface="+mn-ea"/>
                          <a:cs typeface="+mn-cs"/>
                        </a:rPr>
                        <a:t>Define as conferências de saúde como instâncias para avaliação da situação de saúde e proposição de diretrizes para a formulação da política de saúde nas três esferas, de maneira ascendente, e estabelece a elaboração dos planos de saúde como condição para o recebimento de transferências do Fundo Nacional de Saúde (FNS).</a:t>
                      </a:r>
                      <a:endParaRPr lang="pt-BR" sz="1700" b="0" dirty="0"/>
                    </a:p>
                  </a:txBody>
                  <a:tcPr/>
                </a:tc>
                <a:extLst>
                  <a:ext uri="{0D108BD9-81ED-4DB2-BD59-A6C34878D82A}">
                    <a16:rowId xmlns:a16="http://schemas.microsoft.com/office/drawing/2014/main" val="10002"/>
                  </a:ext>
                </a:extLst>
              </a:tr>
              <a:tr h="437466">
                <a:tc>
                  <a:txBody>
                    <a:bodyPr/>
                    <a:lstStyle/>
                    <a:p>
                      <a:r>
                        <a:rPr lang="pt-BR" sz="1800" b="0" i="0" u="none" strike="noStrike" kern="1200" baseline="0" dirty="0">
                          <a:solidFill>
                            <a:schemeClr val="dk1"/>
                          </a:solidFill>
                          <a:latin typeface="+mn-lt"/>
                          <a:ea typeface="+mn-ea"/>
                          <a:cs typeface="+mn-cs"/>
                        </a:rPr>
                        <a:t>Emenda Constitucional n° 29/2000</a:t>
                      </a:r>
                      <a:endParaRPr lang="pt-BR" sz="1700" b="0" dirty="0"/>
                    </a:p>
                  </a:txBody>
                  <a:tcPr/>
                </a:tc>
                <a:tc>
                  <a:txBody>
                    <a:bodyPr/>
                    <a:lstStyle/>
                    <a:p>
                      <a:r>
                        <a:rPr lang="pt-BR" sz="1800" b="0" i="0" u="none" strike="noStrike" kern="1200" baseline="0" dirty="0">
                          <a:solidFill>
                            <a:schemeClr val="dk1"/>
                          </a:solidFill>
                          <a:latin typeface="+mn-lt"/>
                          <a:ea typeface="+mn-ea"/>
                          <a:cs typeface="+mn-cs"/>
                        </a:rPr>
                        <a:t>Institui a obrigatoriedade da aplicação por parte dos três entes da Federação de patamares mínimos de recursos fiscais para o financiamento das ações e serviços de saúde no SUS, patamares esses que deverão balizar a previsão de receitas e despesas nos processos de planejamento do SUS.</a:t>
                      </a:r>
                      <a:endParaRPr lang="pt-BR" sz="1700" b="0" dirty="0"/>
                    </a:p>
                  </a:txBody>
                  <a:tcPr/>
                </a:tc>
                <a:extLst>
                  <a:ext uri="{0D108BD9-81ED-4DB2-BD59-A6C34878D82A}">
                    <a16:rowId xmlns:a16="http://schemas.microsoft.com/office/drawing/2014/main" val="10003"/>
                  </a:ext>
                </a:extLst>
              </a:tr>
            </a:tbl>
          </a:graphicData>
        </a:graphic>
      </p:graphicFrame>
      <p:sp>
        <p:nvSpPr>
          <p:cNvPr id="6" name="Texto explicativo retangular com cantos arredondados 5"/>
          <p:cNvSpPr/>
          <p:nvPr/>
        </p:nvSpPr>
        <p:spPr>
          <a:xfrm>
            <a:off x="11213205" y="4301544"/>
            <a:ext cx="978795" cy="769696"/>
          </a:xfrm>
          <a:prstGeom prst="wedgeRoundRectCallout">
            <a:avLst>
              <a:gd name="adj1" fmla="val -76133"/>
              <a:gd name="adj2" fmla="val 24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rPr>
              <a:t>NOB</a:t>
            </a:r>
          </a:p>
          <a:p>
            <a:pPr algn="ctr"/>
            <a:r>
              <a:rPr lang="pt-BR" sz="2000" b="1" dirty="0">
                <a:solidFill>
                  <a:schemeClr val="tx1"/>
                </a:solidFill>
              </a:rPr>
              <a:t>NOAS</a:t>
            </a:r>
          </a:p>
        </p:txBody>
      </p:sp>
    </p:spTree>
    <p:extLst>
      <p:ext uri="{BB962C8B-B14F-4D97-AF65-F5344CB8AC3E}">
        <p14:creationId xmlns:p14="http://schemas.microsoft.com/office/powerpoint/2010/main" val="4852007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Programação Anual de Saúde – PAS</a:t>
            </a:r>
          </a:p>
        </p:txBody>
      </p:sp>
      <p:sp>
        <p:nvSpPr>
          <p:cNvPr id="3" name="Espaço Reservado para Conteúdo 2"/>
          <p:cNvSpPr>
            <a:spLocks noGrp="1"/>
          </p:cNvSpPr>
          <p:nvPr>
            <p:ph idx="1"/>
          </p:nvPr>
        </p:nvSpPr>
        <p:spPr>
          <a:xfrm>
            <a:off x="838200" y="1710293"/>
            <a:ext cx="10706099" cy="4330911"/>
          </a:xfrm>
        </p:spPr>
        <p:txBody>
          <a:bodyPr>
            <a:noAutofit/>
          </a:bodyPr>
          <a:lstStyle/>
          <a:p>
            <a:r>
              <a:rPr lang="pt-BR" sz="2200" dirty="0">
                <a:solidFill>
                  <a:schemeClr val="tx1"/>
                </a:solidFill>
              </a:rPr>
              <a:t>§ 3° O prazo de vigência da PAS coincidirá com o ano calendário.</a:t>
            </a:r>
          </a:p>
          <a:p>
            <a:r>
              <a:rPr lang="pt-BR" sz="2200" dirty="0">
                <a:solidFill>
                  <a:schemeClr val="tx1"/>
                </a:solidFill>
              </a:rPr>
              <a:t>Art. 98 No processo de elaboração e execução da PAS, os gestores de saúde observarão os seguintes prazos:</a:t>
            </a:r>
          </a:p>
          <a:p>
            <a:r>
              <a:rPr lang="pt-BR" sz="2200" dirty="0">
                <a:solidFill>
                  <a:schemeClr val="tx1"/>
                </a:solidFill>
              </a:rPr>
              <a:t>I - elaboração e envio para aprovação do respectivo Conselho de Saúde antes da data de encaminhamento da LDO do exercício correspondente; e</a:t>
            </a:r>
          </a:p>
          <a:p>
            <a:r>
              <a:rPr lang="pt-BR" sz="2200" dirty="0">
                <a:solidFill>
                  <a:schemeClr val="tx1"/>
                </a:solidFill>
              </a:rPr>
              <a:t>II - execução no ano subsequente.</a:t>
            </a:r>
          </a:p>
        </p:txBody>
      </p:sp>
    </p:spTree>
    <p:extLst>
      <p:ext uri="{BB962C8B-B14F-4D97-AF65-F5344CB8AC3E}">
        <p14:creationId xmlns:p14="http://schemas.microsoft.com/office/powerpoint/2010/main" val="2002960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Programação Anual de Saúde – PAS</a:t>
            </a:r>
          </a:p>
        </p:txBody>
      </p:sp>
      <p:sp>
        <p:nvSpPr>
          <p:cNvPr id="3" name="Espaço Reservado para Conteúdo 2"/>
          <p:cNvSpPr>
            <a:spLocks noGrp="1"/>
          </p:cNvSpPr>
          <p:nvPr>
            <p:ph idx="1"/>
          </p:nvPr>
        </p:nvSpPr>
        <p:spPr/>
        <p:txBody>
          <a:bodyPr>
            <a:normAutofit/>
          </a:bodyPr>
          <a:lstStyle/>
          <a:p>
            <a:pPr marL="457200" lvl="0" indent="-457200">
              <a:buFont typeface="Arial" panose="020B0604020202020204" pitchFamily="34" charset="0"/>
              <a:buChar char="•"/>
            </a:pPr>
            <a:r>
              <a:rPr lang="pt-BR" sz="4400" dirty="0">
                <a:solidFill>
                  <a:schemeClr val="tx1"/>
                </a:solidFill>
              </a:rPr>
              <a:t>Metas (atreladas a);</a:t>
            </a:r>
          </a:p>
          <a:p>
            <a:pPr marL="457200" lvl="0" indent="-457200">
              <a:buFont typeface="Arial" panose="020B0604020202020204" pitchFamily="34" charset="0"/>
              <a:buChar char="•"/>
            </a:pPr>
            <a:r>
              <a:rPr lang="pt-BR" sz="4400" dirty="0">
                <a:solidFill>
                  <a:schemeClr val="tx1"/>
                </a:solidFill>
              </a:rPr>
              <a:t>Ações (atreladas a);</a:t>
            </a:r>
          </a:p>
          <a:p>
            <a:pPr marL="457200" lvl="0" indent="-457200">
              <a:buFont typeface="Arial" panose="020B0604020202020204" pitchFamily="34" charset="0"/>
              <a:buChar char="•"/>
            </a:pPr>
            <a:r>
              <a:rPr lang="pt-BR" sz="4400" dirty="0">
                <a:solidFill>
                  <a:schemeClr val="tx1"/>
                </a:solidFill>
              </a:rPr>
              <a:t>Recursos financeiros.</a:t>
            </a:r>
          </a:p>
          <a:p>
            <a:endParaRPr lang="pt-BR" sz="4400" dirty="0">
              <a:solidFill>
                <a:schemeClr val="tx1"/>
              </a:solidFill>
            </a:endParaRPr>
          </a:p>
        </p:txBody>
      </p:sp>
      <p:sp>
        <p:nvSpPr>
          <p:cNvPr id="4" name="Seta em curva para a esquerda 3"/>
          <p:cNvSpPr/>
          <p:nvPr/>
        </p:nvSpPr>
        <p:spPr>
          <a:xfrm>
            <a:off x="6722771" y="1893194"/>
            <a:ext cx="1056068" cy="1133341"/>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Seta em curva para a esquerda 4"/>
          <p:cNvSpPr/>
          <p:nvPr/>
        </p:nvSpPr>
        <p:spPr>
          <a:xfrm>
            <a:off x="6722771" y="3026535"/>
            <a:ext cx="1056068" cy="1133341"/>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1368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475" fill="hold">
                                          <p:stCondLst>
                                            <p:cond delay="0"/>
                                          </p:stCondLst>
                                        </p:cTn>
                                        <p:tgtEl>
                                          <p:spTgt spid="4"/>
                                        </p:tgtEl>
                                        <p:attrNameLst>
                                          <p:attrName>r</p:attrName>
                                        </p:attrNameLst>
                                      </p:cBhvr>
                                    </p:animRot>
                                    <p:animRot by="-240000">
                                      <p:cBhvr>
                                        <p:cTn id="7" dur="950" fill="hold">
                                          <p:stCondLst>
                                            <p:cond delay="950"/>
                                          </p:stCondLst>
                                        </p:cTn>
                                        <p:tgtEl>
                                          <p:spTgt spid="4"/>
                                        </p:tgtEl>
                                        <p:attrNameLst>
                                          <p:attrName>r</p:attrName>
                                        </p:attrNameLst>
                                      </p:cBhvr>
                                    </p:animRot>
                                    <p:animRot by="240000">
                                      <p:cBhvr>
                                        <p:cTn id="8" dur="950" fill="hold">
                                          <p:stCondLst>
                                            <p:cond delay="1900"/>
                                          </p:stCondLst>
                                        </p:cTn>
                                        <p:tgtEl>
                                          <p:spTgt spid="4"/>
                                        </p:tgtEl>
                                        <p:attrNameLst>
                                          <p:attrName>r</p:attrName>
                                        </p:attrNameLst>
                                      </p:cBhvr>
                                    </p:animRot>
                                    <p:animRot by="-240000">
                                      <p:cBhvr>
                                        <p:cTn id="9" dur="950" fill="hold">
                                          <p:stCondLst>
                                            <p:cond delay="2850"/>
                                          </p:stCondLst>
                                        </p:cTn>
                                        <p:tgtEl>
                                          <p:spTgt spid="4"/>
                                        </p:tgtEl>
                                        <p:attrNameLst>
                                          <p:attrName>r</p:attrName>
                                        </p:attrNameLst>
                                      </p:cBhvr>
                                    </p:animRot>
                                    <p:animRot by="120000">
                                      <p:cBhvr>
                                        <p:cTn id="10" dur="950" fill="hold">
                                          <p:stCondLst>
                                            <p:cond delay="3800"/>
                                          </p:stCondLst>
                                        </p:cTn>
                                        <p:tgtEl>
                                          <p:spTgt spid="4"/>
                                        </p:tgtEl>
                                        <p:attrNameLst>
                                          <p:attrName>r</p:attrName>
                                        </p:attrNameLst>
                                      </p:cBhvr>
                                    </p:animRot>
                                  </p:childTnLst>
                                </p:cTn>
                              </p:par>
                            </p:childTnLst>
                          </p:cTn>
                        </p:par>
                        <p:par>
                          <p:cTn id="11" fill="hold">
                            <p:stCondLst>
                              <p:cond delay="4750"/>
                            </p:stCondLst>
                            <p:childTnLst>
                              <p:par>
                                <p:cTn id="12" presetID="32" presetClass="emph" presetSubtype="0" fill="hold" grpId="0" nodeType="afterEffect">
                                  <p:stCondLst>
                                    <p:cond delay="0"/>
                                  </p:stCondLst>
                                  <p:childTnLst>
                                    <p:animRot by="120000">
                                      <p:cBhvr>
                                        <p:cTn id="13" dur="475" fill="hold">
                                          <p:stCondLst>
                                            <p:cond delay="0"/>
                                          </p:stCondLst>
                                        </p:cTn>
                                        <p:tgtEl>
                                          <p:spTgt spid="5"/>
                                        </p:tgtEl>
                                        <p:attrNameLst>
                                          <p:attrName>r</p:attrName>
                                        </p:attrNameLst>
                                      </p:cBhvr>
                                    </p:animRot>
                                    <p:animRot by="-240000">
                                      <p:cBhvr>
                                        <p:cTn id="14" dur="950" fill="hold">
                                          <p:stCondLst>
                                            <p:cond delay="950"/>
                                          </p:stCondLst>
                                        </p:cTn>
                                        <p:tgtEl>
                                          <p:spTgt spid="5"/>
                                        </p:tgtEl>
                                        <p:attrNameLst>
                                          <p:attrName>r</p:attrName>
                                        </p:attrNameLst>
                                      </p:cBhvr>
                                    </p:animRot>
                                    <p:animRot by="240000">
                                      <p:cBhvr>
                                        <p:cTn id="15" dur="950" fill="hold">
                                          <p:stCondLst>
                                            <p:cond delay="1900"/>
                                          </p:stCondLst>
                                        </p:cTn>
                                        <p:tgtEl>
                                          <p:spTgt spid="5"/>
                                        </p:tgtEl>
                                        <p:attrNameLst>
                                          <p:attrName>r</p:attrName>
                                        </p:attrNameLst>
                                      </p:cBhvr>
                                    </p:animRot>
                                    <p:animRot by="-240000">
                                      <p:cBhvr>
                                        <p:cTn id="16" dur="950" fill="hold">
                                          <p:stCondLst>
                                            <p:cond delay="2850"/>
                                          </p:stCondLst>
                                        </p:cTn>
                                        <p:tgtEl>
                                          <p:spTgt spid="5"/>
                                        </p:tgtEl>
                                        <p:attrNameLst>
                                          <p:attrName>r</p:attrName>
                                        </p:attrNameLst>
                                      </p:cBhvr>
                                    </p:animRot>
                                    <p:animRot by="120000">
                                      <p:cBhvr>
                                        <p:cTn id="17" dur="950" fill="hold">
                                          <p:stCondLst>
                                            <p:cond delay="3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Modelo</a:t>
            </a:r>
          </a:p>
        </p:txBody>
      </p:sp>
      <p:sp>
        <p:nvSpPr>
          <p:cNvPr id="3" name="Espaço Reservado para Conteúdo 2"/>
          <p:cNvSpPr>
            <a:spLocks noGrp="1"/>
          </p:cNvSpPr>
          <p:nvPr>
            <p:ph idx="1"/>
          </p:nvPr>
        </p:nvSpPr>
        <p:spPr/>
        <p:txBody>
          <a:bodyPr/>
          <a:lstStyle/>
          <a:p>
            <a:r>
              <a:rPr lang="pt-BR" dirty="0">
                <a:solidFill>
                  <a:schemeClr val="tx1"/>
                </a:solidFill>
              </a:rPr>
              <a:t>PROGRAMAÇÃO ANUAL DE SAÚDE</a:t>
            </a:r>
          </a:p>
        </p:txBody>
      </p:sp>
    </p:spTree>
    <p:extLst>
      <p:ext uri="{BB962C8B-B14F-4D97-AF65-F5344CB8AC3E}">
        <p14:creationId xmlns:p14="http://schemas.microsoft.com/office/powerpoint/2010/main" val="9646117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Relatório Detalhado do Quadrimestre Anterior – RDQA</a:t>
            </a:r>
          </a:p>
        </p:txBody>
      </p:sp>
      <p:sp>
        <p:nvSpPr>
          <p:cNvPr id="3" name="Espaço Reservado para Conteúdo 2"/>
          <p:cNvSpPr>
            <a:spLocks noGrp="1"/>
          </p:cNvSpPr>
          <p:nvPr>
            <p:ph idx="1"/>
          </p:nvPr>
        </p:nvSpPr>
        <p:spPr>
          <a:xfrm>
            <a:off x="838200" y="1710293"/>
            <a:ext cx="10664535" cy="4330911"/>
          </a:xfrm>
        </p:spPr>
        <p:txBody>
          <a:bodyPr>
            <a:normAutofit lnSpcReduction="10000"/>
          </a:bodyPr>
          <a:lstStyle/>
          <a:p>
            <a:r>
              <a:rPr lang="pt-BR" dirty="0">
                <a:solidFill>
                  <a:schemeClr val="tx1"/>
                </a:solidFill>
              </a:rPr>
              <a:t>Art. 100 O Relatório Detalhado do Quadrimestre Anterior é um instrumento de monitoramento e acompanhamento da execução da PAS e deve ser apresentado pelo gestor do SUS até o final dos meses de maio, setembro e fevereiro, em audiência pública na Casa Legislativa do respectivo ente da Federação.</a:t>
            </a:r>
          </a:p>
          <a:p>
            <a:r>
              <a:rPr lang="pt-BR" dirty="0">
                <a:solidFill>
                  <a:schemeClr val="tx1"/>
                </a:solidFill>
              </a:rPr>
              <a:t>Parágrafo único. O relatório previsto no "caput" observará o modelo padronizado previsto na Resolução do Conselho Nacional de Saúde nº 459, de 2012 e conterá, no mínimo, as seguintes informações:</a:t>
            </a:r>
          </a:p>
        </p:txBody>
      </p:sp>
    </p:spTree>
    <p:extLst>
      <p:ext uri="{BB962C8B-B14F-4D97-AF65-F5344CB8AC3E}">
        <p14:creationId xmlns:p14="http://schemas.microsoft.com/office/powerpoint/2010/main" val="2538363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Relatório Detalhado do Quadrimestre Anterior – RDQA</a:t>
            </a:r>
          </a:p>
        </p:txBody>
      </p:sp>
      <p:sp>
        <p:nvSpPr>
          <p:cNvPr id="3" name="Espaço Reservado para Conteúdo 2"/>
          <p:cNvSpPr>
            <a:spLocks noGrp="1"/>
          </p:cNvSpPr>
          <p:nvPr>
            <p:ph idx="1"/>
          </p:nvPr>
        </p:nvSpPr>
        <p:spPr>
          <a:xfrm>
            <a:off x="838201" y="1710293"/>
            <a:ext cx="10674926" cy="4330911"/>
          </a:xfrm>
        </p:spPr>
        <p:txBody>
          <a:bodyPr>
            <a:normAutofit/>
          </a:bodyPr>
          <a:lstStyle/>
          <a:p>
            <a:r>
              <a:rPr lang="pt-BR" dirty="0">
                <a:solidFill>
                  <a:schemeClr val="tx1"/>
                </a:solidFill>
              </a:rPr>
              <a:t>I - montante e fonte dos recursos aplicados no período;</a:t>
            </a:r>
          </a:p>
          <a:p>
            <a:r>
              <a:rPr lang="pt-BR" dirty="0">
                <a:solidFill>
                  <a:schemeClr val="tx1"/>
                </a:solidFill>
              </a:rPr>
              <a:t>II - auditorias realizadas ou em fase de execução no período e suas recomendações e determinações;</a:t>
            </a:r>
          </a:p>
          <a:p>
            <a:r>
              <a:rPr lang="pt-BR" dirty="0">
                <a:solidFill>
                  <a:schemeClr val="tx1"/>
                </a:solidFill>
              </a:rPr>
              <a:t>III - oferta e produção de serviços públicos na rede assistencial própria, contratada e conveniada, cotejando esses dados com os indicadores de saúde da população em seu âmbito de atuação.</a:t>
            </a:r>
          </a:p>
        </p:txBody>
      </p:sp>
    </p:spTree>
    <p:extLst>
      <p:ext uri="{BB962C8B-B14F-4D97-AF65-F5344CB8AC3E}">
        <p14:creationId xmlns:p14="http://schemas.microsoft.com/office/powerpoint/2010/main" val="32053175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Relatório Anual de Gestão – RAG </a:t>
            </a:r>
          </a:p>
        </p:txBody>
      </p:sp>
      <p:sp>
        <p:nvSpPr>
          <p:cNvPr id="3" name="Espaço Reservado para Conteúdo 2"/>
          <p:cNvSpPr>
            <a:spLocks noGrp="1"/>
          </p:cNvSpPr>
          <p:nvPr>
            <p:ph idx="1"/>
          </p:nvPr>
        </p:nvSpPr>
        <p:spPr>
          <a:xfrm>
            <a:off x="838200" y="1710293"/>
            <a:ext cx="10591799" cy="4330911"/>
          </a:xfrm>
        </p:spPr>
        <p:txBody>
          <a:bodyPr>
            <a:normAutofit/>
          </a:bodyPr>
          <a:lstStyle/>
          <a:p>
            <a:r>
              <a:rPr lang="pt-BR" dirty="0">
                <a:solidFill>
                  <a:schemeClr val="tx1"/>
                </a:solidFill>
              </a:rPr>
              <a:t>Art. 99 O Relatório de Gestão é o instrumento de gestão com elaboração anual que permite ao gestor apresentar os resultados alcançados com a execução da PAS e orienta eventuais redirecionamentos que se fizerem necessários no Plano de Saúde.</a:t>
            </a:r>
          </a:p>
          <a:p>
            <a:r>
              <a:rPr lang="pt-BR" dirty="0">
                <a:solidFill>
                  <a:schemeClr val="tx1"/>
                </a:solidFill>
              </a:rPr>
              <a:t>§ 1º O Relatório de Gestão contemplará os seguintes itens:</a:t>
            </a:r>
          </a:p>
          <a:p>
            <a:r>
              <a:rPr lang="pt-BR" dirty="0">
                <a:solidFill>
                  <a:schemeClr val="tx1"/>
                </a:solidFill>
              </a:rPr>
              <a:t>I - as diretrizes, objetivos e indicadores do Plano de Saúde;</a:t>
            </a:r>
          </a:p>
          <a:p>
            <a:r>
              <a:rPr lang="pt-BR" dirty="0">
                <a:solidFill>
                  <a:schemeClr val="tx1"/>
                </a:solidFill>
              </a:rPr>
              <a:t>II - as metas da PAS previstas e executadas;</a:t>
            </a:r>
          </a:p>
        </p:txBody>
      </p:sp>
    </p:spTree>
    <p:extLst>
      <p:ext uri="{BB962C8B-B14F-4D97-AF65-F5344CB8AC3E}">
        <p14:creationId xmlns:p14="http://schemas.microsoft.com/office/powerpoint/2010/main" val="15077378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Relatório Anual de Gestão – RAG </a:t>
            </a:r>
          </a:p>
        </p:txBody>
      </p:sp>
      <p:sp>
        <p:nvSpPr>
          <p:cNvPr id="3" name="Espaço Reservado para Conteúdo 2"/>
          <p:cNvSpPr>
            <a:spLocks noGrp="1"/>
          </p:cNvSpPr>
          <p:nvPr>
            <p:ph idx="1"/>
          </p:nvPr>
        </p:nvSpPr>
        <p:spPr>
          <a:xfrm>
            <a:off x="838200" y="1710293"/>
            <a:ext cx="10664535" cy="4330911"/>
          </a:xfrm>
        </p:spPr>
        <p:txBody>
          <a:bodyPr>
            <a:normAutofit fontScale="92500" lnSpcReduction="20000"/>
          </a:bodyPr>
          <a:lstStyle/>
          <a:p>
            <a:r>
              <a:rPr lang="pt-BR" dirty="0">
                <a:solidFill>
                  <a:schemeClr val="tx1"/>
                </a:solidFill>
              </a:rPr>
              <a:t>III - a análise da execução orçamentária; e</a:t>
            </a:r>
          </a:p>
          <a:p>
            <a:r>
              <a:rPr lang="pt-BR" dirty="0">
                <a:solidFill>
                  <a:schemeClr val="tx1"/>
                </a:solidFill>
              </a:rPr>
              <a:t>IV - as recomendações necessárias, incluindo eventuais redirecionamentos do Plano de Saúde.</a:t>
            </a:r>
          </a:p>
          <a:p>
            <a:r>
              <a:rPr lang="pt-BR" dirty="0">
                <a:solidFill>
                  <a:schemeClr val="tx1"/>
                </a:solidFill>
              </a:rPr>
              <a:t>§ 2º Os entes federados que assinarem o Contrato Organizativo de Ação Pública em Saúde (COAP) deverão inserir seção específica relativa aos compromissos assumidos e executados.</a:t>
            </a:r>
          </a:p>
          <a:p>
            <a:r>
              <a:rPr lang="pt-BR" dirty="0">
                <a:solidFill>
                  <a:schemeClr val="tx1"/>
                </a:solidFill>
              </a:rPr>
              <a:t>§ 3º O Relatório de Gestão deve ser enviado ao respectivo Conselho de Saúde até o dia 30 de março do ano seguinte ao da execução financeira, cabendo ao Conselho emitir parecer conclusivo, por meio do sistema </a:t>
            </a:r>
            <a:r>
              <a:rPr lang="pt-BR" dirty="0" err="1">
                <a:solidFill>
                  <a:schemeClr val="tx1"/>
                </a:solidFill>
              </a:rPr>
              <a:t>DigiSUS</a:t>
            </a:r>
            <a:r>
              <a:rPr lang="pt-BR" dirty="0">
                <a:solidFill>
                  <a:schemeClr val="tx1"/>
                </a:solidFill>
              </a:rPr>
              <a:t> Gestor/Módulo Planejamento – DGMP.</a:t>
            </a:r>
          </a:p>
        </p:txBody>
      </p:sp>
    </p:spTree>
    <p:extLst>
      <p:ext uri="{BB962C8B-B14F-4D97-AF65-F5344CB8AC3E}">
        <p14:creationId xmlns:p14="http://schemas.microsoft.com/office/powerpoint/2010/main" val="42572455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Sistema </a:t>
            </a:r>
            <a:r>
              <a:rPr lang="pt-BR" dirty="0" err="1">
                <a:solidFill>
                  <a:schemeClr val="tx1"/>
                </a:solidFill>
              </a:rPr>
              <a:t>DigiSUS</a:t>
            </a:r>
            <a:r>
              <a:rPr lang="pt-BR" dirty="0">
                <a:solidFill>
                  <a:schemeClr val="tx1"/>
                </a:solidFill>
              </a:rPr>
              <a:t> Gestor Módulo Planejamento – DGMP</a:t>
            </a:r>
            <a:endParaRPr lang="pt-BR" dirty="0"/>
          </a:p>
        </p:txBody>
      </p:sp>
      <p:sp>
        <p:nvSpPr>
          <p:cNvPr id="3" name="Espaço Reservado para Conteúdo 2"/>
          <p:cNvSpPr>
            <a:spLocks noGrp="1"/>
          </p:cNvSpPr>
          <p:nvPr>
            <p:ph idx="1"/>
          </p:nvPr>
        </p:nvSpPr>
        <p:spPr/>
        <p:txBody>
          <a:bodyPr/>
          <a:lstStyle/>
          <a:p>
            <a:pPr marL="457200" indent="-457200">
              <a:buFont typeface="Arial" panose="020B0604020202020204" pitchFamily="34" charset="0"/>
              <a:buChar char="•"/>
            </a:pPr>
            <a:r>
              <a:rPr lang="pt-BR" dirty="0">
                <a:solidFill>
                  <a:schemeClr val="tx1"/>
                </a:solidFill>
              </a:rPr>
              <a:t>RELATÓRIO DETALHADO DO QUADRIMESTRE ANTERIOR</a:t>
            </a:r>
          </a:p>
          <a:p>
            <a:pPr marL="457200" indent="-457200">
              <a:buFont typeface="Arial" panose="020B0604020202020204" pitchFamily="34" charset="0"/>
              <a:buChar char="•"/>
            </a:pPr>
            <a:r>
              <a:rPr lang="pt-BR" dirty="0">
                <a:solidFill>
                  <a:schemeClr val="tx1"/>
                </a:solidFill>
              </a:rPr>
              <a:t>RELATÓRIO ANUAL DE GESTÃO</a:t>
            </a:r>
          </a:p>
        </p:txBody>
      </p:sp>
    </p:spTree>
    <p:extLst>
      <p:ext uri="{BB962C8B-B14F-4D97-AF65-F5344CB8AC3E}">
        <p14:creationId xmlns:p14="http://schemas.microsoft.com/office/powerpoint/2010/main" val="996981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Sistema </a:t>
            </a:r>
            <a:r>
              <a:rPr lang="pt-BR" dirty="0" err="1">
                <a:solidFill>
                  <a:schemeClr val="tx1"/>
                </a:solidFill>
              </a:rPr>
              <a:t>DigiSUS</a:t>
            </a:r>
            <a:r>
              <a:rPr lang="pt-BR" dirty="0">
                <a:solidFill>
                  <a:schemeClr val="tx1"/>
                </a:solidFill>
              </a:rPr>
              <a:t> Gestor Módulo Planejamento – DGMP</a:t>
            </a:r>
          </a:p>
        </p:txBody>
      </p:sp>
      <p:sp>
        <p:nvSpPr>
          <p:cNvPr id="3" name="Espaço Reservado para Conteúdo 2"/>
          <p:cNvSpPr>
            <a:spLocks noGrp="1"/>
          </p:cNvSpPr>
          <p:nvPr>
            <p:ph idx="1"/>
          </p:nvPr>
        </p:nvSpPr>
        <p:spPr/>
        <p:txBody>
          <a:bodyPr/>
          <a:lstStyle/>
          <a:p>
            <a:pPr marL="457200" indent="-457200">
              <a:buFont typeface="Arial" panose="020B0604020202020204" pitchFamily="34" charset="0"/>
              <a:buChar char="•"/>
            </a:pPr>
            <a:r>
              <a:rPr lang="pt-BR" dirty="0">
                <a:solidFill>
                  <a:schemeClr val="tx1"/>
                </a:solidFill>
              </a:rPr>
              <a:t>Inserção dos instrumentos pela secretaria;</a:t>
            </a:r>
          </a:p>
          <a:p>
            <a:pPr marL="457200" indent="-457200">
              <a:buFont typeface="Arial" panose="020B0604020202020204" pitchFamily="34" charset="0"/>
              <a:buChar char="•"/>
            </a:pPr>
            <a:r>
              <a:rPr lang="pt-BR" dirty="0">
                <a:solidFill>
                  <a:schemeClr val="tx1"/>
                </a:solidFill>
              </a:rPr>
              <a:t>Análise e deliberação do Conselho Municipal de Saúde;</a:t>
            </a:r>
          </a:p>
          <a:p>
            <a:pPr marL="457200" indent="-457200">
              <a:buFont typeface="Arial" panose="020B0604020202020204" pitchFamily="34" charset="0"/>
              <a:buChar char="•"/>
            </a:pPr>
            <a:r>
              <a:rPr lang="pt-BR" dirty="0">
                <a:solidFill>
                  <a:schemeClr val="tx1"/>
                </a:solidFill>
              </a:rPr>
              <a:t>Publicidade.</a:t>
            </a:r>
          </a:p>
        </p:txBody>
      </p:sp>
    </p:spTree>
    <p:extLst>
      <p:ext uri="{BB962C8B-B14F-4D97-AF65-F5344CB8AC3E}">
        <p14:creationId xmlns:p14="http://schemas.microsoft.com/office/powerpoint/2010/main" val="33640779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Consultas</a:t>
            </a:r>
          </a:p>
        </p:txBody>
      </p:sp>
      <p:sp>
        <p:nvSpPr>
          <p:cNvPr id="3" name="Espaço Reservado para Conteúdo 2"/>
          <p:cNvSpPr>
            <a:spLocks noGrp="1"/>
          </p:cNvSpPr>
          <p:nvPr>
            <p:ph idx="1"/>
          </p:nvPr>
        </p:nvSpPr>
        <p:spPr/>
        <p:txBody>
          <a:bodyPr/>
          <a:lstStyle/>
          <a:p>
            <a:r>
              <a:rPr lang="pt-BR" dirty="0">
                <a:solidFill>
                  <a:schemeClr val="tx1"/>
                </a:solidFill>
              </a:rPr>
              <a:t>Diário Oficial da União (DOU);</a:t>
            </a:r>
          </a:p>
          <a:p>
            <a:r>
              <a:rPr lang="pt-BR" dirty="0">
                <a:solidFill>
                  <a:schemeClr val="tx1"/>
                </a:solidFill>
              </a:rPr>
              <a:t>Diário Oficial de Mato Grosso – IOMAT;</a:t>
            </a:r>
          </a:p>
          <a:p>
            <a:r>
              <a:rPr lang="pt-BR" dirty="0">
                <a:solidFill>
                  <a:schemeClr val="tx1"/>
                </a:solidFill>
              </a:rPr>
              <a:t>Diário Municipal;</a:t>
            </a:r>
          </a:p>
          <a:p>
            <a:r>
              <a:rPr lang="pt-BR" dirty="0">
                <a:solidFill>
                  <a:schemeClr val="tx1"/>
                </a:solidFill>
              </a:rPr>
              <a:t>Saúde Legis;</a:t>
            </a:r>
          </a:p>
          <a:p>
            <a:r>
              <a:rPr lang="pt-BR" dirty="0">
                <a:solidFill>
                  <a:schemeClr val="tx1"/>
                </a:solidFill>
              </a:rPr>
              <a:t>CNES;</a:t>
            </a:r>
          </a:p>
          <a:p>
            <a:r>
              <a:rPr lang="pt-BR" dirty="0">
                <a:solidFill>
                  <a:schemeClr val="tx1"/>
                </a:solidFill>
              </a:rPr>
              <a:t>Painéis do CONASEMS.</a:t>
            </a:r>
          </a:p>
        </p:txBody>
      </p:sp>
    </p:spTree>
    <p:extLst>
      <p:ext uri="{BB962C8B-B14F-4D97-AF65-F5344CB8AC3E}">
        <p14:creationId xmlns:p14="http://schemas.microsoft.com/office/powerpoint/2010/main" val="113722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normas e disposições específicas sobre o planejamento no SUS</a:t>
            </a:r>
          </a:p>
        </p:txBody>
      </p:sp>
      <p:sp>
        <p:nvSpPr>
          <p:cNvPr id="3" name="Espaço Reservado para Conteúdo 2"/>
          <p:cNvSpPr>
            <a:spLocks noGrp="1"/>
          </p:cNvSpPr>
          <p:nvPr>
            <p:ph idx="1"/>
          </p:nvPr>
        </p:nvSpPr>
        <p:spPr/>
        <p:txBody>
          <a:bodyPr/>
          <a:lstStyle/>
          <a:p>
            <a:pPr marL="285750" lvl="0" indent="-285750">
              <a:buFont typeface="Arial" panose="020B0604020202020204" pitchFamily="34" charset="0"/>
              <a:buChar char="•"/>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572400172"/>
              </p:ext>
            </p:extLst>
          </p:nvPr>
        </p:nvGraphicFramePr>
        <p:xfrm>
          <a:off x="838199" y="1658338"/>
          <a:ext cx="10495210" cy="4552266"/>
        </p:xfrm>
        <a:graphic>
          <a:graphicData uri="http://schemas.openxmlformats.org/drawingml/2006/table">
            <a:tbl>
              <a:tblPr firstRow="1" bandRow="1">
                <a:tableStyleId>{5C22544A-7EE6-4342-B048-85BDC9FD1C3A}</a:tableStyleId>
              </a:tblPr>
              <a:tblGrid>
                <a:gridCol w="2188879">
                  <a:extLst>
                    <a:ext uri="{9D8B030D-6E8A-4147-A177-3AD203B41FA5}">
                      <a16:colId xmlns:a16="http://schemas.microsoft.com/office/drawing/2014/main" val="20000"/>
                    </a:ext>
                  </a:extLst>
                </a:gridCol>
                <a:gridCol w="8306331">
                  <a:extLst>
                    <a:ext uri="{9D8B030D-6E8A-4147-A177-3AD203B41FA5}">
                      <a16:colId xmlns:a16="http://schemas.microsoft.com/office/drawing/2014/main" val="20001"/>
                    </a:ext>
                  </a:extLst>
                </a:gridCol>
              </a:tblGrid>
              <a:tr h="437466">
                <a:tc>
                  <a:txBody>
                    <a:bodyPr/>
                    <a:lstStyle/>
                    <a:p>
                      <a:r>
                        <a:rPr lang="pt-BR" sz="1700" b="1" dirty="0"/>
                        <a:t>Legislação</a:t>
                      </a:r>
                    </a:p>
                  </a:txBody>
                  <a:tcPr/>
                </a:tc>
                <a:tc>
                  <a:txBody>
                    <a:bodyPr/>
                    <a:lstStyle/>
                    <a:p>
                      <a:r>
                        <a:rPr lang="pt-BR" sz="1700" b="1" dirty="0"/>
                        <a:t>Disposições sobre o planejamento governamental no SUS</a:t>
                      </a:r>
                    </a:p>
                  </a:txBody>
                  <a:tcPr/>
                </a:tc>
                <a:extLst>
                  <a:ext uri="{0D108BD9-81ED-4DB2-BD59-A6C34878D82A}">
                    <a16:rowId xmlns:a16="http://schemas.microsoft.com/office/drawing/2014/main" val="10000"/>
                  </a:ext>
                </a:extLst>
              </a:tr>
              <a:tr h="437466">
                <a:tc>
                  <a:txBody>
                    <a:bodyPr/>
                    <a:lstStyle/>
                    <a:p>
                      <a:r>
                        <a:rPr lang="pt-BR" sz="1800" b="0" i="0" u="none" strike="noStrike" kern="1200" baseline="0" dirty="0">
                          <a:solidFill>
                            <a:schemeClr val="dk1"/>
                          </a:solidFill>
                          <a:latin typeface="+mn-lt"/>
                          <a:ea typeface="+mn-ea"/>
                          <a:cs typeface="+mn-cs"/>
                        </a:rPr>
                        <a:t>Portaria n° 4.279/2010</a:t>
                      </a:r>
                      <a:endParaRPr lang="pt-BR" sz="1700" b="0" dirty="0"/>
                    </a:p>
                  </a:txBody>
                  <a:tcPr/>
                </a:tc>
                <a:tc>
                  <a:txBody>
                    <a:bodyPr/>
                    <a:lstStyle/>
                    <a:p>
                      <a:r>
                        <a:rPr lang="pt-BR" sz="1800" b="0" i="0" u="none" strike="noStrike" kern="1200" baseline="0" dirty="0">
                          <a:solidFill>
                            <a:schemeClr val="dk1"/>
                          </a:solidFill>
                          <a:latin typeface="+mn-lt"/>
                          <a:ea typeface="+mn-ea"/>
                          <a:cs typeface="+mn-cs"/>
                        </a:rPr>
                        <a:t>Estabelece os fundamentos conceituais e operativos essenciais ao processo de organização das redes de atenção à saúde e as diretrizes para sua implementação, visando a regionalização das ações e serviços de saúde no SUS e consequente garantia da integralidade do cuidado.</a:t>
                      </a:r>
                      <a:endParaRPr lang="pt-BR" sz="1700" b="0" dirty="0"/>
                    </a:p>
                  </a:txBody>
                  <a:tcPr/>
                </a:tc>
                <a:extLst>
                  <a:ext uri="{0D108BD9-81ED-4DB2-BD59-A6C34878D82A}">
                    <a16:rowId xmlns:a16="http://schemas.microsoft.com/office/drawing/2014/main" val="10001"/>
                  </a:ext>
                </a:extLst>
              </a:tr>
              <a:tr h="437466">
                <a:tc>
                  <a:txBody>
                    <a:bodyPr/>
                    <a:lstStyle/>
                    <a:p>
                      <a:r>
                        <a:rPr lang="pt-BR" sz="1800" b="0" i="0" u="none" strike="noStrike" kern="1200" baseline="0" dirty="0">
                          <a:solidFill>
                            <a:schemeClr val="dk1"/>
                          </a:solidFill>
                          <a:latin typeface="+mn-lt"/>
                          <a:ea typeface="+mn-ea"/>
                          <a:cs typeface="+mn-cs"/>
                        </a:rPr>
                        <a:t>Decreto n° 7.508/2011</a:t>
                      </a:r>
                      <a:endParaRPr lang="pt-BR" sz="1700" b="0" dirty="0"/>
                    </a:p>
                  </a:txBody>
                  <a:tcPr/>
                </a:tc>
                <a:tc>
                  <a:txBody>
                    <a:bodyPr/>
                    <a:lstStyle/>
                    <a:p>
                      <a:r>
                        <a:rPr lang="pt-BR" sz="1800" b="0" i="0" u="none" strike="noStrike" kern="1200" baseline="0" dirty="0">
                          <a:solidFill>
                            <a:schemeClr val="dk1"/>
                          </a:solidFill>
                          <a:latin typeface="+mn-lt"/>
                          <a:ea typeface="+mn-ea"/>
                          <a:cs typeface="+mn-cs"/>
                        </a:rPr>
                        <a:t>Regulamenta a Lei 8.080/1990 no que se refere à organização do SUS, ao planejamento da saúde, à assistência à saúde e à articulação </a:t>
                      </a:r>
                      <a:r>
                        <a:rPr lang="pt-BR" sz="1800" b="0" i="0" u="none" strike="noStrike" kern="1200" baseline="0" dirty="0" err="1">
                          <a:solidFill>
                            <a:schemeClr val="dk1"/>
                          </a:solidFill>
                          <a:latin typeface="+mn-lt"/>
                          <a:ea typeface="+mn-ea"/>
                          <a:cs typeface="+mn-cs"/>
                        </a:rPr>
                        <a:t>interfederativa</a:t>
                      </a:r>
                      <a:r>
                        <a:rPr lang="pt-BR" sz="1800" b="0" i="0" u="none" strike="noStrike" kern="1200" baseline="0" dirty="0">
                          <a:solidFill>
                            <a:schemeClr val="dk1"/>
                          </a:solidFill>
                          <a:latin typeface="+mn-lt"/>
                          <a:ea typeface="+mn-ea"/>
                          <a:cs typeface="+mn-cs"/>
                        </a:rPr>
                        <a:t>. Estabelece critérios para a instituição das regiões de saúde, define o planejamento como atividade obrigatória dos entes federados, de natureza ascendente e integrada e indutora das políticas para a iniciativa privada. </a:t>
                      </a:r>
                      <a:endParaRPr lang="pt-BR" sz="1700" b="0" dirty="0"/>
                    </a:p>
                  </a:txBody>
                  <a:tcPr/>
                </a:tc>
                <a:extLst>
                  <a:ext uri="{0D108BD9-81ED-4DB2-BD59-A6C34878D82A}">
                    <a16:rowId xmlns:a16="http://schemas.microsoft.com/office/drawing/2014/main" val="10002"/>
                  </a:ext>
                </a:extLst>
              </a:tr>
              <a:tr h="437466">
                <a:tc>
                  <a:txBody>
                    <a:bodyPr/>
                    <a:lstStyle/>
                    <a:p>
                      <a:r>
                        <a:rPr lang="pt-BR" sz="1800" b="0" i="0" u="none" strike="noStrike" kern="1200" baseline="0" dirty="0">
                          <a:solidFill>
                            <a:schemeClr val="dk1"/>
                          </a:solidFill>
                          <a:latin typeface="+mn-lt"/>
                          <a:ea typeface="+mn-ea"/>
                          <a:cs typeface="+mn-cs"/>
                        </a:rPr>
                        <a:t>Resolução CIT n° 01/2011</a:t>
                      </a:r>
                      <a:endParaRPr lang="pt-BR" sz="1700" b="0" dirty="0"/>
                    </a:p>
                  </a:txBody>
                  <a:tcPr/>
                </a:tc>
                <a:tc>
                  <a:txBody>
                    <a:bodyPr/>
                    <a:lstStyle/>
                    <a:p>
                      <a:r>
                        <a:rPr lang="pt-BR" sz="1800" b="0" i="0" u="none" strike="noStrike" kern="1200" baseline="0" dirty="0">
                          <a:solidFill>
                            <a:schemeClr val="dk1"/>
                          </a:solidFill>
                          <a:latin typeface="+mn-lt"/>
                          <a:ea typeface="+mn-ea"/>
                          <a:cs typeface="+mn-cs"/>
                        </a:rPr>
                        <a:t>Estabelece as diretrizes gerais para a instituição das regiões de saúde no âmbito do SUS, institui a Região de Saúde como base para o planejamento dos entes federados e define as CIR, as CIB e a CIT como fóruns de </a:t>
                      </a:r>
                      <a:r>
                        <a:rPr lang="pt-BR" sz="1800" b="0" i="0" u="none" strike="noStrike" kern="1200" baseline="0" dirty="0" err="1">
                          <a:solidFill>
                            <a:schemeClr val="dk1"/>
                          </a:solidFill>
                          <a:latin typeface="+mn-lt"/>
                          <a:ea typeface="+mn-ea"/>
                          <a:cs typeface="+mn-cs"/>
                        </a:rPr>
                        <a:t>pactuação</a:t>
                      </a:r>
                      <a:r>
                        <a:rPr lang="pt-BR" sz="1800" b="0" i="0" u="none" strike="noStrike" kern="1200" baseline="0" dirty="0">
                          <a:solidFill>
                            <a:schemeClr val="dk1"/>
                          </a:solidFill>
                          <a:latin typeface="+mn-lt"/>
                          <a:ea typeface="+mn-ea"/>
                          <a:cs typeface="+mn-cs"/>
                        </a:rPr>
                        <a:t> de um amplo conjunto de decisões essenciais para o planejamento regional integrado no SUS.</a:t>
                      </a:r>
                      <a:endParaRPr lang="pt-BR" sz="1700" b="0" dirty="0"/>
                    </a:p>
                  </a:txBody>
                  <a:tcPr/>
                </a:tc>
                <a:extLst>
                  <a:ext uri="{0D108BD9-81ED-4DB2-BD59-A6C34878D82A}">
                    <a16:rowId xmlns:a16="http://schemas.microsoft.com/office/drawing/2014/main" val="10003"/>
                  </a:ext>
                </a:extLst>
              </a:tr>
            </a:tbl>
          </a:graphicData>
        </a:graphic>
      </p:graphicFrame>
      <p:sp>
        <p:nvSpPr>
          <p:cNvPr id="5" name="Texto explicativo retangular com cantos arredondados 4"/>
          <p:cNvSpPr/>
          <p:nvPr/>
        </p:nvSpPr>
        <p:spPr>
          <a:xfrm>
            <a:off x="10981851" y="3475121"/>
            <a:ext cx="1023991" cy="1168941"/>
          </a:xfrm>
          <a:prstGeom prst="wedgeRoundRectCallout">
            <a:avLst>
              <a:gd name="adj1" fmla="val -11989"/>
              <a:gd name="adj2" fmla="val -48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rPr>
              <a:t>Pacto pela Saúde </a:t>
            </a:r>
          </a:p>
        </p:txBody>
      </p:sp>
    </p:spTree>
    <p:extLst>
      <p:ext uri="{BB962C8B-B14F-4D97-AF65-F5344CB8AC3E}">
        <p14:creationId xmlns:p14="http://schemas.microsoft.com/office/powerpoint/2010/main" val="29404768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808372" y="2627290"/>
            <a:ext cx="760976" cy="1899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417843" y="2283291"/>
            <a:ext cx="2621572" cy="2033753"/>
          </a:xfrm>
        </p:spPr>
        <p:txBody>
          <a:bodyPr rtlCol="0"/>
          <a:lstStyle/>
          <a:p>
            <a:r>
              <a:rPr lang="pt-BR" dirty="0">
                <a:solidFill>
                  <a:schemeClr val="tx1"/>
                </a:solidFill>
              </a:rPr>
              <a:t>Contato</a:t>
            </a:r>
            <a:endParaRPr lang="pt-BR" noProof="1">
              <a:solidFill>
                <a:schemeClr val="tx1"/>
              </a:solidFill>
            </a:endParaRPr>
          </a:p>
        </p:txBody>
      </p:sp>
      <p:sp>
        <p:nvSpPr>
          <p:cNvPr id="7" name="Subtítulo 6"/>
          <p:cNvSpPr>
            <a:spLocks noGrp="1"/>
          </p:cNvSpPr>
          <p:nvPr>
            <p:ph type="subTitle" idx="1"/>
          </p:nvPr>
        </p:nvSpPr>
        <p:spPr>
          <a:xfrm>
            <a:off x="3671600" y="798490"/>
            <a:ext cx="7072599" cy="5003356"/>
          </a:xfrm>
        </p:spPr>
        <p:txBody>
          <a:bodyPr rtlCol="0">
            <a:normAutofit/>
          </a:bodyPr>
          <a:lstStyle/>
          <a:p>
            <a:pPr>
              <a:lnSpc>
                <a:spcPct val="100000"/>
              </a:lnSpc>
            </a:pPr>
            <a:r>
              <a:rPr lang="pt-BR" sz="1600" dirty="0">
                <a:solidFill>
                  <a:schemeClr val="tx1"/>
                </a:solidFill>
              </a:rPr>
              <a:t>Danieli Buzzacaro</a:t>
            </a:r>
          </a:p>
          <a:p>
            <a:pPr>
              <a:lnSpc>
                <a:spcPct val="100000"/>
              </a:lnSpc>
            </a:pPr>
            <a:r>
              <a:rPr lang="pt-BR" sz="1600" dirty="0">
                <a:solidFill>
                  <a:schemeClr val="tx1"/>
                </a:solidFill>
              </a:rPr>
              <a:t>+55 66 99931-9413</a:t>
            </a:r>
          </a:p>
          <a:p>
            <a:pPr>
              <a:lnSpc>
                <a:spcPct val="100000"/>
              </a:lnSpc>
            </a:pPr>
            <a:r>
              <a:rPr lang="pt-BR" sz="1600" dirty="0">
                <a:solidFill>
                  <a:schemeClr val="tx1"/>
                </a:solidFill>
                <a:hlinkClick r:id="rId3"/>
              </a:rPr>
              <a:t>derianegouveia2020@gmail.com</a:t>
            </a:r>
            <a:endParaRPr lang="pt-BR" sz="1600" dirty="0">
              <a:solidFill>
                <a:schemeClr val="tx1"/>
              </a:solidFill>
            </a:endParaRPr>
          </a:p>
          <a:p>
            <a:pPr>
              <a:lnSpc>
                <a:spcPct val="100000"/>
              </a:lnSpc>
            </a:pPr>
            <a:r>
              <a:rPr lang="pt-BR" sz="1600" dirty="0">
                <a:solidFill>
                  <a:schemeClr val="tx1"/>
                </a:solidFill>
              </a:rPr>
              <a:t>Danyllo Prados</a:t>
            </a:r>
          </a:p>
          <a:p>
            <a:pPr>
              <a:lnSpc>
                <a:spcPct val="100000"/>
              </a:lnSpc>
            </a:pPr>
            <a:r>
              <a:rPr lang="pt-BR" sz="1600" dirty="0">
                <a:solidFill>
                  <a:schemeClr val="tx1"/>
                </a:solidFill>
              </a:rPr>
              <a:t>+55 66 98134-2899</a:t>
            </a:r>
          </a:p>
          <a:p>
            <a:pPr>
              <a:lnSpc>
                <a:spcPct val="100000"/>
              </a:lnSpc>
            </a:pPr>
            <a:r>
              <a:rPr lang="pt-BR" sz="1600" dirty="0">
                <a:solidFill>
                  <a:schemeClr val="tx1"/>
                </a:solidFill>
                <a:hlinkClick r:id="rId4"/>
              </a:rPr>
              <a:t>danylloprados@gmail.com</a:t>
            </a:r>
            <a:endParaRPr lang="pt-BR" sz="1600" dirty="0">
              <a:solidFill>
                <a:schemeClr val="tx1"/>
              </a:solidFill>
            </a:endParaRPr>
          </a:p>
          <a:p>
            <a:pPr>
              <a:lnSpc>
                <a:spcPct val="100000"/>
              </a:lnSpc>
            </a:pPr>
            <a:r>
              <a:rPr lang="pt-BR" sz="1600" dirty="0">
                <a:solidFill>
                  <a:schemeClr val="tx1"/>
                </a:solidFill>
              </a:rPr>
              <a:t>Deriane Gouveia</a:t>
            </a:r>
          </a:p>
          <a:p>
            <a:pPr>
              <a:lnSpc>
                <a:spcPct val="100000"/>
              </a:lnSpc>
            </a:pPr>
            <a:r>
              <a:rPr lang="pt-BR" sz="1600" dirty="0">
                <a:solidFill>
                  <a:schemeClr val="tx1"/>
                </a:solidFill>
              </a:rPr>
              <a:t>+55 66 98115-8651</a:t>
            </a:r>
          </a:p>
          <a:p>
            <a:pPr>
              <a:lnSpc>
                <a:spcPct val="100000"/>
              </a:lnSpc>
            </a:pPr>
            <a:r>
              <a:rPr lang="pt-BR" sz="1600" dirty="0">
                <a:solidFill>
                  <a:schemeClr val="tx1"/>
                </a:solidFill>
                <a:hlinkClick r:id="rId3"/>
              </a:rPr>
              <a:t>derianegouveia2020@gmail.com</a:t>
            </a:r>
            <a:endParaRPr lang="pt-BR" sz="1600" dirty="0">
              <a:solidFill>
                <a:schemeClr val="tx1"/>
              </a:solidFill>
            </a:endParaRPr>
          </a:p>
          <a:p>
            <a:pPr>
              <a:lnSpc>
                <a:spcPct val="100000"/>
              </a:lnSpc>
            </a:pPr>
            <a:r>
              <a:rPr lang="pt-BR" sz="1600" dirty="0">
                <a:solidFill>
                  <a:schemeClr val="tx1"/>
                </a:solidFill>
              </a:rPr>
              <a:t>cosems@cosemsmt.org</a:t>
            </a:r>
          </a:p>
          <a:p>
            <a:pPr>
              <a:lnSpc>
                <a:spcPct val="100000"/>
              </a:lnSpc>
            </a:pPr>
            <a:r>
              <a:rPr lang="pt-BR" sz="1600" noProof="1">
                <a:solidFill>
                  <a:schemeClr val="tx1"/>
                </a:solidFill>
              </a:rPr>
              <a:t>+55 65 3644-2406 / 3914</a:t>
            </a:r>
          </a:p>
          <a:p>
            <a:pPr>
              <a:lnSpc>
                <a:spcPct val="100000"/>
              </a:lnSpc>
            </a:pPr>
            <a:r>
              <a:rPr lang="pt-BR" sz="1600" noProof="1">
                <a:solidFill>
                  <a:schemeClr val="tx1"/>
                </a:solidFill>
              </a:rPr>
              <a:t>cosemsmt.org.br</a:t>
            </a:r>
          </a:p>
          <a:p>
            <a:pPr>
              <a:lnSpc>
                <a:spcPct val="100000"/>
              </a:lnSpc>
            </a:pPr>
            <a:endParaRPr lang="pt-BR" noProof="1">
              <a:solidFill>
                <a:schemeClr val="tx1"/>
              </a:solidFill>
            </a:endParaRPr>
          </a:p>
        </p:txBody>
      </p:sp>
      <p:pic>
        <p:nvPicPr>
          <p:cNvPr id="3" name="Imagem 2"/>
          <p:cNvPicPr>
            <a:picLocks noChangeAspect="1"/>
          </p:cNvPicPr>
          <p:nvPr/>
        </p:nvPicPr>
        <p:blipFill>
          <a:blip r:embed="rId5"/>
          <a:stretch>
            <a:fillRect/>
          </a:stretch>
        </p:blipFill>
        <p:spPr>
          <a:xfrm>
            <a:off x="3775511" y="5897573"/>
            <a:ext cx="432000" cy="432000"/>
          </a:xfrm>
          <a:prstGeom prst="rect">
            <a:avLst/>
          </a:prstGeom>
        </p:spPr>
      </p:pic>
      <p:pic>
        <p:nvPicPr>
          <p:cNvPr id="6" name="Imagem 5"/>
          <p:cNvPicPr>
            <a:picLocks noChangeAspect="1"/>
          </p:cNvPicPr>
          <p:nvPr/>
        </p:nvPicPr>
        <p:blipFill>
          <a:blip r:embed="rId6"/>
          <a:stretch>
            <a:fillRect/>
          </a:stretch>
        </p:blipFill>
        <p:spPr>
          <a:xfrm>
            <a:off x="4446502" y="5897573"/>
            <a:ext cx="432000" cy="432000"/>
          </a:xfrm>
          <a:prstGeom prst="rect">
            <a:avLst/>
          </a:prstGeom>
        </p:spPr>
      </p:pic>
      <p:pic>
        <p:nvPicPr>
          <p:cNvPr id="8" name="Imagem 7"/>
          <p:cNvPicPr>
            <a:picLocks noChangeAspect="1"/>
          </p:cNvPicPr>
          <p:nvPr/>
        </p:nvPicPr>
        <p:blipFill>
          <a:blip r:embed="rId7"/>
          <a:stretch>
            <a:fillRect/>
          </a:stretch>
        </p:blipFill>
        <p:spPr>
          <a:xfrm>
            <a:off x="5217554" y="5897573"/>
            <a:ext cx="432000" cy="432000"/>
          </a:xfrm>
          <a:prstGeom prst="rect">
            <a:avLst/>
          </a:prstGeom>
        </p:spPr>
      </p:pic>
      <p:cxnSp>
        <p:nvCxnSpPr>
          <p:cNvPr id="9" name="Conector reto 8"/>
          <p:cNvCxnSpPr/>
          <p:nvPr/>
        </p:nvCxnSpPr>
        <p:spPr>
          <a:xfrm>
            <a:off x="3296992" y="841665"/>
            <a:ext cx="0" cy="4860858"/>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12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normas e disposições específicas sobre o planejamento no SUS</a:t>
            </a:r>
          </a:p>
        </p:txBody>
      </p:sp>
      <p:sp>
        <p:nvSpPr>
          <p:cNvPr id="3" name="Espaço Reservado para Conteúdo 2"/>
          <p:cNvSpPr>
            <a:spLocks noGrp="1"/>
          </p:cNvSpPr>
          <p:nvPr>
            <p:ph idx="1"/>
          </p:nvPr>
        </p:nvSpPr>
        <p:spPr/>
        <p:txBody>
          <a:bodyPr/>
          <a:lstStyle/>
          <a:p>
            <a:pPr marL="285750" lvl="0" indent="-285750">
              <a:buFont typeface="Arial" panose="020B0604020202020204" pitchFamily="34" charset="0"/>
              <a:buChar char="•"/>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622993997"/>
              </p:ext>
            </p:extLst>
          </p:nvPr>
        </p:nvGraphicFramePr>
        <p:xfrm>
          <a:off x="838198" y="1658338"/>
          <a:ext cx="10841183" cy="4521786"/>
        </p:xfrm>
        <a:graphic>
          <a:graphicData uri="http://schemas.openxmlformats.org/drawingml/2006/table">
            <a:tbl>
              <a:tblPr firstRow="1" bandRow="1">
                <a:tableStyleId>{5C22544A-7EE6-4342-B048-85BDC9FD1C3A}</a:tableStyleId>
              </a:tblPr>
              <a:tblGrid>
                <a:gridCol w="2261036">
                  <a:extLst>
                    <a:ext uri="{9D8B030D-6E8A-4147-A177-3AD203B41FA5}">
                      <a16:colId xmlns:a16="http://schemas.microsoft.com/office/drawing/2014/main" val="20000"/>
                    </a:ext>
                  </a:extLst>
                </a:gridCol>
                <a:gridCol w="8580147">
                  <a:extLst>
                    <a:ext uri="{9D8B030D-6E8A-4147-A177-3AD203B41FA5}">
                      <a16:colId xmlns:a16="http://schemas.microsoft.com/office/drawing/2014/main" val="20001"/>
                    </a:ext>
                  </a:extLst>
                </a:gridCol>
              </a:tblGrid>
              <a:tr h="437466">
                <a:tc>
                  <a:txBody>
                    <a:bodyPr/>
                    <a:lstStyle/>
                    <a:p>
                      <a:r>
                        <a:rPr lang="pt-BR" sz="1700" b="1" dirty="0"/>
                        <a:t>Legislação</a:t>
                      </a:r>
                    </a:p>
                  </a:txBody>
                  <a:tcPr/>
                </a:tc>
                <a:tc>
                  <a:txBody>
                    <a:bodyPr/>
                    <a:lstStyle/>
                    <a:p>
                      <a:r>
                        <a:rPr lang="pt-BR" sz="1700" b="1" dirty="0"/>
                        <a:t>Disposições sobre o planejamento governamental no SUS</a:t>
                      </a:r>
                    </a:p>
                  </a:txBody>
                  <a:tcPr/>
                </a:tc>
                <a:extLst>
                  <a:ext uri="{0D108BD9-81ED-4DB2-BD59-A6C34878D82A}">
                    <a16:rowId xmlns:a16="http://schemas.microsoft.com/office/drawing/2014/main" val="10000"/>
                  </a:ext>
                </a:extLst>
              </a:tr>
              <a:tr h="437466">
                <a:tc>
                  <a:txBody>
                    <a:bodyPr/>
                    <a:lstStyle/>
                    <a:p>
                      <a:r>
                        <a:rPr lang="pt-BR" sz="1800" b="0" i="0" u="none" strike="noStrike" kern="1200" baseline="0" dirty="0">
                          <a:solidFill>
                            <a:schemeClr val="dk1"/>
                          </a:solidFill>
                          <a:latin typeface="+mn-lt"/>
                          <a:ea typeface="+mn-ea"/>
                          <a:cs typeface="+mn-cs"/>
                        </a:rPr>
                        <a:t>Lei Complementar n° 141/2012</a:t>
                      </a:r>
                      <a:endParaRPr lang="pt-BR" sz="1700" b="0" dirty="0"/>
                    </a:p>
                  </a:txBody>
                  <a:tcPr/>
                </a:tc>
                <a:tc>
                  <a:txBody>
                    <a:bodyPr/>
                    <a:lstStyle/>
                    <a:p>
                      <a:r>
                        <a:rPr lang="pt-BR" sz="1800" b="0" i="0" u="none" strike="noStrike" kern="1200" baseline="0" dirty="0">
                          <a:solidFill>
                            <a:schemeClr val="dk1"/>
                          </a:solidFill>
                          <a:latin typeface="+mn-lt"/>
                          <a:ea typeface="+mn-ea"/>
                          <a:cs typeface="+mn-cs"/>
                        </a:rPr>
                        <a:t>Regulamenta o § 3o do art. 198 da Constituição Federal para dispor sobre os valores mínimos a serem aplicados anualmente pela União, Estados, Distrito Federal e Municípios em ações e serviços públicos de saúde; estabelece os critérios de rateio dos recursos de transferências para a saúde e as normas de fiscalização, avaliação e controle das despesas com saúde nas 3 (três) esferas de governo.</a:t>
                      </a:r>
                      <a:endParaRPr lang="pt-BR" sz="1700" b="0" dirty="0"/>
                    </a:p>
                  </a:txBody>
                  <a:tcPr/>
                </a:tc>
                <a:extLst>
                  <a:ext uri="{0D108BD9-81ED-4DB2-BD59-A6C34878D82A}">
                    <a16:rowId xmlns:a16="http://schemas.microsoft.com/office/drawing/2014/main" val="10001"/>
                  </a:ext>
                </a:extLst>
              </a:tr>
              <a:tr h="437466">
                <a:tc>
                  <a:txBody>
                    <a:bodyPr/>
                    <a:lstStyle/>
                    <a:p>
                      <a:r>
                        <a:rPr lang="pt-BR" sz="1800" b="0" i="0" u="none" strike="noStrike" kern="1200" baseline="0" dirty="0">
                          <a:solidFill>
                            <a:schemeClr val="dk1"/>
                          </a:solidFill>
                          <a:latin typeface="+mn-lt"/>
                          <a:ea typeface="+mn-ea"/>
                          <a:cs typeface="+mn-cs"/>
                        </a:rPr>
                        <a:t>Portaria n° 2.135/2013</a:t>
                      </a:r>
                      <a:endParaRPr lang="pt-BR" sz="1700" b="0" dirty="0"/>
                    </a:p>
                  </a:txBody>
                  <a:tcPr/>
                </a:tc>
                <a:tc>
                  <a:txBody>
                    <a:bodyPr/>
                    <a:lstStyle/>
                    <a:p>
                      <a:r>
                        <a:rPr lang="pt-BR" sz="1800" b="0" i="0" u="none" strike="noStrike" kern="1200" baseline="0" dirty="0">
                          <a:solidFill>
                            <a:schemeClr val="dk1"/>
                          </a:solidFill>
                          <a:latin typeface="+mn-lt"/>
                          <a:ea typeface="+mn-ea"/>
                          <a:cs typeface="+mn-cs"/>
                        </a:rPr>
                        <a:t>Estabelece diretrizes para o processo de planejamento no âmbito do SUS, define o Plano de Saúde, as respectivas Programações Anuais e o Relatório de Gestão como os instrumentos fundamentais para o planejamento no âmbito do SUS. Estabelece ainda que o Plano de Saúde deverá observar os prazos do PPA de cada ente da Federação. Dispõe que o processo de planejamento regional integrado será coordenado pela gestão estadual, envolverá os três entes federados e será elaborado no âmbito das regiões de saúde.</a:t>
                      </a:r>
                      <a:endParaRPr lang="pt-BR" sz="1700" b="0" dirty="0"/>
                    </a:p>
                  </a:txBody>
                  <a:tcPr/>
                </a:tc>
                <a:extLst>
                  <a:ext uri="{0D108BD9-81ED-4DB2-BD59-A6C34878D82A}">
                    <a16:rowId xmlns:a16="http://schemas.microsoft.com/office/drawing/2014/main" val="10002"/>
                  </a:ext>
                </a:extLst>
              </a:tr>
              <a:tr h="437466">
                <a:tc>
                  <a:txBody>
                    <a:bodyPr/>
                    <a:lstStyle/>
                    <a:p>
                      <a:r>
                        <a:rPr lang="pt-BR" sz="1700" b="0" dirty="0"/>
                        <a:t>Portaria nº 750/2019</a:t>
                      </a:r>
                    </a:p>
                  </a:txBody>
                  <a:tcPr/>
                </a:tc>
                <a:tc>
                  <a:txBody>
                    <a:bodyPr/>
                    <a:lstStyle/>
                    <a:p>
                      <a:r>
                        <a:rPr lang="pt-BR" sz="1700" b="0" dirty="0"/>
                        <a:t>Institui o Sistema </a:t>
                      </a:r>
                      <a:r>
                        <a:rPr lang="pt-BR" sz="1700" b="0" dirty="0" err="1"/>
                        <a:t>DigiSUS</a:t>
                      </a:r>
                      <a:r>
                        <a:rPr lang="pt-BR" sz="1700" b="0" dirty="0"/>
                        <a:t> Gestor/Módulo de Planejamento - DGMP, no âmbito do Sistema Único de Saúde - SUS.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289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normas e disposições específicas sobre o planejamento no SUS</a:t>
            </a:r>
          </a:p>
        </p:txBody>
      </p:sp>
      <p:sp>
        <p:nvSpPr>
          <p:cNvPr id="3" name="Espaço Reservado para Conteúdo 2"/>
          <p:cNvSpPr>
            <a:spLocks noGrp="1"/>
          </p:cNvSpPr>
          <p:nvPr>
            <p:ph idx="1"/>
          </p:nvPr>
        </p:nvSpPr>
        <p:spPr/>
        <p:txBody>
          <a:bodyPr/>
          <a:lstStyle/>
          <a:p>
            <a:pPr marL="285750" lvl="0" indent="-285750">
              <a:buFont typeface="Arial" panose="020B0604020202020204" pitchFamily="34" charset="0"/>
              <a:buChar char="•"/>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712295711"/>
              </p:ext>
            </p:extLst>
          </p:nvPr>
        </p:nvGraphicFramePr>
        <p:xfrm>
          <a:off x="838199" y="1658338"/>
          <a:ext cx="10716492" cy="1626186"/>
        </p:xfrm>
        <a:graphic>
          <a:graphicData uri="http://schemas.openxmlformats.org/drawingml/2006/table">
            <a:tbl>
              <a:tblPr firstRow="1" bandRow="1">
                <a:tableStyleId>{5C22544A-7EE6-4342-B048-85BDC9FD1C3A}</a:tableStyleId>
              </a:tblPr>
              <a:tblGrid>
                <a:gridCol w="2235030">
                  <a:extLst>
                    <a:ext uri="{9D8B030D-6E8A-4147-A177-3AD203B41FA5}">
                      <a16:colId xmlns:a16="http://schemas.microsoft.com/office/drawing/2014/main" val="20000"/>
                    </a:ext>
                  </a:extLst>
                </a:gridCol>
                <a:gridCol w="8481462">
                  <a:extLst>
                    <a:ext uri="{9D8B030D-6E8A-4147-A177-3AD203B41FA5}">
                      <a16:colId xmlns:a16="http://schemas.microsoft.com/office/drawing/2014/main" val="20001"/>
                    </a:ext>
                  </a:extLst>
                </a:gridCol>
              </a:tblGrid>
              <a:tr h="437466">
                <a:tc>
                  <a:txBody>
                    <a:bodyPr/>
                    <a:lstStyle/>
                    <a:p>
                      <a:r>
                        <a:rPr lang="pt-BR" sz="1700" b="1" dirty="0"/>
                        <a:t>Legislação</a:t>
                      </a:r>
                    </a:p>
                  </a:txBody>
                  <a:tcPr/>
                </a:tc>
                <a:tc>
                  <a:txBody>
                    <a:bodyPr/>
                    <a:lstStyle/>
                    <a:p>
                      <a:r>
                        <a:rPr lang="pt-BR" sz="1700" b="1" dirty="0"/>
                        <a:t>Disposições sobre o planejamento governamental no SUS</a:t>
                      </a:r>
                    </a:p>
                  </a:txBody>
                  <a:tcPr/>
                </a:tc>
                <a:extLst>
                  <a:ext uri="{0D108BD9-81ED-4DB2-BD59-A6C34878D82A}">
                    <a16:rowId xmlns:a16="http://schemas.microsoft.com/office/drawing/2014/main" val="10000"/>
                  </a:ext>
                </a:extLst>
              </a:tr>
              <a:tr h="437466">
                <a:tc>
                  <a:txBody>
                    <a:bodyPr/>
                    <a:lstStyle/>
                    <a:p>
                      <a:r>
                        <a:rPr lang="pt-BR" sz="1800" b="1" dirty="0"/>
                        <a:t>Título IV, Capítulo I, da Portaria de Consolidação nº 1/2017</a:t>
                      </a:r>
                    </a:p>
                  </a:txBody>
                  <a:tcPr/>
                </a:tc>
                <a:tc>
                  <a:txBody>
                    <a:bodyPr/>
                    <a:lstStyle/>
                    <a:p>
                      <a:r>
                        <a:rPr lang="pt-BR" sz="1800" b="1" i="0" kern="1200" dirty="0">
                          <a:solidFill>
                            <a:schemeClr val="dk1"/>
                          </a:solidFill>
                          <a:effectLst/>
                          <a:latin typeface="+mn-lt"/>
                          <a:ea typeface="+mn-ea"/>
                          <a:cs typeface="+mn-cs"/>
                        </a:rPr>
                        <a:t>Este Capítulo estabelece diretrizes para o processo de planejamento no âmbito do SUS.</a:t>
                      </a:r>
                      <a:endParaRPr lang="pt-BR" sz="18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930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dirty="0">
                <a:solidFill>
                  <a:schemeClr val="tx1"/>
                </a:solidFill>
              </a:rPr>
              <a:t>Instrumentos de Planejamento</a:t>
            </a:r>
            <a:endParaRPr lang="pt-BR" noProof="1">
              <a:solidFill>
                <a:schemeClr val="tx1"/>
              </a:solidFill>
            </a:endParaRPr>
          </a:p>
        </p:txBody>
      </p:sp>
      <p:sp>
        <p:nvSpPr>
          <p:cNvPr id="7" name="Subtítulo 6"/>
          <p:cNvSpPr>
            <a:spLocks noGrp="1"/>
          </p:cNvSpPr>
          <p:nvPr>
            <p:ph type="subTitle" idx="1"/>
          </p:nvPr>
        </p:nvSpPr>
        <p:spPr/>
        <p:txBody>
          <a:bodyPr rtlCol="0">
            <a:normAutofit/>
          </a:bodyPr>
          <a:lstStyle/>
          <a:p>
            <a:pPr>
              <a:lnSpc>
                <a:spcPct val="110000"/>
              </a:lnSpc>
            </a:pPr>
            <a:r>
              <a:rPr lang="pt-BR" sz="2400" dirty="0">
                <a:solidFill>
                  <a:schemeClr val="tx1"/>
                </a:solidFill>
              </a:rPr>
              <a:t>Governo e de Saúde</a:t>
            </a:r>
            <a:endParaRPr lang="pt-BR" sz="2400" noProof="1">
              <a:solidFill>
                <a:schemeClr val="tx1"/>
              </a:solidFill>
            </a:endParaRPr>
          </a:p>
        </p:txBody>
      </p:sp>
      <p:pic>
        <p:nvPicPr>
          <p:cNvPr id="4" name="Imagem 3" descr="C:\Users\Administrador\Desktop\logocosems\LOGO COSEMS.png"/>
          <p:cNvPicPr/>
          <p:nvPr/>
        </p:nvPicPr>
        <p:blipFill>
          <a:blip r:embed="rId3">
            <a:extLst>
              <a:ext uri="{28A0092B-C50C-407E-A947-70E740481C1C}">
                <a14:useLocalDpi xmlns:a14="http://schemas.microsoft.com/office/drawing/2010/main" val="0"/>
              </a:ext>
            </a:extLst>
          </a:blip>
          <a:srcRect/>
          <a:stretch>
            <a:fillRect/>
          </a:stretch>
        </p:blipFill>
        <p:spPr bwMode="auto">
          <a:xfrm>
            <a:off x="4924200" y="596438"/>
            <a:ext cx="2367986" cy="1896647"/>
          </a:xfrm>
          <a:prstGeom prst="rect">
            <a:avLst/>
          </a:prstGeom>
          <a:noFill/>
          <a:ln>
            <a:noFill/>
          </a:ln>
        </p:spPr>
      </p:pic>
    </p:spTree>
    <p:extLst>
      <p:ext uri="{BB962C8B-B14F-4D97-AF65-F5344CB8AC3E}">
        <p14:creationId xmlns:p14="http://schemas.microsoft.com/office/powerpoint/2010/main" val="41171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Introdução</a:t>
            </a:r>
          </a:p>
        </p:txBody>
      </p:sp>
      <p:sp>
        <p:nvSpPr>
          <p:cNvPr id="3" name="Espaço Reservado para Conteúdo 2"/>
          <p:cNvSpPr>
            <a:spLocks noGrp="1"/>
          </p:cNvSpPr>
          <p:nvPr>
            <p:ph idx="1"/>
          </p:nvPr>
        </p:nvSpPr>
        <p:spPr/>
        <p:txBody>
          <a:bodyPr>
            <a:normAutofit/>
          </a:bodyPr>
          <a:lstStyle/>
          <a:p>
            <a:r>
              <a:rPr lang="pt-BR" dirty="0">
                <a:solidFill>
                  <a:schemeClr val="tx1"/>
                </a:solidFill>
              </a:rPr>
              <a:t>O modelo orçamentário brasileiro é definido na Constituição Federal de 1988. </a:t>
            </a:r>
          </a:p>
          <a:p>
            <a:pPr marL="1371600" lvl="3" indent="0">
              <a:buNone/>
            </a:pPr>
            <a:r>
              <a:rPr lang="pt-BR" sz="2600" i="1" dirty="0"/>
              <a:t>Art. 165. Leis de iniciativa do Poder Executivo estabelecerão:</a:t>
            </a:r>
            <a:endParaRPr lang="pt-BR" sz="2600" dirty="0"/>
          </a:p>
          <a:p>
            <a:pPr marL="1371600" lvl="3" indent="0">
              <a:buNone/>
            </a:pPr>
            <a:r>
              <a:rPr lang="pt-BR" sz="2600" i="1" dirty="0"/>
              <a:t>I - o plano plurianual;</a:t>
            </a:r>
            <a:endParaRPr lang="pt-BR" sz="2600" dirty="0"/>
          </a:p>
          <a:p>
            <a:pPr marL="1371600" lvl="3" indent="0">
              <a:buNone/>
            </a:pPr>
            <a:r>
              <a:rPr lang="pt-BR" sz="2600" i="1" dirty="0"/>
              <a:t>II - as diretrizes orçamentárias;</a:t>
            </a:r>
            <a:endParaRPr lang="pt-BR" sz="2600" dirty="0"/>
          </a:p>
          <a:p>
            <a:pPr marL="1371600" lvl="3" indent="0">
              <a:buNone/>
            </a:pPr>
            <a:r>
              <a:rPr lang="pt-BR" sz="2600" i="1" dirty="0"/>
              <a:t>III - os orçamentos anuais.</a:t>
            </a:r>
          </a:p>
          <a:p>
            <a:r>
              <a:rPr lang="pt-BR" dirty="0">
                <a:solidFill>
                  <a:schemeClr val="tx1"/>
                </a:solidFill>
              </a:rPr>
              <a:t>Assim, compõe-se de três instrumentos: o Plano Plurianual – PPA, a Lei de Diretrizes Orçamentárias – LDO e a Lei Orçamentária Anual – LOA.</a:t>
            </a:r>
          </a:p>
        </p:txBody>
      </p:sp>
    </p:spTree>
    <p:extLst>
      <p:ext uri="{BB962C8B-B14F-4D97-AF65-F5344CB8AC3E}">
        <p14:creationId xmlns:p14="http://schemas.microsoft.com/office/powerpoint/2010/main" val="285528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lstStyle/>
          <a:p>
            <a:r>
              <a:rPr lang="pt-BR" dirty="0">
                <a:solidFill>
                  <a:schemeClr val="tx1"/>
                </a:solidFill>
              </a:rPr>
              <a:t>O </a:t>
            </a:r>
            <a:r>
              <a:rPr lang="pt-BR" b="1" dirty="0">
                <a:solidFill>
                  <a:schemeClr val="tx1"/>
                </a:solidFill>
              </a:rPr>
              <a:t>PPA</a:t>
            </a:r>
            <a:r>
              <a:rPr lang="pt-BR" dirty="0">
                <a:solidFill>
                  <a:schemeClr val="tx1"/>
                </a:solidFill>
              </a:rPr>
              <a:t>, com vigência de </a:t>
            </a:r>
            <a:r>
              <a:rPr lang="pt-BR" b="1" dirty="0">
                <a:solidFill>
                  <a:schemeClr val="tx1"/>
                </a:solidFill>
              </a:rPr>
              <a:t>quatro anos</a:t>
            </a:r>
            <a:r>
              <a:rPr lang="pt-BR" dirty="0">
                <a:solidFill>
                  <a:schemeClr val="tx1"/>
                </a:solidFill>
              </a:rPr>
              <a:t>, tem como função estabelecer as diretrizes, objetivos e metas de médio prazo da administração pública. </a:t>
            </a:r>
          </a:p>
          <a:p>
            <a:r>
              <a:rPr lang="pt-BR" dirty="0">
                <a:solidFill>
                  <a:schemeClr val="tx1"/>
                </a:solidFill>
              </a:rPr>
              <a:t>Cabe à </a:t>
            </a:r>
            <a:r>
              <a:rPr lang="pt-BR" b="1" dirty="0">
                <a:solidFill>
                  <a:schemeClr val="tx1"/>
                </a:solidFill>
              </a:rPr>
              <a:t>LDO</a:t>
            </a:r>
            <a:r>
              <a:rPr lang="pt-BR" dirty="0">
                <a:solidFill>
                  <a:schemeClr val="tx1"/>
                </a:solidFill>
              </a:rPr>
              <a:t>, </a:t>
            </a:r>
            <a:r>
              <a:rPr lang="pt-BR" b="1" dirty="0">
                <a:solidFill>
                  <a:schemeClr val="tx1"/>
                </a:solidFill>
              </a:rPr>
              <a:t>anualmente</a:t>
            </a:r>
            <a:r>
              <a:rPr lang="pt-BR" dirty="0">
                <a:solidFill>
                  <a:schemeClr val="tx1"/>
                </a:solidFill>
              </a:rPr>
              <a:t>, enunciar as políticas públicas e respectivas prioridades para o exercício seguinte. </a:t>
            </a:r>
          </a:p>
          <a:p>
            <a:r>
              <a:rPr lang="pt-BR" dirty="0">
                <a:solidFill>
                  <a:schemeClr val="tx1"/>
                </a:solidFill>
              </a:rPr>
              <a:t>Já a </a:t>
            </a:r>
            <a:r>
              <a:rPr lang="pt-BR" b="1" dirty="0">
                <a:solidFill>
                  <a:schemeClr val="tx1"/>
                </a:solidFill>
              </a:rPr>
              <a:t>LOA</a:t>
            </a:r>
            <a:r>
              <a:rPr lang="pt-BR" dirty="0">
                <a:solidFill>
                  <a:schemeClr val="tx1"/>
                </a:solidFill>
              </a:rPr>
              <a:t> tem como principais objetivos estimar a receita e fixar a programação das despesas para o </a:t>
            </a:r>
            <a:r>
              <a:rPr lang="pt-BR" b="1" dirty="0">
                <a:solidFill>
                  <a:schemeClr val="tx1"/>
                </a:solidFill>
              </a:rPr>
              <a:t>exercício financeiro</a:t>
            </a:r>
            <a:r>
              <a:rPr lang="pt-BR" dirty="0">
                <a:solidFill>
                  <a:schemeClr val="tx1"/>
                </a:solidFill>
              </a:rPr>
              <a:t>.</a:t>
            </a:r>
          </a:p>
        </p:txBody>
      </p:sp>
    </p:spTree>
    <p:extLst>
      <p:ext uri="{BB962C8B-B14F-4D97-AF65-F5344CB8AC3E}">
        <p14:creationId xmlns:p14="http://schemas.microsoft.com/office/powerpoint/2010/main" val="88297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443CC-E753-C258-8BE3-99AA4E4F7736}"/>
            </a:ext>
          </a:extLst>
        </p:cNvPr>
        <p:cNvGrpSpPr/>
        <p:nvPr/>
      </p:nvGrpSpPr>
      <p:grpSpPr>
        <a:xfrm>
          <a:off x="0" y="0"/>
          <a:ext cx="0" cy="0"/>
          <a:chOff x="0" y="0"/>
          <a:chExt cx="0" cy="0"/>
        </a:xfrm>
      </p:grpSpPr>
      <p:pic>
        <p:nvPicPr>
          <p:cNvPr id="17" name="Imagem 16">
            <a:extLst>
              <a:ext uri="{FF2B5EF4-FFF2-40B4-BE49-F238E27FC236}">
                <a16:creationId xmlns:a16="http://schemas.microsoft.com/office/drawing/2014/main" id="{81B02D84-273C-E35D-18CA-1A4B977AD22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22878" y="1068311"/>
            <a:ext cx="10025216" cy="4721377"/>
          </a:xfrm>
          <a:prstGeom prst="rect">
            <a:avLst/>
          </a:prstGeom>
        </p:spPr>
      </p:pic>
      <p:sp>
        <p:nvSpPr>
          <p:cNvPr id="18" name="Título 1">
            <a:extLst>
              <a:ext uri="{FF2B5EF4-FFF2-40B4-BE49-F238E27FC236}">
                <a16:creationId xmlns:a16="http://schemas.microsoft.com/office/drawing/2014/main" id="{C6E8BA54-ADC2-5787-F5A0-EF72DA10BCE0}"/>
              </a:ext>
            </a:extLst>
          </p:cNvPr>
          <p:cNvSpPr>
            <a:spLocks noGrp="1"/>
          </p:cNvSpPr>
          <p:nvPr>
            <p:ph type="title"/>
          </p:nvPr>
        </p:nvSpPr>
        <p:spPr>
          <a:xfrm>
            <a:off x="539313" y="244729"/>
            <a:ext cx="10329809" cy="965477"/>
          </a:xfrm>
        </p:spPr>
        <p:txBody>
          <a:bodyPr/>
          <a:lstStyle/>
          <a:p>
            <a:r>
              <a:rPr lang="pt-BR" b="1" dirty="0">
                <a:solidFill>
                  <a:schemeClr val="tx1"/>
                </a:solidFill>
              </a:rPr>
              <a:t>Planejamento</a:t>
            </a:r>
          </a:p>
        </p:txBody>
      </p:sp>
      <p:sp>
        <p:nvSpPr>
          <p:cNvPr id="19" name="CaixaDeTexto 18">
            <a:extLst>
              <a:ext uri="{FF2B5EF4-FFF2-40B4-BE49-F238E27FC236}">
                <a16:creationId xmlns:a16="http://schemas.microsoft.com/office/drawing/2014/main" id="{A7A7EA98-43DB-6F5B-530E-6BA6AFBEFF9A}"/>
              </a:ext>
            </a:extLst>
          </p:cNvPr>
          <p:cNvSpPr txBox="1"/>
          <p:nvPr/>
        </p:nvSpPr>
        <p:spPr>
          <a:xfrm>
            <a:off x="8663354" y="6086114"/>
            <a:ext cx="3528646" cy="246221"/>
          </a:xfrm>
          <a:prstGeom prst="rect">
            <a:avLst/>
          </a:prstGeom>
          <a:noFill/>
        </p:spPr>
        <p:txBody>
          <a:bodyPr wrap="square" rtlCol="0">
            <a:spAutoFit/>
          </a:bodyPr>
          <a:lstStyle/>
          <a:p>
            <a:pPr algn="just">
              <a:spcAft>
                <a:spcPts val="1200"/>
              </a:spcAft>
            </a:pPr>
            <a:r>
              <a:rPr lang="pt-BR" sz="1000" dirty="0">
                <a:solidFill>
                  <a:schemeClr val="tx1">
                    <a:lumMod val="65000"/>
                    <a:lumOff val="35000"/>
                  </a:schemeClr>
                </a:solidFill>
                <a:latin typeface="+mj-lt"/>
              </a:rPr>
              <a:t>Fonte: Manual do Gestor Municipal do SUS 2ªed 2021</a:t>
            </a:r>
            <a:endParaRPr lang="pt-BR" sz="800" dirty="0">
              <a:solidFill>
                <a:schemeClr val="tx1">
                  <a:lumMod val="65000"/>
                  <a:lumOff val="35000"/>
                </a:schemeClr>
              </a:solidFill>
              <a:latin typeface="+mj-lt"/>
            </a:endParaRPr>
          </a:p>
        </p:txBody>
      </p:sp>
    </p:spTree>
    <p:extLst>
      <p:ext uri="{BB962C8B-B14F-4D97-AF65-F5344CB8AC3E}">
        <p14:creationId xmlns:p14="http://schemas.microsoft.com/office/powerpoint/2010/main" val="194453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Etapas e Prazos</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089257613"/>
              </p:ext>
            </p:extLst>
          </p:nvPr>
        </p:nvGraphicFramePr>
        <p:xfrm>
          <a:off x="838200" y="1558546"/>
          <a:ext cx="10695709" cy="4374660"/>
        </p:xfrm>
        <a:graphic>
          <a:graphicData uri="http://schemas.openxmlformats.org/drawingml/2006/table">
            <a:tbl>
              <a:tblPr firstRow="1" bandRow="1">
                <a:tableStyleId>{5C22544A-7EE6-4342-B048-85BDC9FD1C3A}</a:tableStyleId>
              </a:tblPr>
              <a:tblGrid>
                <a:gridCol w="2080057">
                  <a:extLst>
                    <a:ext uri="{9D8B030D-6E8A-4147-A177-3AD203B41FA5}">
                      <a16:colId xmlns:a16="http://schemas.microsoft.com/office/drawing/2014/main" val="20000"/>
                    </a:ext>
                  </a:extLst>
                </a:gridCol>
                <a:gridCol w="2248613">
                  <a:extLst>
                    <a:ext uri="{9D8B030D-6E8A-4147-A177-3AD203B41FA5}">
                      <a16:colId xmlns:a16="http://schemas.microsoft.com/office/drawing/2014/main" val="20001"/>
                    </a:ext>
                  </a:extLst>
                </a:gridCol>
                <a:gridCol w="3625754">
                  <a:extLst>
                    <a:ext uri="{9D8B030D-6E8A-4147-A177-3AD203B41FA5}">
                      <a16:colId xmlns:a16="http://schemas.microsoft.com/office/drawing/2014/main" val="20002"/>
                    </a:ext>
                  </a:extLst>
                </a:gridCol>
                <a:gridCol w="2741285">
                  <a:extLst>
                    <a:ext uri="{9D8B030D-6E8A-4147-A177-3AD203B41FA5}">
                      <a16:colId xmlns:a16="http://schemas.microsoft.com/office/drawing/2014/main" val="20003"/>
                    </a:ext>
                  </a:extLst>
                </a:gridCol>
              </a:tblGrid>
              <a:tr h="437466">
                <a:tc>
                  <a:txBody>
                    <a:bodyPr/>
                    <a:lstStyle/>
                    <a:p>
                      <a:r>
                        <a:rPr lang="pt-BR" sz="2000" b="1" dirty="0"/>
                        <a:t>Instrumento</a:t>
                      </a:r>
                    </a:p>
                  </a:txBody>
                  <a:tcPr/>
                </a:tc>
                <a:tc>
                  <a:txBody>
                    <a:bodyPr/>
                    <a:lstStyle/>
                    <a:p>
                      <a:r>
                        <a:rPr lang="pt-BR" sz="2000" b="1" dirty="0"/>
                        <a:t>Vigência</a:t>
                      </a:r>
                    </a:p>
                  </a:txBody>
                  <a:tcPr/>
                </a:tc>
                <a:tc>
                  <a:txBody>
                    <a:bodyPr/>
                    <a:lstStyle/>
                    <a:p>
                      <a:r>
                        <a:rPr lang="pt-BR" sz="2000" b="1" dirty="0"/>
                        <a:t>Prazo</a:t>
                      </a:r>
                    </a:p>
                  </a:txBody>
                  <a:tcPr/>
                </a:tc>
                <a:tc>
                  <a:txBody>
                    <a:bodyPr/>
                    <a:lstStyle/>
                    <a:p>
                      <a:r>
                        <a:rPr lang="pt-BR" sz="2000" b="1" dirty="0"/>
                        <a:t>Destino</a:t>
                      </a:r>
                    </a:p>
                  </a:txBody>
                  <a:tcPr/>
                </a:tc>
                <a:extLst>
                  <a:ext uri="{0D108BD9-81ED-4DB2-BD59-A6C34878D82A}">
                    <a16:rowId xmlns:a16="http://schemas.microsoft.com/office/drawing/2014/main" val="10000"/>
                  </a:ext>
                </a:extLst>
              </a:tr>
              <a:tr h="437466">
                <a:tc>
                  <a:txBody>
                    <a:bodyPr/>
                    <a:lstStyle/>
                    <a:p>
                      <a:r>
                        <a:rPr lang="pt-BR" sz="2000" b="1" dirty="0"/>
                        <a:t>PPA</a:t>
                      </a:r>
                    </a:p>
                  </a:txBody>
                  <a:tcPr/>
                </a:tc>
                <a:tc>
                  <a:txBody>
                    <a:bodyPr/>
                    <a:lstStyle/>
                    <a:p>
                      <a:r>
                        <a:rPr lang="pt-BR" sz="2000" dirty="0"/>
                        <a:t>4 anos</a:t>
                      </a:r>
                    </a:p>
                  </a:txBody>
                  <a:tcPr/>
                </a:tc>
                <a:tc>
                  <a:txBody>
                    <a:bodyPr/>
                    <a:lstStyle/>
                    <a:p>
                      <a:r>
                        <a:rPr lang="pt-BR" sz="2000" dirty="0"/>
                        <a:t>31/08 do 1º ano do mandato</a:t>
                      </a:r>
                    </a:p>
                  </a:txBody>
                  <a:tcPr/>
                </a:tc>
                <a:tc>
                  <a:txBody>
                    <a:bodyPr/>
                    <a:lstStyle/>
                    <a:p>
                      <a:r>
                        <a:rPr lang="pt-BR" sz="2000" baseline="0"/>
                        <a:t>Casa Legislativa</a:t>
                      </a:r>
                      <a:endParaRPr lang="pt-BR" sz="2000" dirty="0"/>
                    </a:p>
                  </a:txBody>
                  <a:tcPr/>
                </a:tc>
                <a:extLst>
                  <a:ext uri="{0D108BD9-81ED-4DB2-BD59-A6C34878D82A}">
                    <a16:rowId xmlns:a16="http://schemas.microsoft.com/office/drawing/2014/main" val="10001"/>
                  </a:ext>
                </a:extLst>
              </a:tr>
              <a:tr h="437466">
                <a:tc>
                  <a:txBody>
                    <a:bodyPr/>
                    <a:lstStyle/>
                    <a:p>
                      <a:r>
                        <a:rPr lang="pt-BR" sz="2000" b="1" dirty="0"/>
                        <a:t>LDO</a:t>
                      </a:r>
                    </a:p>
                  </a:txBody>
                  <a:tcPr/>
                </a:tc>
                <a:tc>
                  <a:txBody>
                    <a:bodyPr/>
                    <a:lstStyle/>
                    <a:p>
                      <a:r>
                        <a:rPr lang="pt-BR" sz="2000" dirty="0"/>
                        <a:t>Anual</a:t>
                      </a:r>
                    </a:p>
                  </a:txBody>
                  <a:tcPr/>
                </a:tc>
                <a:tc>
                  <a:txBody>
                    <a:bodyPr/>
                    <a:lstStyle/>
                    <a:p>
                      <a:r>
                        <a:rPr lang="pt-BR" sz="2000" dirty="0"/>
                        <a:t>15/04</a:t>
                      </a:r>
                    </a:p>
                  </a:txBody>
                  <a:tcPr/>
                </a:tc>
                <a:tc>
                  <a:txBody>
                    <a:bodyPr/>
                    <a:lstStyle/>
                    <a:p>
                      <a:r>
                        <a:rPr lang="pt-BR" sz="2000" baseline="0"/>
                        <a:t>Casa Legislativa</a:t>
                      </a:r>
                      <a:endParaRPr lang="pt-BR" sz="2000" dirty="0"/>
                    </a:p>
                  </a:txBody>
                  <a:tcPr/>
                </a:tc>
                <a:extLst>
                  <a:ext uri="{0D108BD9-81ED-4DB2-BD59-A6C34878D82A}">
                    <a16:rowId xmlns:a16="http://schemas.microsoft.com/office/drawing/2014/main" val="10002"/>
                  </a:ext>
                </a:extLst>
              </a:tr>
              <a:tr h="437466">
                <a:tc>
                  <a:txBody>
                    <a:bodyPr/>
                    <a:lstStyle/>
                    <a:p>
                      <a:r>
                        <a:rPr lang="pt-BR" sz="2000" b="1" dirty="0"/>
                        <a:t>LOA</a:t>
                      </a:r>
                    </a:p>
                  </a:txBody>
                  <a:tcPr/>
                </a:tc>
                <a:tc>
                  <a:txBody>
                    <a:bodyPr/>
                    <a:lstStyle/>
                    <a:p>
                      <a:r>
                        <a:rPr lang="pt-BR" sz="2000" dirty="0"/>
                        <a:t>Anual</a:t>
                      </a:r>
                    </a:p>
                  </a:txBody>
                  <a:tcPr/>
                </a:tc>
                <a:tc>
                  <a:txBody>
                    <a:bodyPr/>
                    <a:lstStyle/>
                    <a:p>
                      <a:r>
                        <a:rPr lang="pt-BR" sz="2000" dirty="0"/>
                        <a:t>31/08</a:t>
                      </a:r>
                    </a:p>
                  </a:txBody>
                  <a:tcPr/>
                </a:tc>
                <a:tc>
                  <a:txBody>
                    <a:bodyPr/>
                    <a:lstStyle/>
                    <a:p>
                      <a:r>
                        <a:rPr lang="pt-BR" sz="2000" baseline="0" dirty="0"/>
                        <a:t>Casa Legislativa</a:t>
                      </a:r>
                      <a:endParaRPr lang="pt-BR" sz="2000" dirty="0"/>
                    </a:p>
                  </a:txBody>
                  <a:tcPr/>
                </a:tc>
                <a:extLst>
                  <a:ext uri="{0D108BD9-81ED-4DB2-BD59-A6C34878D82A}">
                    <a16:rowId xmlns:a16="http://schemas.microsoft.com/office/drawing/2014/main" val="10003"/>
                  </a:ext>
                </a:extLst>
              </a:tr>
              <a:tr h="437466">
                <a:tc>
                  <a:txBody>
                    <a:bodyPr/>
                    <a:lstStyle/>
                    <a:p>
                      <a:r>
                        <a:rPr lang="pt-BR" sz="2000" b="1" dirty="0"/>
                        <a:t>PMS</a:t>
                      </a:r>
                    </a:p>
                  </a:txBody>
                  <a:tcPr/>
                </a:tc>
                <a:tc>
                  <a:txBody>
                    <a:bodyPr/>
                    <a:lstStyle/>
                    <a:p>
                      <a:r>
                        <a:rPr lang="pt-BR" sz="2000" dirty="0"/>
                        <a:t>4 anos</a:t>
                      </a:r>
                    </a:p>
                  </a:txBody>
                  <a:tcPr/>
                </a:tc>
                <a:tc>
                  <a:txBody>
                    <a:bodyPr/>
                    <a:lstStyle/>
                    <a:p>
                      <a:r>
                        <a:rPr lang="pt-BR" sz="2000" dirty="0"/>
                        <a:t>31/08 do 1º ano do mandato</a:t>
                      </a:r>
                    </a:p>
                  </a:txBody>
                  <a:tcPr/>
                </a:tc>
                <a:tc>
                  <a:txBody>
                    <a:bodyPr/>
                    <a:lstStyle/>
                    <a:p>
                      <a:r>
                        <a:rPr lang="pt-BR" sz="2000" dirty="0"/>
                        <a:t>Conselho de Saúde</a:t>
                      </a:r>
                    </a:p>
                  </a:txBody>
                  <a:tcPr/>
                </a:tc>
                <a:extLst>
                  <a:ext uri="{0D108BD9-81ED-4DB2-BD59-A6C34878D82A}">
                    <a16:rowId xmlns:a16="http://schemas.microsoft.com/office/drawing/2014/main" val="10004"/>
                  </a:ext>
                </a:extLst>
              </a:tr>
              <a:tr h="437466">
                <a:tc>
                  <a:txBody>
                    <a:bodyPr/>
                    <a:lstStyle/>
                    <a:p>
                      <a:r>
                        <a:rPr lang="pt-BR" sz="2000" b="1" dirty="0"/>
                        <a:t>PAS</a:t>
                      </a:r>
                    </a:p>
                  </a:txBody>
                  <a:tcPr/>
                </a:tc>
                <a:tc>
                  <a:txBody>
                    <a:bodyPr/>
                    <a:lstStyle/>
                    <a:p>
                      <a:r>
                        <a:rPr lang="pt-BR" sz="2000" dirty="0"/>
                        <a:t>Anual</a:t>
                      </a:r>
                    </a:p>
                  </a:txBody>
                  <a:tcPr/>
                </a:tc>
                <a:tc>
                  <a:txBody>
                    <a:bodyPr/>
                    <a:lstStyle/>
                    <a:p>
                      <a:r>
                        <a:rPr lang="pt-BR" sz="2000" dirty="0"/>
                        <a:t>15/04</a:t>
                      </a:r>
                    </a:p>
                  </a:txBody>
                  <a:tcPr/>
                </a:tc>
                <a:tc>
                  <a:txBody>
                    <a:bodyPr/>
                    <a:lstStyle/>
                    <a:p>
                      <a:r>
                        <a:rPr lang="pt-BR" sz="2000"/>
                        <a:t>Conselho de Saúde</a:t>
                      </a:r>
                      <a:endParaRPr lang="pt-BR" sz="2000" dirty="0"/>
                    </a:p>
                  </a:txBody>
                  <a:tcPr/>
                </a:tc>
                <a:extLst>
                  <a:ext uri="{0D108BD9-81ED-4DB2-BD59-A6C34878D82A}">
                    <a16:rowId xmlns:a16="http://schemas.microsoft.com/office/drawing/2014/main" val="10005"/>
                  </a:ext>
                </a:extLst>
              </a:tr>
              <a:tr h="437466">
                <a:tc>
                  <a:txBody>
                    <a:bodyPr/>
                    <a:lstStyle/>
                    <a:p>
                      <a:r>
                        <a:rPr lang="pt-BR" sz="2000" b="1" dirty="0"/>
                        <a:t>1º RDQA</a:t>
                      </a:r>
                    </a:p>
                  </a:txBody>
                  <a:tcPr/>
                </a:tc>
                <a:tc>
                  <a:txBody>
                    <a:bodyPr/>
                    <a:lstStyle/>
                    <a:p>
                      <a:r>
                        <a:rPr lang="pt-BR" sz="2000" dirty="0"/>
                        <a:t>Quadrimestral</a:t>
                      </a:r>
                    </a:p>
                  </a:txBody>
                  <a:tcPr/>
                </a:tc>
                <a:tc>
                  <a:txBody>
                    <a:bodyPr/>
                    <a:lstStyle/>
                    <a:p>
                      <a:r>
                        <a:rPr lang="pt-BR" sz="2000" dirty="0"/>
                        <a:t>31/05</a:t>
                      </a:r>
                    </a:p>
                  </a:txBody>
                  <a:tcPr/>
                </a:tc>
                <a:tc rowSpan="3">
                  <a:txBody>
                    <a:bodyPr/>
                    <a:lstStyle/>
                    <a:p>
                      <a:r>
                        <a:rPr lang="pt-BR" sz="2000" dirty="0"/>
                        <a:t>Conselho de Saúde e Audiência</a:t>
                      </a:r>
                      <a:r>
                        <a:rPr lang="pt-BR" sz="2000" baseline="0" dirty="0"/>
                        <a:t> Pública na Casa Legislativa</a:t>
                      </a:r>
                      <a:endParaRPr lang="pt-BR" sz="2000" dirty="0"/>
                    </a:p>
                  </a:txBody>
                  <a:tcPr anchor="ctr"/>
                </a:tc>
                <a:extLst>
                  <a:ext uri="{0D108BD9-81ED-4DB2-BD59-A6C34878D82A}">
                    <a16:rowId xmlns:a16="http://schemas.microsoft.com/office/drawing/2014/main" val="10006"/>
                  </a:ext>
                </a:extLst>
              </a:tr>
              <a:tr h="437466">
                <a:tc>
                  <a:txBody>
                    <a:bodyPr/>
                    <a:lstStyle/>
                    <a:p>
                      <a:r>
                        <a:rPr lang="pt-BR" sz="2000" b="1" dirty="0"/>
                        <a:t>2º RDQA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Quadrimestral</a:t>
                      </a:r>
                    </a:p>
                  </a:txBody>
                  <a:tcPr/>
                </a:tc>
                <a:tc>
                  <a:txBody>
                    <a:bodyPr/>
                    <a:lstStyle/>
                    <a:p>
                      <a:r>
                        <a:rPr lang="pt-BR" sz="2000" dirty="0"/>
                        <a:t>30/09</a:t>
                      </a:r>
                    </a:p>
                  </a:txBody>
                  <a:tcPr/>
                </a:tc>
                <a:tc vMerge="1">
                  <a:txBody>
                    <a:bodyPr/>
                    <a:lstStyle/>
                    <a:p>
                      <a:endParaRPr lang="pt-BR" dirty="0"/>
                    </a:p>
                  </a:txBody>
                  <a:tcPr/>
                </a:tc>
                <a:extLst>
                  <a:ext uri="{0D108BD9-81ED-4DB2-BD59-A6C34878D82A}">
                    <a16:rowId xmlns:a16="http://schemas.microsoft.com/office/drawing/2014/main" val="10007"/>
                  </a:ext>
                </a:extLst>
              </a:tr>
              <a:tr h="437466">
                <a:tc>
                  <a:txBody>
                    <a:bodyPr/>
                    <a:lstStyle/>
                    <a:p>
                      <a:r>
                        <a:rPr lang="pt-BR" sz="2000" b="1" dirty="0"/>
                        <a:t>3º RDQA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a:t>Quadrimestral</a:t>
                      </a:r>
                    </a:p>
                  </a:txBody>
                  <a:tcPr/>
                </a:tc>
                <a:tc>
                  <a:txBody>
                    <a:bodyPr/>
                    <a:lstStyle/>
                    <a:p>
                      <a:r>
                        <a:rPr lang="pt-BR" sz="2000" dirty="0"/>
                        <a:t>28/02</a:t>
                      </a:r>
                    </a:p>
                  </a:txBody>
                  <a:tcPr/>
                </a:tc>
                <a:tc vMerge="1">
                  <a:txBody>
                    <a:bodyPr/>
                    <a:lstStyle/>
                    <a:p>
                      <a:endParaRPr lang="pt-BR" dirty="0"/>
                    </a:p>
                  </a:txBody>
                  <a:tcPr/>
                </a:tc>
                <a:extLst>
                  <a:ext uri="{0D108BD9-81ED-4DB2-BD59-A6C34878D82A}">
                    <a16:rowId xmlns:a16="http://schemas.microsoft.com/office/drawing/2014/main" val="10008"/>
                  </a:ext>
                </a:extLst>
              </a:tr>
              <a:tr h="437466">
                <a:tc>
                  <a:txBody>
                    <a:bodyPr/>
                    <a:lstStyle/>
                    <a:p>
                      <a:r>
                        <a:rPr lang="pt-BR" sz="2000" b="1" dirty="0"/>
                        <a:t>RAG</a:t>
                      </a:r>
                    </a:p>
                  </a:txBody>
                  <a:tcPr/>
                </a:tc>
                <a:tc>
                  <a:txBody>
                    <a:bodyPr/>
                    <a:lstStyle/>
                    <a:p>
                      <a:r>
                        <a:rPr lang="pt-BR" sz="2000" dirty="0"/>
                        <a:t>Anual</a:t>
                      </a:r>
                    </a:p>
                  </a:txBody>
                  <a:tcPr/>
                </a:tc>
                <a:tc>
                  <a:txBody>
                    <a:bodyPr/>
                    <a:lstStyle/>
                    <a:p>
                      <a:r>
                        <a:rPr lang="pt-BR" sz="2000" dirty="0"/>
                        <a:t>30/03 </a:t>
                      </a:r>
                    </a:p>
                  </a:txBody>
                  <a:tcPr/>
                </a:tc>
                <a:tc>
                  <a:txBody>
                    <a:bodyPr/>
                    <a:lstStyle/>
                    <a:p>
                      <a:r>
                        <a:rPr lang="pt-BR" sz="2000" dirty="0"/>
                        <a:t>Conselho de Saúde</a:t>
                      </a:r>
                    </a:p>
                  </a:txBody>
                  <a:tcPr/>
                </a:tc>
                <a:extLst>
                  <a:ext uri="{0D108BD9-81ED-4DB2-BD59-A6C34878D82A}">
                    <a16:rowId xmlns:a16="http://schemas.microsoft.com/office/drawing/2014/main" val="10009"/>
                  </a:ext>
                </a:extLst>
              </a:tr>
            </a:tbl>
          </a:graphicData>
        </a:graphic>
      </p:graphicFrame>
      <p:sp>
        <p:nvSpPr>
          <p:cNvPr id="6" name="CaixaDeTexto 5"/>
          <p:cNvSpPr txBox="1"/>
          <p:nvPr/>
        </p:nvSpPr>
        <p:spPr>
          <a:xfrm>
            <a:off x="838200" y="6078682"/>
            <a:ext cx="10695709" cy="369332"/>
          </a:xfrm>
          <a:prstGeom prst="rect">
            <a:avLst/>
          </a:prstGeom>
          <a:noFill/>
        </p:spPr>
        <p:txBody>
          <a:bodyPr wrap="square" rtlCol="0">
            <a:spAutoFit/>
          </a:bodyPr>
          <a:lstStyle/>
          <a:p>
            <a:r>
              <a:rPr lang="pt-BR" b="1" dirty="0"/>
              <a:t>Obs.: verificar o prazo estabelecido na Lei Orgânica do Município.</a:t>
            </a:r>
          </a:p>
        </p:txBody>
      </p:sp>
    </p:spTree>
    <p:extLst>
      <p:ext uri="{BB962C8B-B14F-4D97-AF65-F5344CB8AC3E}">
        <p14:creationId xmlns:p14="http://schemas.microsoft.com/office/powerpoint/2010/main" val="411613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Cronograma dos Instrumentos</a:t>
            </a:r>
          </a:p>
        </p:txBody>
      </p:sp>
      <p:pic>
        <p:nvPicPr>
          <p:cNvPr id="4" name="Espaço Reservado para Conteúdo 3"/>
          <p:cNvPicPr>
            <a:picLocks noGrp="1" noChangeAspect="1"/>
          </p:cNvPicPr>
          <p:nvPr>
            <p:ph idx="1"/>
          </p:nvPr>
        </p:nvPicPr>
        <p:blipFill>
          <a:blip r:embed="rId3"/>
          <a:stretch>
            <a:fillRect/>
          </a:stretch>
        </p:blipFill>
        <p:spPr>
          <a:xfrm>
            <a:off x="699639" y="2076812"/>
            <a:ext cx="10606929" cy="3503106"/>
          </a:xfrm>
          <a:prstGeom prst="rect">
            <a:avLst/>
          </a:prstGeom>
        </p:spPr>
      </p:pic>
    </p:spTree>
    <p:extLst>
      <p:ext uri="{BB962C8B-B14F-4D97-AF65-F5344CB8AC3E}">
        <p14:creationId xmlns:p14="http://schemas.microsoft.com/office/powerpoint/2010/main" val="2342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Por que devemos planejar?</a:t>
            </a:r>
          </a:p>
        </p:txBody>
      </p:sp>
      <p:sp>
        <p:nvSpPr>
          <p:cNvPr id="3" name="Espaço Reservado para Conteúdo 2"/>
          <p:cNvSpPr>
            <a:spLocks noGrp="1"/>
          </p:cNvSpPr>
          <p:nvPr>
            <p:ph idx="1"/>
          </p:nvPr>
        </p:nvSpPr>
        <p:spPr>
          <a:xfrm>
            <a:off x="838201" y="1710293"/>
            <a:ext cx="10759632" cy="4330911"/>
          </a:xfrm>
        </p:spPr>
        <p:txBody>
          <a:bodyPr>
            <a:normAutofit/>
          </a:bodyPr>
          <a:lstStyle/>
          <a:p>
            <a:pPr algn="just"/>
            <a:r>
              <a:rPr lang="pt-BR" dirty="0">
                <a:solidFill>
                  <a:schemeClr val="tx1"/>
                </a:solidFill>
              </a:rPr>
              <a:t>O planejamento no Sistema Único de Saúde é uma função gestora que além de requisito legal, é um dos mecanismos relevantes para assegurar a unicidade e os princípios constitucionais do SUS. </a:t>
            </a:r>
          </a:p>
          <a:p>
            <a:pPr algn="just"/>
            <a:r>
              <a:rPr lang="pt-BR" dirty="0">
                <a:solidFill>
                  <a:schemeClr val="tx1"/>
                </a:solidFill>
              </a:rPr>
              <a:t>Expressa as responsabilidades dos gestores de cada esfera de governo em relação à saúde da população do território quanto à integração da organização sistêmica. A tarefa de planejar exige conhecimento técnico que se expressa em instrumentos e ferramentas desenvolvidas em processos de trabalho.</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240" y="4780344"/>
            <a:ext cx="2317316" cy="2317316"/>
          </a:xfrm>
          <a:prstGeom prst="rect">
            <a:avLst/>
          </a:prstGeom>
        </p:spPr>
      </p:pic>
    </p:spTree>
    <p:extLst>
      <p:ext uri="{BB962C8B-B14F-4D97-AF65-F5344CB8AC3E}">
        <p14:creationId xmlns:p14="http://schemas.microsoft.com/office/powerpoint/2010/main" val="12289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sz="3600" dirty="0">
                <a:solidFill>
                  <a:schemeClr val="tx1"/>
                </a:solidFill>
              </a:rPr>
              <a:t>Receitas e Despesas</a:t>
            </a:r>
            <a:br>
              <a:rPr lang="pt-BR" sz="3600" noProof="1">
                <a:solidFill>
                  <a:schemeClr val="tx1"/>
                </a:solidFill>
              </a:rPr>
            </a:br>
            <a:endParaRPr lang="pt-BR" noProof="1">
              <a:solidFill>
                <a:schemeClr val="tx1"/>
              </a:solidFill>
            </a:endParaRPr>
          </a:p>
        </p:txBody>
      </p:sp>
      <p:sp>
        <p:nvSpPr>
          <p:cNvPr id="7" name="Subtítulo 6"/>
          <p:cNvSpPr>
            <a:spLocks noGrp="1"/>
          </p:cNvSpPr>
          <p:nvPr>
            <p:ph type="subTitle" idx="1"/>
          </p:nvPr>
        </p:nvSpPr>
        <p:spPr/>
        <p:txBody>
          <a:bodyPr rtlCol="0">
            <a:normAutofit/>
          </a:bodyPr>
          <a:lstStyle/>
          <a:p>
            <a:pPr>
              <a:lnSpc>
                <a:spcPct val="110000"/>
              </a:lnSpc>
            </a:pPr>
            <a:endParaRPr lang="pt-BR" sz="2400" noProof="1">
              <a:solidFill>
                <a:schemeClr val="tx1"/>
              </a:solidFill>
            </a:endParaRPr>
          </a:p>
        </p:txBody>
      </p:sp>
      <p:pic>
        <p:nvPicPr>
          <p:cNvPr id="4" name="Imagem 3" descr="C:\Users\Administrador\Desktop\logocosems\LOGO COSEMS.png"/>
          <p:cNvPicPr/>
          <p:nvPr/>
        </p:nvPicPr>
        <p:blipFill>
          <a:blip r:embed="rId3">
            <a:extLst>
              <a:ext uri="{28A0092B-C50C-407E-A947-70E740481C1C}">
                <a14:useLocalDpi xmlns:a14="http://schemas.microsoft.com/office/drawing/2010/main" val="0"/>
              </a:ext>
            </a:extLst>
          </a:blip>
          <a:srcRect/>
          <a:stretch>
            <a:fillRect/>
          </a:stretch>
        </p:blipFill>
        <p:spPr bwMode="auto">
          <a:xfrm>
            <a:off x="4924200" y="596438"/>
            <a:ext cx="2367986" cy="1896647"/>
          </a:xfrm>
          <a:prstGeom prst="rect">
            <a:avLst/>
          </a:prstGeom>
          <a:noFill/>
          <a:ln>
            <a:noFill/>
          </a:ln>
        </p:spPr>
      </p:pic>
    </p:spTree>
    <p:extLst>
      <p:ext uri="{BB962C8B-B14F-4D97-AF65-F5344CB8AC3E}">
        <p14:creationId xmlns:p14="http://schemas.microsoft.com/office/powerpoint/2010/main" val="104925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Receita</a:t>
            </a:r>
          </a:p>
        </p:txBody>
      </p:sp>
      <p:sp>
        <p:nvSpPr>
          <p:cNvPr id="3" name="Espaço Reservado para Conteúdo 2"/>
          <p:cNvSpPr>
            <a:spLocks noGrp="1"/>
          </p:cNvSpPr>
          <p:nvPr>
            <p:ph idx="1"/>
          </p:nvPr>
        </p:nvSpPr>
        <p:spPr/>
        <p:txBody>
          <a:bodyPr>
            <a:normAutofit/>
          </a:bodyPr>
          <a:lstStyle/>
          <a:p>
            <a:pPr marL="457200" indent="-457200">
              <a:buFont typeface="Arial" panose="020B0604020202020204" pitchFamily="34" charset="0"/>
              <a:buChar char="•"/>
            </a:pPr>
            <a:r>
              <a:rPr lang="pt-BR" b="1" dirty="0">
                <a:solidFill>
                  <a:schemeClr val="tx1"/>
                </a:solidFill>
              </a:rPr>
              <a:t>Próprias do Município </a:t>
            </a:r>
            <a:r>
              <a:rPr lang="pt-BR" dirty="0">
                <a:solidFill>
                  <a:schemeClr val="tx1"/>
                </a:solidFill>
              </a:rPr>
              <a:t>(no mínimo 15% das receitas de impostos e das transferências constitucionais e legais recebidas da União e do Estado). LC 141/2012;</a:t>
            </a:r>
          </a:p>
          <a:p>
            <a:pPr marL="457200" indent="-457200">
              <a:buFont typeface="Arial" panose="020B0604020202020204" pitchFamily="34" charset="0"/>
              <a:buChar char="•"/>
            </a:pPr>
            <a:r>
              <a:rPr lang="pt-BR" b="1" dirty="0">
                <a:solidFill>
                  <a:schemeClr val="tx1"/>
                </a:solidFill>
              </a:rPr>
              <a:t>Transferências Fundo a Fundo </a:t>
            </a:r>
            <a:r>
              <a:rPr lang="pt-BR" dirty="0">
                <a:solidFill>
                  <a:schemeClr val="tx1"/>
                </a:solidFill>
              </a:rPr>
              <a:t>da </a:t>
            </a:r>
            <a:r>
              <a:rPr lang="pt-BR" b="1" dirty="0">
                <a:solidFill>
                  <a:schemeClr val="tx1"/>
                </a:solidFill>
              </a:rPr>
              <a:t>União</a:t>
            </a:r>
            <a:r>
              <a:rPr lang="pt-BR" dirty="0">
                <a:solidFill>
                  <a:schemeClr val="tx1"/>
                </a:solidFill>
              </a:rPr>
              <a:t> e do </a:t>
            </a:r>
            <a:r>
              <a:rPr lang="pt-BR" b="1" dirty="0">
                <a:solidFill>
                  <a:schemeClr val="tx1"/>
                </a:solidFill>
              </a:rPr>
              <a:t>Estado</a:t>
            </a:r>
            <a:r>
              <a:rPr lang="pt-BR" dirty="0">
                <a:solidFill>
                  <a:schemeClr val="tx1"/>
                </a:solidFill>
              </a:rPr>
              <a:t>, conforme os Blocos de financiamento do SUS (Manutenção e Estruturação);</a:t>
            </a:r>
          </a:p>
          <a:p>
            <a:pPr marL="457200" indent="-457200">
              <a:buFont typeface="Arial" panose="020B0604020202020204" pitchFamily="34" charset="0"/>
              <a:buChar char="•"/>
            </a:pPr>
            <a:r>
              <a:rPr lang="pt-BR" b="1" dirty="0">
                <a:solidFill>
                  <a:schemeClr val="tx1"/>
                </a:solidFill>
              </a:rPr>
              <a:t>Transferências Voluntárias </a:t>
            </a:r>
            <a:r>
              <a:rPr lang="pt-BR" dirty="0">
                <a:solidFill>
                  <a:schemeClr val="tx1"/>
                </a:solidFill>
              </a:rPr>
              <a:t>(Emendas, Convênios, Contratos de Repasse, etc.)</a:t>
            </a:r>
          </a:p>
        </p:txBody>
      </p:sp>
    </p:spTree>
    <p:extLst>
      <p:ext uri="{BB962C8B-B14F-4D97-AF65-F5344CB8AC3E}">
        <p14:creationId xmlns:p14="http://schemas.microsoft.com/office/powerpoint/2010/main" val="87008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Receitas Próprias do Município (15%)</a:t>
            </a:r>
          </a:p>
        </p:txBody>
      </p:sp>
      <p:sp>
        <p:nvSpPr>
          <p:cNvPr id="3" name="Espaço Reservado para Conteúdo 2"/>
          <p:cNvSpPr>
            <a:spLocks noGrp="1"/>
          </p:cNvSpPr>
          <p:nvPr>
            <p:ph idx="1"/>
          </p:nvPr>
        </p:nvSpPr>
        <p:spPr/>
        <p:txBody>
          <a:bodyPr>
            <a:normAutofit lnSpcReduction="10000"/>
          </a:bodyPr>
          <a:lstStyle/>
          <a:p>
            <a:pPr marL="457200" indent="-457200">
              <a:buFont typeface="Arial" panose="020B0604020202020204" pitchFamily="34" charset="0"/>
              <a:buChar char="•"/>
            </a:pPr>
            <a:r>
              <a:rPr lang="pt-BR" dirty="0">
                <a:solidFill>
                  <a:schemeClr val="tx1"/>
                </a:solidFill>
              </a:rPr>
              <a:t>Receitas dos impostos:</a:t>
            </a:r>
          </a:p>
          <a:p>
            <a:pPr marL="1143000" lvl="1" indent="-457200"/>
            <a:r>
              <a:rPr lang="pt-BR" dirty="0"/>
              <a:t>Imposto Predial e Territorial Urbano – IPTU;</a:t>
            </a:r>
          </a:p>
          <a:p>
            <a:pPr marL="1143000" lvl="1" indent="-457200"/>
            <a:r>
              <a:rPr lang="pt-BR" dirty="0"/>
              <a:t>Imposto sobre a Renda Retido na Fonte – IRRF;</a:t>
            </a:r>
          </a:p>
          <a:p>
            <a:pPr marL="1143000" lvl="1" indent="-457200"/>
            <a:r>
              <a:rPr lang="pt-BR" dirty="0"/>
              <a:t>Imposto sobre Transmissão de Bens Imóveis – ITBI;</a:t>
            </a:r>
          </a:p>
          <a:p>
            <a:pPr marL="1143000" lvl="1" indent="-457200"/>
            <a:r>
              <a:rPr lang="pt-BR" dirty="0"/>
              <a:t>Impostos sobre Serviços – ISS.</a:t>
            </a:r>
          </a:p>
          <a:p>
            <a:pPr marL="457200" indent="-457200">
              <a:buFont typeface="Arial" panose="020B0604020202020204" pitchFamily="34" charset="0"/>
              <a:buChar char="•"/>
            </a:pPr>
            <a:r>
              <a:rPr lang="pt-BR" dirty="0">
                <a:solidFill>
                  <a:schemeClr val="tx1"/>
                </a:solidFill>
              </a:rPr>
              <a:t>Receita de Transferências Constitucionais e Legais: cota parte  do FPM, ITR, ICMS, IPVA, IPI Exportação e Lei Kandir. </a:t>
            </a:r>
          </a:p>
          <a:p>
            <a:pPr marL="457200" indent="-457200">
              <a:buFont typeface="Arial" panose="020B0604020202020204" pitchFamily="34" charset="0"/>
              <a:buChar char="•"/>
            </a:pPr>
            <a:r>
              <a:rPr lang="pt-BR" dirty="0">
                <a:solidFill>
                  <a:schemeClr val="tx1"/>
                </a:solidFill>
              </a:rPr>
              <a:t>Receita de Multas e Juros de Impostos.</a:t>
            </a:r>
          </a:p>
          <a:p>
            <a:pPr marL="457200" indent="-457200">
              <a:buFont typeface="Arial" panose="020B0604020202020204" pitchFamily="34" charset="0"/>
              <a:buChar char="•"/>
            </a:pPr>
            <a:r>
              <a:rPr lang="pt-BR" dirty="0">
                <a:solidFill>
                  <a:schemeClr val="tx1"/>
                </a:solidFill>
              </a:rPr>
              <a:t>Receita da Dívida Ativa de Impostos.</a:t>
            </a:r>
          </a:p>
        </p:txBody>
      </p:sp>
    </p:spTree>
    <p:extLst>
      <p:ext uri="{BB962C8B-B14F-4D97-AF65-F5344CB8AC3E}">
        <p14:creationId xmlns:p14="http://schemas.microsoft.com/office/powerpoint/2010/main" val="137230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Onde consultar para estimar a receita?</a:t>
            </a:r>
          </a:p>
        </p:txBody>
      </p:sp>
      <p:sp>
        <p:nvSpPr>
          <p:cNvPr id="3" name="Espaço Reservado para Conteúdo 2"/>
          <p:cNvSpPr>
            <a:spLocks noGrp="1"/>
          </p:cNvSpPr>
          <p:nvPr>
            <p:ph idx="1"/>
          </p:nvPr>
        </p:nvSpPr>
        <p:spPr/>
        <p:txBody>
          <a:bodyPr/>
          <a:lstStyle/>
          <a:p>
            <a:pPr marL="457200" indent="-457200">
              <a:buFont typeface="Arial" panose="020B0604020202020204" pitchFamily="34" charset="0"/>
              <a:buChar char="•"/>
            </a:pPr>
            <a:r>
              <a:rPr lang="pt-BR" dirty="0">
                <a:solidFill>
                  <a:schemeClr val="tx1"/>
                </a:solidFill>
              </a:rPr>
              <a:t>Fundo Nacional de Saúde;</a:t>
            </a:r>
          </a:p>
          <a:p>
            <a:pPr marL="457200" indent="-457200">
              <a:buFont typeface="Arial" panose="020B0604020202020204" pitchFamily="34" charset="0"/>
              <a:buChar char="•"/>
            </a:pPr>
            <a:r>
              <a:rPr lang="pt-BR" dirty="0">
                <a:solidFill>
                  <a:schemeClr val="tx1"/>
                </a:solidFill>
              </a:rPr>
              <a:t>E-Gestor AB (Recursos APS);</a:t>
            </a:r>
          </a:p>
          <a:p>
            <a:pPr marL="457200" indent="-457200">
              <a:buFont typeface="Arial" panose="020B0604020202020204" pitchFamily="34" charset="0"/>
              <a:buChar char="•"/>
            </a:pPr>
            <a:r>
              <a:rPr lang="pt-BR" dirty="0" err="1">
                <a:solidFill>
                  <a:schemeClr val="tx1"/>
                </a:solidFill>
              </a:rPr>
              <a:t>Fiplan</a:t>
            </a:r>
            <a:r>
              <a:rPr lang="pt-BR" dirty="0">
                <a:solidFill>
                  <a:schemeClr val="tx1"/>
                </a:solidFill>
              </a:rPr>
              <a:t>;</a:t>
            </a:r>
          </a:p>
          <a:p>
            <a:pPr marL="457200" indent="-457200">
              <a:buFont typeface="Arial" panose="020B0604020202020204" pitchFamily="34" charset="0"/>
              <a:buChar char="•"/>
            </a:pPr>
            <a:r>
              <a:rPr lang="pt-BR" dirty="0">
                <a:solidFill>
                  <a:schemeClr val="tx1"/>
                </a:solidFill>
              </a:rPr>
              <a:t>SES/MT.</a:t>
            </a:r>
          </a:p>
          <a:p>
            <a:endParaRPr lang="pt-BR" dirty="0">
              <a:solidFill>
                <a:schemeClr val="tx1"/>
              </a:solidFill>
            </a:endParaRPr>
          </a:p>
          <a:p>
            <a:r>
              <a:rPr lang="pt-BR" b="1" dirty="0">
                <a:solidFill>
                  <a:schemeClr val="tx1"/>
                </a:solidFill>
              </a:rPr>
              <a:t>Dica</a:t>
            </a:r>
            <a:r>
              <a:rPr lang="pt-BR" dirty="0">
                <a:solidFill>
                  <a:schemeClr val="tx1"/>
                </a:solidFill>
              </a:rPr>
              <a:t>: usar os últimos valores do ano; valores atualizados para estimar a receita.</a:t>
            </a:r>
          </a:p>
        </p:txBody>
      </p:sp>
    </p:spTree>
    <p:extLst>
      <p:ext uri="{BB962C8B-B14F-4D97-AF65-F5344CB8AC3E}">
        <p14:creationId xmlns:p14="http://schemas.microsoft.com/office/powerpoint/2010/main" val="210462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a:t>
            </a:r>
          </a:p>
        </p:txBody>
      </p:sp>
      <p:sp>
        <p:nvSpPr>
          <p:cNvPr id="3" name="Espaço Reservado para Conteúdo 2"/>
          <p:cNvSpPr>
            <a:spLocks noGrp="1"/>
          </p:cNvSpPr>
          <p:nvPr>
            <p:ph idx="1"/>
          </p:nvPr>
        </p:nvSpPr>
        <p:spPr/>
        <p:txBody>
          <a:bodyPr>
            <a:normAutofit/>
          </a:bodyPr>
          <a:lstStyle/>
          <a:p>
            <a:pPr marL="457200" indent="-457200">
              <a:buFont typeface="Arial" panose="020B0604020202020204" pitchFamily="34" charset="0"/>
              <a:buChar char="•"/>
            </a:pPr>
            <a:r>
              <a:rPr lang="pt-BR" sz="3600" dirty="0">
                <a:solidFill>
                  <a:schemeClr val="tx1"/>
                </a:solidFill>
              </a:rPr>
              <a:t>Com o que posso gastar?</a:t>
            </a:r>
          </a:p>
          <a:p>
            <a:pPr marL="457200" indent="-457200">
              <a:buFont typeface="Arial" panose="020B0604020202020204" pitchFamily="34" charset="0"/>
              <a:buChar char="•"/>
            </a:pPr>
            <a:r>
              <a:rPr lang="pt-BR" sz="3600" dirty="0">
                <a:solidFill>
                  <a:schemeClr val="tx1"/>
                </a:solidFill>
              </a:rPr>
              <a:t>Tudo é despesa da saúde?</a:t>
            </a:r>
          </a:p>
        </p:txBody>
      </p:sp>
    </p:spTree>
    <p:extLst>
      <p:ext uri="{BB962C8B-B14F-4D97-AF65-F5344CB8AC3E}">
        <p14:creationId xmlns:p14="http://schemas.microsoft.com/office/powerpoint/2010/main" val="10064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Despesas com Ações e Serviços Públicos de Saúde (ASPS)</a:t>
            </a:r>
          </a:p>
        </p:txBody>
      </p:sp>
      <p:sp>
        <p:nvSpPr>
          <p:cNvPr id="3" name="Espaço Reservado para Conteúdo 2"/>
          <p:cNvSpPr>
            <a:spLocks noGrp="1"/>
          </p:cNvSpPr>
          <p:nvPr>
            <p:ph idx="1"/>
          </p:nvPr>
        </p:nvSpPr>
        <p:spPr>
          <a:xfrm>
            <a:off x="838201" y="1710294"/>
            <a:ext cx="10447116" cy="4296968"/>
          </a:xfrm>
        </p:spPr>
        <p:txBody>
          <a:bodyPr>
            <a:noAutofit/>
          </a:bodyPr>
          <a:lstStyle/>
          <a:p>
            <a:pPr>
              <a:lnSpc>
                <a:spcPct val="100000"/>
              </a:lnSpc>
            </a:pPr>
            <a:r>
              <a:rPr lang="pt-BR" sz="2400" b="1" dirty="0">
                <a:solidFill>
                  <a:schemeClr val="tx1"/>
                </a:solidFill>
              </a:rPr>
              <a:t>Lei Complementar nº 141, de 13 de janeiro de 2012</a:t>
            </a:r>
          </a:p>
          <a:p>
            <a:pPr>
              <a:lnSpc>
                <a:spcPct val="100000"/>
              </a:lnSpc>
            </a:pPr>
            <a:r>
              <a:rPr lang="pt-BR" sz="2400" dirty="0">
                <a:solidFill>
                  <a:schemeClr val="tx1"/>
                </a:solidFill>
              </a:rPr>
              <a:t>[...]</a:t>
            </a:r>
          </a:p>
          <a:p>
            <a:pPr>
              <a:lnSpc>
                <a:spcPct val="100000"/>
              </a:lnSpc>
            </a:pPr>
            <a:r>
              <a:rPr lang="pt-BR" sz="2400" dirty="0">
                <a:solidFill>
                  <a:schemeClr val="tx1"/>
                </a:solidFill>
              </a:rPr>
              <a:t>Art. 2</a:t>
            </a:r>
            <a:r>
              <a:rPr lang="pt-BR" sz="2400" u="sng" baseline="30000" dirty="0">
                <a:solidFill>
                  <a:schemeClr val="tx1"/>
                </a:solidFill>
              </a:rPr>
              <a:t>o</a:t>
            </a:r>
            <a:r>
              <a:rPr lang="pt-BR" sz="2400" dirty="0">
                <a:solidFill>
                  <a:schemeClr val="tx1"/>
                </a:solidFill>
              </a:rPr>
              <a:t>  Para fins de apuração da aplicação dos recursos mínimos estabelecidos nesta Lei Complementar, considerar-se-ão como despesas com ações e serviços públicos de saúde aquelas voltadas para a promoção, proteção e recuperação da saúde que atendam, simultaneamente, aos princípios estatuídos no </a:t>
            </a:r>
            <a:r>
              <a:rPr lang="pt-BR" sz="2400" dirty="0">
                <a:solidFill>
                  <a:schemeClr val="tx1"/>
                </a:solidFill>
                <a:hlinkClick r:id="rId3"/>
              </a:rPr>
              <a:t>art. 7</a:t>
            </a:r>
            <a:r>
              <a:rPr lang="pt-BR" sz="2400" u="sng" baseline="30000" dirty="0">
                <a:solidFill>
                  <a:schemeClr val="tx1"/>
                </a:solidFill>
                <a:hlinkClick r:id="rId3"/>
              </a:rPr>
              <a:t>o</a:t>
            </a:r>
            <a:r>
              <a:rPr lang="pt-BR" sz="2400" dirty="0">
                <a:solidFill>
                  <a:schemeClr val="tx1"/>
                </a:solidFill>
                <a:hlinkClick r:id="rId3"/>
              </a:rPr>
              <a:t> da Lei n</a:t>
            </a:r>
            <a:r>
              <a:rPr lang="pt-BR" sz="2400" u="sng" baseline="30000" dirty="0">
                <a:solidFill>
                  <a:schemeClr val="tx1"/>
                </a:solidFill>
                <a:hlinkClick r:id="rId3"/>
              </a:rPr>
              <a:t>o</a:t>
            </a:r>
            <a:r>
              <a:rPr lang="pt-BR" sz="2400" dirty="0">
                <a:solidFill>
                  <a:schemeClr val="tx1"/>
                </a:solidFill>
                <a:hlinkClick r:id="rId3"/>
              </a:rPr>
              <a:t> 8.080, de 19 de setembro de 1990</a:t>
            </a:r>
            <a:r>
              <a:rPr lang="pt-BR" sz="2400" dirty="0">
                <a:solidFill>
                  <a:schemeClr val="tx1"/>
                </a:solidFill>
              </a:rPr>
              <a:t>, e às seguintes diretrizes: </a:t>
            </a:r>
          </a:p>
          <a:p>
            <a:pPr>
              <a:lnSpc>
                <a:spcPct val="100000"/>
              </a:lnSpc>
            </a:pPr>
            <a:r>
              <a:rPr lang="pt-BR" sz="2400" dirty="0">
                <a:solidFill>
                  <a:schemeClr val="tx1"/>
                </a:solidFill>
              </a:rPr>
              <a:t>I - sejam destinadas às ações e serviços públicos de saúde de acesso universal, igualitário e gratuito; </a:t>
            </a:r>
          </a:p>
        </p:txBody>
      </p:sp>
    </p:spTree>
    <p:extLst>
      <p:ext uri="{BB962C8B-B14F-4D97-AF65-F5344CB8AC3E}">
        <p14:creationId xmlns:p14="http://schemas.microsoft.com/office/powerpoint/2010/main" val="183211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516565" cy="4528461"/>
          </a:xfrm>
        </p:spPr>
        <p:txBody>
          <a:bodyPr>
            <a:noAutofit/>
          </a:bodyPr>
          <a:lstStyle/>
          <a:p>
            <a:pPr>
              <a:lnSpc>
                <a:spcPct val="100000"/>
              </a:lnSpc>
            </a:pPr>
            <a:r>
              <a:rPr lang="pt-BR" sz="2400" dirty="0">
                <a:solidFill>
                  <a:schemeClr val="tx1"/>
                </a:solidFill>
              </a:rPr>
              <a:t>II - estejam em conformidade com objetivos e metas explicitados nos Planos de Saúde de cada ente da Federação; e </a:t>
            </a:r>
          </a:p>
          <a:p>
            <a:pPr>
              <a:lnSpc>
                <a:spcPct val="100000"/>
              </a:lnSpc>
            </a:pPr>
            <a:r>
              <a:rPr lang="pt-BR" sz="2400" dirty="0">
                <a:solidFill>
                  <a:schemeClr val="tx1"/>
                </a:solidFill>
              </a:rPr>
              <a:t>III - sejam de responsabilidade específica do setor da saúde, não se aplicando a despesas relacionadas a outras políticas públicas que atuam sobre determinantes sociais e econômicos, ainda que incidentes sobre as condições de saúde da população. </a:t>
            </a:r>
          </a:p>
          <a:p>
            <a:pPr>
              <a:lnSpc>
                <a:spcPct val="100000"/>
              </a:lnSpc>
            </a:pPr>
            <a:r>
              <a:rPr lang="pt-BR" sz="2400" dirty="0">
                <a:solidFill>
                  <a:schemeClr val="tx1"/>
                </a:solidFill>
              </a:rPr>
              <a:t>Parágrafo único.  Além de atender aos critérios estabelecidos no caput, as despesas com ações e serviços públicos de saúde realizadas pela União, pelos Estados, pelo Distrito Federal e pelos Municípios deverão ser financiadas com recursos movimentados por meio dos respectivos fundos de saúde. </a:t>
            </a:r>
          </a:p>
        </p:txBody>
      </p:sp>
    </p:spTree>
    <p:extLst>
      <p:ext uri="{BB962C8B-B14F-4D97-AF65-F5344CB8AC3E}">
        <p14:creationId xmlns:p14="http://schemas.microsoft.com/office/powerpoint/2010/main" val="183211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875380" cy="4330911"/>
          </a:xfrm>
        </p:spPr>
        <p:txBody>
          <a:bodyPr>
            <a:normAutofit fontScale="85000" lnSpcReduction="10000"/>
          </a:bodyPr>
          <a:lstStyle/>
          <a:p>
            <a:pPr>
              <a:lnSpc>
                <a:spcPct val="120000"/>
              </a:lnSpc>
            </a:pPr>
            <a:r>
              <a:rPr lang="pt-BR" dirty="0">
                <a:solidFill>
                  <a:srgbClr val="0070C0"/>
                </a:solidFill>
              </a:rPr>
              <a:t>Art. 3</a:t>
            </a:r>
            <a:r>
              <a:rPr lang="pt-BR" u="sng" baseline="30000" dirty="0">
                <a:solidFill>
                  <a:srgbClr val="0070C0"/>
                </a:solidFill>
              </a:rPr>
              <a:t>o</a:t>
            </a:r>
            <a:r>
              <a:rPr lang="pt-BR" dirty="0">
                <a:solidFill>
                  <a:srgbClr val="0070C0"/>
                </a:solidFill>
              </a:rPr>
              <a:t>  Observadas as disposições do </a:t>
            </a:r>
            <a:r>
              <a:rPr lang="pt-BR" b="1" dirty="0">
                <a:solidFill>
                  <a:srgbClr val="0070C0"/>
                </a:solidFill>
                <a:hlinkClick r:id="rId2">
                  <a:extLst>
                    <a:ext uri="{A12FA001-AC4F-418D-AE19-62706E023703}">
                      <ahyp:hlinkClr xmlns:ahyp="http://schemas.microsoft.com/office/drawing/2018/hyperlinkcolor" val="tx"/>
                    </a:ext>
                  </a:extLst>
                </a:hlinkClick>
              </a:rPr>
              <a:t>art. 200 da Constituição Federal,</a:t>
            </a:r>
            <a:r>
              <a:rPr lang="pt-BR" b="1" dirty="0">
                <a:solidFill>
                  <a:srgbClr val="0070C0"/>
                </a:solidFill>
              </a:rPr>
              <a:t> do </a:t>
            </a:r>
            <a:r>
              <a:rPr lang="pt-BR" b="1" dirty="0">
                <a:solidFill>
                  <a:srgbClr val="0070C0"/>
                </a:solidFill>
                <a:hlinkClick r:id="rId3">
                  <a:extLst>
                    <a:ext uri="{A12FA001-AC4F-418D-AE19-62706E023703}">
                      <ahyp:hlinkClr xmlns:ahyp="http://schemas.microsoft.com/office/drawing/2018/hyperlinkcolor" val="tx"/>
                    </a:ext>
                  </a:extLst>
                </a:hlinkClick>
              </a:rPr>
              <a:t>art. 6º da Lei nº 8.080, de 19 de setembro de 1990</a:t>
            </a:r>
            <a:r>
              <a:rPr lang="pt-BR" dirty="0">
                <a:solidFill>
                  <a:srgbClr val="0070C0"/>
                </a:solidFill>
              </a:rPr>
              <a:t>, e do art. 2</a:t>
            </a:r>
            <a:r>
              <a:rPr lang="pt-BR" u="sng" baseline="30000" dirty="0">
                <a:solidFill>
                  <a:srgbClr val="0070C0"/>
                </a:solidFill>
              </a:rPr>
              <a:t>o</a:t>
            </a:r>
            <a:r>
              <a:rPr lang="pt-BR" dirty="0">
                <a:solidFill>
                  <a:srgbClr val="0070C0"/>
                </a:solidFill>
              </a:rPr>
              <a:t> desta Lei Complementar, para efeito da apuração da aplicação dos recursos mínimos aqui estabelecidos, serão consideradas despesas com ações e serviços públicos de saúde as referentes a: </a:t>
            </a:r>
          </a:p>
          <a:p>
            <a:pPr>
              <a:lnSpc>
                <a:spcPct val="120000"/>
              </a:lnSpc>
            </a:pPr>
            <a:r>
              <a:rPr lang="pt-BR" dirty="0">
                <a:solidFill>
                  <a:srgbClr val="0070C0"/>
                </a:solidFill>
              </a:rPr>
              <a:t>I - vigilância em saúde, incluindo a epidemiológica e a sanitária; </a:t>
            </a:r>
          </a:p>
          <a:p>
            <a:pPr>
              <a:lnSpc>
                <a:spcPct val="120000"/>
              </a:lnSpc>
            </a:pPr>
            <a:r>
              <a:rPr lang="pt-BR" dirty="0">
                <a:solidFill>
                  <a:srgbClr val="0070C0"/>
                </a:solidFill>
              </a:rPr>
              <a:t>II - atenção integral e universal à saúde em todos os níveis de complexidade, incluindo assistência terapêutica e recuperação de deficiências nutricionais; </a:t>
            </a:r>
          </a:p>
          <a:p>
            <a:pPr>
              <a:lnSpc>
                <a:spcPct val="120000"/>
              </a:lnSpc>
            </a:pPr>
            <a:r>
              <a:rPr lang="pt-BR" dirty="0">
                <a:solidFill>
                  <a:srgbClr val="0070C0"/>
                </a:solidFill>
              </a:rPr>
              <a:t>III - capacitação do pessoal de saúde do Sistema Único de Saúde (SUS); </a:t>
            </a:r>
          </a:p>
        </p:txBody>
      </p:sp>
    </p:spTree>
    <p:extLst>
      <p:ext uri="{BB962C8B-B14F-4D97-AF65-F5344CB8AC3E}">
        <p14:creationId xmlns:p14="http://schemas.microsoft.com/office/powerpoint/2010/main" val="144541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4"/>
            <a:ext cx="10852229" cy="4366416"/>
          </a:xfrm>
        </p:spPr>
        <p:txBody>
          <a:bodyPr>
            <a:noAutofit/>
          </a:bodyPr>
          <a:lstStyle/>
          <a:p>
            <a:pPr>
              <a:lnSpc>
                <a:spcPct val="120000"/>
              </a:lnSpc>
            </a:pPr>
            <a:r>
              <a:rPr lang="pt-BR" sz="2400" dirty="0">
                <a:solidFill>
                  <a:srgbClr val="0070C0"/>
                </a:solidFill>
              </a:rPr>
              <a:t>IV - desenvolvimento científico e tecnológico e controle de qualidade promovidos por instituições do SUS; </a:t>
            </a:r>
          </a:p>
          <a:p>
            <a:pPr>
              <a:lnSpc>
                <a:spcPct val="120000"/>
              </a:lnSpc>
            </a:pPr>
            <a:r>
              <a:rPr lang="pt-BR" sz="2400" dirty="0">
                <a:solidFill>
                  <a:srgbClr val="0070C0"/>
                </a:solidFill>
              </a:rPr>
              <a:t>V - produção, aquisição e distribuição de insumos específicos dos serviços de saúde do SUS, tais como: imunobiológicos, sangue e hemoderivados, medicamentos e equipamentos médico-odontológicos; </a:t>
            </a:r>
          </a:p>
          <a:p>
            <a:pPr>
              <a:lnSpc>
                <a:spcPct val="100000"/>
              </a:lnSpc>
            </a:pPr>
            <a:r>
              <a:rPr lang="pt-BR" sz="2400" dirty="0">
                <a:solidFill>
                  <a:srgbClr val="0070C0"/>
                </a:solidFill>
              </a:rPr>
              <a:t>VI - saneamento básico de domicílios ou de pequenas comunidades, desde que seja aprovado pelo Conselho de Saúde do ente da Federação financiador da ação e esteja de acordo com as diretrizes das demais determinações previstas nesta Lei Complementar; </a:t>
            </a:r>
          </a:p>
        </p:txBody>
      </p:sp>
    </p:spTree>
    <p:extLst>
      <p:ext uri="{BB962C8B-B14F-4D97-AF65-F5344CB8AC3E}">
        <p14:creationId xmlns:p14="http://schemas.microsoft.com/office/powerpoint/2010/main" val="404297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852229" cy="4725231"/>
          </a:xfrm>
        </p:spPr>
        <p:txBody>
          <a:bodyPr>
            <a:noAutofit/>
          </a:bodyPr>
          <a:lstStyle/>
          <a:p>
            <a:pPr>
              <a:lnSpc>
                <a:spcPct val="100000"/>
              </a:lnSpc>
            </a:pPr>
            <a:r>
              <a:rPr lang="pt-BR" sz="2400" dirty="0">
                <a:solidFill>
                  <a:srgbClr val="0070C0"/>
                </a:solidFill>
              </a:rPr>
              <a:t>VII - saneamento básico dos distritos sanitários especiais indígenas e de comunidades remanescentes de quilombos; </a:t>
            </a:r>
          </a:p>
          <a:p>
            <a:pPr>
              <a:lnSpc>
                <a:spcPct val="100000"/>
              </a:lnSpc>
            </a:pPr>
            <a:r>
              <a:rPr lang="pt-BR" sz="2400" dirty="0">
                <a:solidFill>
                  <a:srgbClr val="0070C0"/>
                </a:solidFill>
              </a:rPr>
              <a:t>VIII - manejo ambiental vinculado diretamente ao controle de vetores de doenças; </a:t>
            </a:r>
          </a:p>
          <a:p>
            <a:pPr>
              <a:lnSpc>
                <a:spcPct val="100000"/>
              </a:lnSpc>
            </a:pPr>
            <a:r>
              <a:rPr lang="pt-BR" sz="2400" dirty="0">
                <a:solidFill>
                  <a:srgbClr val="0070C0"/>
                </a:solidFill>
              </a:rPr>
              <a:t>IX - investimento na rede física do SUS, incluindo a execução de obras de recuperação, reforma, ampliação e construção de estabelecimentos públicos de saúde; </a:t>
            </a:r>
          </a:p>
        </p:txBody>
      </p:sp>
    </p:spTree>
    <p:extLst>
      <p:ext uri="{BB962C8B-B14F-4D97-AF65-F5344CB8AC3E}">
        <p14:creationId xmlns:p14="http://schemas.microsoft.com/office/powerpoint/2010/main" val="13823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srcRect l="25227" t="18030" r="26193" b="16323"/>
          <a:stretch/>
        </p:blipFill>
        <p:spPr>
          <a:xfrm>
            <a:off x="3898881" y="255102"/>
            <a:ext cx="8126865" cy="6177334"/>
          </a:xfrm>
          <a:prstGeom prst="rect">
            <a:avLst/>
          </a:prstGeom>
        </p:spPr>
      </p:pic>
      <p:sp>
        <p:nvSpPr>
          <p:cNvPr id="2" name="Título 1"/>
          <p:cNvSpPr>
            <a:spLocks noGrp="1"/>
          </p:cNvSpPr>
          <p:nvPr>
            <p:ph type="title"/>
          </p:nvPr>
        </p:nvSpPr>
        <p:spPr>
          <a:xfrm>
            <a:off x="838201" y="593070"/>
            <a:ext cx="3993572" cy="2555375"/>
          </a:xfrm>
        </p:spPr>
        <p:txBody>
          <a:bodyPr>
            <a:normAutofit/>
          </a:bodyPr>
          <a:lstStyle/>
          <a:p>
            <a:r>
              <a:rPr lang="pt-BR" dirty="0">
                <a:solidFill>
                  <a:schemeClr val="tx1"/>
                </a:solidFill>
              </a:rPr>
              <a:t>Relações Federativas na Governança do SUS</a:t>
            </a:r>
          </a:p>
        </p:txBody>
      </p:sp>
      <p:pic>
        <p:nvPicPr>
          <p:cNvPr id="5" name="Imagem 4"/>
          <p:cNvPicPr>
            <a:picLocks noChangeAspect="1"/>
          </p:cNvPicPr>
          <p:nvPr/>
        </p:nvPicPr>
        <p:blipFill rotWithShape="1">
          <a:blip r:embed="rId3"/>
          <a:srcRect l="47490" t="83930" r="27180" b="11298"/>
          <a:stretch/>
        </p:blipFill>
        <p:spPr>
          <a:xfrm>
            <a:off x="1091529" y="5783870"/>
            <a:ext cx="4609941" cy="488615"/>
          </a:xfrm>
          <a:prstGeom prst="rect">
            <a:avLst/>
          </a:prstGeom>
        </p:spPr>
      </p:pic>
      <p:pic>
        <p:nvPicPr>
          <p:cNvPr id="6" name="Imagem 5"/>
          <p:cNvPicPr>
            <a:picLocks noChangeAspect="1"/>
          </p:cNvPicPr>
          <p:nvPr/>
        </p:nvPicPr>
        <p:blipFill rotWithShape="1">
          <a:blip r:embed="rId3"/>
          <a:srcRect l="26840" t="84182" r="52758" b="10578"/>
          <a:stretch/>
        </p:blipFill>
        <p:spPr>
          <a:xfrm>
            <a:off x="1091529" y="5333558"/>
            <a:ext cx="3875809" cy="559939"/>
          </a:xfrm>
          <a:prstGeom prst="rect">
            <a:avLst/>
          </a:prstGeom>
        </p:spPr>
      </p:pic>
    </p:spTree>
    <p:extLst>
      <p:ext uri="{BB962C8B-B14F-4D97-AF65-F5344CB8AC3E}">
        <p14:creationId xmlns:p14="http://schemas.microsoft.com/office/powerpoint/2010/main" val="235812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852229" cy="4725231"/>
          </a:xfrm>
        </p:spPr>
        <p:txBody>
          <a:bodyPr>
            <a:noAutofit/>
          </a:bodyPr>
          <a:lstStyle/>
          <a:p>
            <a:pPr>
              <a:lnSpc>
                <a:spcPct val="100000"/>
              </a:lnSpc>
            </a:pPr>
            <a:r>
              <a:rPr lang="pt-BR" sz="2400" dirty="0">
                <a:solidFill>
                  <a:srgbClr val="0070C0"/>
                </a:solidFill>
              </a:rPr>
              <a:t>X - remuneração do pessoal ativo da área de saúde em atividade nas ações de que trata este artigo, incluindo os encargos sociais; </a:t>
            </a:r>
          </a:p>
          <a:p>
            <a:pPr>
              <a:lnSpc>
                <a:spcPct val="100000"/>
              </a:lnSpc>
            </a:pPr>
            <a:r>
              <a:rPr lang="pt-BR" sz="2400" dirty="0">
                <a:solidFill>
                  <a:srgbClr val="0070C0"/>
                </a:solidFill>
              </a:rPr>
              <a:t>XI - ações de apoio administrativo realizadas pelas instituições públicas do SUS e imprescindíveis à execução das ações e serviços públicos de saúde; e </a:t>
            </a:r>
          </a:p>
          <a:p>
            <a:pPr>
              <a:lnSpc>
                <a:spcPct val="100000"/>
              </a:lnSpc>
            </a:pPr>
            <a:r>
              <a:rPr lang="pt-BR" sz="2400" dirty="0">
                <a:solidFill>
                  <a:srgbClr val="0070C0"/>
                </a:solidFill>
              </a:rPr>
              <a:t>XII - gestão do sistema público de saúde e operação de unidades prestadoras de serviços públicos de saúde.</a:t>
            </a:r>
          </a:p>
        </p:txBody>
      </p:sp>
    </p:spTree>
    <p:extLst>
      <p:ext uri="{BB962C8B-B14F-4D97-AF65-F5344CB8AC3E}">
        <p14:creationId xmlns:p14="http://schemas.microsoft.com/office/powerpoint/2010/main" val="175612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875379" cy="4330911"/>
          </a:xfrm>
        </p:spPr>
        <p:txBody>
          <a:bodyPr>
            <a:normAutofit fontScale="85000" lnSpcReduction="10000"/>
          </a:bodyPr>
          <a:lstStyle/>
          <a:p>
            <a:r>
              <a:rPr lang="pt-BR" dirty="0">
                <a:solidFill>
                  <a:srgbClr val="C00000"/>
                </a:solidFill>
              </a:rPr>
              <a:t>Art. 4</a:t>
            </a:r>
            <a:r>
              <a:rPr lang="pt-BR" u="sng" baseline="30000" dirty="0">
                <a:solidFill>
                  <a:srgbClr val="C00000"/>
                </a:solidFill>
              </a:rPr>
              <a:t>o</a:t>
            </a:r>
            <a:r>
              <a:rPr lang="pt-BR" dirty="0">
                <a:solidFill>
                  <a:srgbClr val="C00000"/>
                </a:solidFill>
              </a:rPr>
              <a:t>  </a:t>
            </a:r>
            <a:r>
              <a:rPr lang="pt-BR" b="1" dirty="0">
                <a:solidFill>
                  <a:srgbClr val="C00000"/>
                </a:solidFill>
              </a:rPr>
              <a:t>NÃO</a:t>
            </a:r>
            <a:r>
              <a:rPr lang="pt-BR" dirty="0">
                <a:solidFill>
                  <a:srgbClr val="C00000"/>
                </a:solidFill>
              </a:rPr>
              <a:t> constituirão despesas com ações e serviços públicos de saúde, para fins de apuração dos percentuais mínimos de que trata esta Lei Complementar, aquelas decorrentes de: </a:t>
            </a:r>
          </a:p>
          <a:p>
            <a:r>
              <a:rPr lang="pt-BR" dirty="0">
                <a:solidFill>
                  <a:srgbClr val="C00000"/>
                </a:solidFill>
              </a:rPr>
              <a:t>I - pagamento de aposentadorias e pensões, inclusive dos servidores da saúde; </a:t>
            </a:r>
          </a:p>
          <a:p>
            <a:r>
              <a:rPr lang="pt-BR" dirty="0">
                <a:solidFill>
                  <a:srgbClr val="C00000"/>
                </a:solidFill>
              </a:rPr>
              <a:t>II - pessoal ativo da área de saúde quando em atividade alheia à referida área; </a:t>
            </a:r>
          </a:p>
          <a:p>
            <a:r>
              <a:rPr lang="pt-BR" dirty="0">
                <a:solidFill>
                  <a:srgbClr val="C00000"/>
                </a:solidFill>
              </a:rPr>
              <a:t>III - assistência à saúde que não atenda ao princípio de acesso universal; </a:t>
            </a:r>
          </a:p>
          <a:p>
            <a:r>
              <a:rPr lang="pt-BR" dirty="0">
                <a:solidFill>
                  <a:srgbClr val="C00000"/>
                </a:solidFill>
              </a:rPr>
              <a:t>IV - merenda escolar e outros programas de alimentação, ainda que executados em unidades do SUS, ressalvando-se o disposto no inciso II do art. 3</a:t>
            </a:r>
            <a:r>
              <a:rPr lang="pt-BR" u="sng" baseline="30000" dirty="0">
                <a:solidFill>
                  <a:srgbClr val="C00000"/>
                </a:solidFill>
              </a:rPr>
              <a:t>o</a:t>
            </a:r>
            <a:r>
              <a:rPr lang="pt-BR" dirty="0">
                <a:solidFill>
                  <a:srgbClr val="C00000"/>
                </a:solidFill>
              </a:rPr>
              <a:t>;</a:t>
            </a:r>
            <a:r>
              <a:rPr lang="pt-BR" dirty="0">
                <a:solidFill>
                  <a:srgbClr val="FF0000"/>
                </a:solidFill>
              </a:rPr>
              <a:t> </a:t>
            </a:r>
          </a:p>
        </p:txBody>
      </p:sp>
    </p:spTree>
    <p:extLst>
      <p:ext uri="{BB962C8B-B14F-4D97-AF65-F5344CB8AC3E}">
        <p14:creationId xmlns:p14="http://schemas.microsoft.com/office/powerpoint/2010/main" val="1620640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Despesas com ASPS</a:t>
            </a:r>
          </a:p>
        </p:txBody>
      </p:sp>
      <p:sp>
        <p:nvSpPr>
          <p:cNvPr id="3" name="Espaço Reservado para Conteúdo 2"/>
          <p:cNvSpPr>
            <a:spLocks noGrp="1"/>
          </p:cNvSpPr>
          <p:nvPr>
            <p:ph idx="1"/>
          </p:nvPr>
        </p:nvSpPr>
        <p:spPr>
          <a:xfrm>
            <a:off x="838200" y="1710293"/>
            <a:ext cx="10875379" cy="4330911"/>
          </a:xfrm>
        </p:spPr>
        <p:txBody>
          <a:bodyPr>
            <a:normAutofit fontScale="77500" lnSpcReduction="20000"/>
          </a:bodyPr>
          <a:lstStyle/>
          <a:p>
            <a:r>
              <a:rPr lang="pt-BR" dirty="0">
                <a:solidFill>
                  <a:srgbClr val="C00000"/>
                </a:solidFill>
              </a:rPr>
              <a:t>V - saneamento básico, inclusive quanto às ações financiadas e mantidas com recursos provenientes de taxas, tarifas ou preços públicos instituídos para essa finalidade;</a:t>
            </a:r>
          </a:p>
          <a:p>
            <a:r>
              <a:rPr lang="pt-BR" dirty="0">
                <a:solidFill>
                  <a:srgbClr val="C00000"/>
                </a:solidFill>
              </a:rPr>
              <a:t>VI - limpeza urbana e remoção de resíduos; </a:t>
            </a:r>
          </a:p>
          <a:p>
            <a:r>
              <a:rPr lang="pt-BR" dirty="0">
                <a:solidFill>
                  <a:srgbClr val="C00000"/>
                </a:solidFill>
              </a:rPr>
              <a:t>VII - preservação e correção do meio ambiente, realizadas pelos órgãos de meio ambiente dos entes da Federação ou por entidades não governamentais; </a:t>
            </a:r>
          </a:p>
          <a:p>
            <a:r>
              <a:rPr lang="pt-BR" dirty="0">
                <a:solidFill>
                  <a:srgbClr val="C00000"/>
                </a:solidFill>
              </a:rPr>
              <a:t>VIII - ações de assistência social; </a:t>
            </a:r>
          </a:p>
          <a:p>
            <a:r>
              <a:rPr lang="pt-BR" dirty="0">
                <a:solidFill>
                  <a:srgbClr val="C00000"/>
                </a:solidFill>
              </a:rPr>
              <a:t>IX - obras de infraestrutura, ainda que realizadas para beneficiar direta ou indiretamente a rede de saúde; e </a:t>
            </a:r>
          </a:p>
          <a:p>
            <a:r>
              <a:rPr lang="pt-BR" dirty="0">
                <a:solidFill>
                  <a:srgbClr val="C00000"/>
                </a:solidFill>
              </a:rPr>
              <a:t>X - ações e serviços públicos de saúde custeados com recursos distintos dos especificados na base de cálculo definida nesta Lei Complementar ou vinculados a fundos específicos distintos daqueles da saúde. </a:t>
            </a:r>
          </a:p>
        </p:txBody>
      </p:sp>
    </p:spTree>
    <p:extLst>
      <p:ext uri="{BB962C8B-B14F-4D97-AF65-F5344CB8AC3E}">
        <p14:creationId xmlns:p14="http://schemas.microsoft.com/office/powerpoint/2010/main" val="144340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Despesa Orçamentária</a:t>
            </a:r>
          </a:p>
        </p:txBody>
      </p:sp>
      <p:sp>
        <p:nvSpPr>
          <p:cNvPr id="3" name="Espaço Reservado para Conteúdo 2"/>
          <p:cNvSpPr>
            <a:spLocks noGrp="1"/>
          </p:cNvSpPr>
          <p:nvPr>
            <p:ph idx="1"/>
          </p:nvPr>
        </p:nvSpPr>
        <p:spPr/>
        <p:txBody>
          <a:bodyPr>
            <a:normAutofit lnSpcReduction="10000"/>
          </a:bodyPr>
          <a:lstStyle/>
          <a:p>
            <a:r>
              <a:rPr lang="pt-BR" dirty="0">
                <a:solidFill>
                  <a:schemeClr val="tx1"/>
                </a:solidFill>
              </a:rPr>
              <a:t>O orçamento é o instrumento de planejamento de qualquer entidade, pública ou privada, e representa o fluxo de ingressos e aplicação de recursos em determinado período.</a:t>
            </a:r>
          </a:p>
          <a:p>
            <a:r>
              <a:rPr lang="pt-BR" dirty="0">
                <a:solidFill>
                  <a:schemeClr val="tx1"/>
                </a:solidFill>
              </a:rPr>
              <a:t>Para o setor público, é de vital importância, pois é a lei orçamentária que fixa a despesa pública autorizada para um exercício financeiro. </a:t>
            </a:r>
          </a:p>
          <a:p>
            <a:r>
              <a:rPr lang="pt-BR" dirty="0">
                <a:solidFill>
                  <a:schemeClr val="tx1"/>
                </a:solidFill>
              </a:rPr>
              <a:t>A despesa orçamentária pública é o conjunto de dispêndios realizados pelos entes públicos para o funcionamento e manutenção dos serviços públicos prestados à sociedade.</a:t>
            </a:r>
          </a:p>
        </p:txBody>
      </p:sp>
    </p:spTree>
    <p:extLst>
      <p:ext uri="{BB962C8B-B14F-4D97-AF65-F5344CB8AC3E}">
        <p14:creationId xmlns:p14="http://schemas.microsoft.com/office/powerpoint/2010/main" val="1010476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Classificações da Despesa Orçamentária</a:t>
            </a:r>
          </a:p>
        </p:txBody>
      </p:sp>
      <p:sp>
        <p:nvSpPr>
          <p:cNvPr id="3" name="Espaço Reservado para Conteúdo 2"/>
          <p:cNvSpPr>
            <a:spLocks noGrp="1"/>
          </p:cNvSpPr>
          <p:nvPr>
            <p:ph idx="1"/>
          </p:nvPr>
        </p:nvSpPr>
        <p:spPr/>
        <p:txBody>
          <a:bodyPr>
            <a:normAutofit fontScale="85000" lnSpcReduction="20000"/>
          </a:bodyPr>
          <a:lstStyle/>
          <a:p>
            <a:r>
              <a:rPr lang="pt-BR" b="1" dirty="0">
                <a:solidFill>
                  <a:schemeClr val="tx1"/>
                </a:solidFill>
              </a:rPr>
              <a:t>Classificação Institucional</a:t>
            </a:r>
            <a:r>
              <a:rPr lang="pt-BR" dirty="0">
                <a:solidFill>
                  <a:schemeClr val="tx1"/>
                </a:solidFill>
              </a:rPr>
              <a:t> reflete a estrutura de alocação dos créditos orçamentários e está estruturada em dois níveis hierárquicos: </a:t>
            </a:r>
            <a:r>
              <a:rPr lang="pt-BR" b="1" dirty="0">
                <a:solidFill>
                  <a:schemeClr val="tx1"/>
                </a:solidFill>
              </a:rPr>
              <a:t>órgão orçamentário </a:t>
            </a:r>
            <a:r>
              <a:rPr lang="pt-BR" dirty="0">
                <a:solidFill>
                  <a:schemeClr val="tx1"/>
                </a:solidFill>
              </a:rPr>
              <a:t>e </a:t>
            </a:r>
            <a:r>
              <a:rPr lang="pt-BR" b="1" dirty="0">
                <a:solidFill>
                  <a:schemeClr val="tx1"/>
                </a:solidFill>
              </a:rPr>
              <a:t>unidade orçamentária</a:t>
            </a:r>
            <a:r>
              <a:rPr lang="pt-BR" dirty="0">
                <a:solidFill>
                  <a:schemeClr val="tx1"/>
                </a:solidFill>
              </a:rPr>
              <a:t>. </a:t>
            </a:r>
          </a:p>
          <a:p>
            <a:endParaRPr lang="pt-BR" dirty="0">
              <a:solidFill>
                <a:schemeClr val="tx1"/>
              </a:solidFill>
            </a:endParaRPr>
          </a:p>
          <a:p>
            <a:endParaRPr lang="pt-BR" dirty="0">
              <a:solidFill>
                <a:schemeClr val="tx1"/>
              </a:solidFill>
            </a:endParaRPr>
          </a:p>
          <a:p>
            <a:endParaRPr lang="pt-BR" dirty="0">
              <a:solidFill>
                <a:schemeClr val="tx1"/>
              </a:solidFill>
            </a:endParaRPr>
          </a:p>
          <a:p>
            <a:r>
              <a:rPr lang="pt-BR" dirty="0">
                <a:solidFill>
                  <a:schemeClr val="tx1"/>
                </a:solidFill>
              </a:rPr>
              <a:t>Órgão: </a:t>
            </a:r>
            <a:r>
              <a:rPr lang="pt-BR" b="1" dirty="0">
                <a:solidFill>
                  <a:schemeClr val="tx1"/>
                </a:solidFill>
              </a:rPr>
              <a:t>Secretaria Municipal de Saúde</a:t>
            </a:r>
          </a:p>
          <a:p>
            <a:r>
              <a:rPr lang="pt-BR" dirty="0">
                <a:solidFill>
                  <a:schemeClr val="tx1"/>
                </a:solidFill>
              </a:rPr>
              <a:t>Unidade: </a:t>
            </a:r>
            <a:r>
              <a:rPr lang="pt-BR" b="1" dirty="0">
                <a:solidFill>
                  <a:schemeClr val="tx1"/>
                </a:solidFill>
              </a:rPr>
              <a:t>Fundo Municipal de Saúde</a:t>
            </a:r>
          </a:p>
          <a:p>
            <a:pPr algn="r"/>
            <a:r>
              <a:rPr lang="pt-BR" i="1" dirty="0">
                <a:solidFill>
                  <a:schemeClr val="tx1"/>
                </a:solidFill>
              </a:rPr>
              <a:t>Art. 14 da LC 141/2012</a:t>
            </a:r>
          </a:p>
          <a:p>
            <a:endParaRPr lang="pt-BR" dirty="0">
              <a:solidFill>
                <a:schemeClr val="tx1"/>
              </a:solidFill>
            </a:endParaRPr>
          </a:p>
        </p:txBody>
      </p:sp>
      <p:pic>
        <p:nvPicPr>
          <p:cNvPr id="4" name="Imagem 3"/>
          <p:cNvPicPr>
            <a:picLocks noChangeAspect="1"/>
          </p:cNvPicPr>
          <p:nvPr/>
        </p:nvPicPr>
        <p:blipFill>
          <a:blip r:embed="rId3"/>
          <a:stretch>
            <a:fillRect/>
          </a:stretch>
        </p:blipFill>
        <p:spPr>
          <a:xfrm>
            <a:off x="3028680" y="3232344"/>
            <a:ext cx="5198700" cy="1286807"/>
          </a:xfrm>
          <a:prstGeom prst="rect">
            <a:avLst/>
          </a:prstGeom>
        </p:spPr>
      </p:pic>
    </p:spTree>
    <p:extLst>
      <p:ext uri="{BB962C8B-B14F-4D97-AF65-F5344CB8AC3E}">
        <p14:creationId xmlns:p14="http://schemas.microsoft.com/office/powerpoint/2010/main" val="3117852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Classificações da Despesa Orçamentária</a:t>
            </a:r>
          </a:p>
        </p:txBody>
      </p:sp>
      <p:sp>
        <p:nvSpPr>
          <p:cNvPr id="3" name="Espaço Reservado para Conteúdo 2"/>
          <p:cNvSpPr>
            <a:spLocks noGrp="1"/>
          </p:cNvSpPr>
          <p:nvPr>
            <p:ph idx="1"/>
          </p:nvPr>
        </p:nvSpPr>
        <p:spPr/>
        <p:txBody>
          <a:bodyPr>
            <a:normAutofit/>
          </a:bodyPr>
          <a:lstStyle/>
          <a:p>
            <a:r>
              <a:rPr lang="pt-BR" b="1" dirty="0">
                <a:solidFill>
                  <a:schemeClr val="tx1"/>
                </a:solidFill>
              </a:rPr>
              <a:t>Classificação funcional </a:t>
            </a:r>
            <a:r>
              <a:rPr lang="pt-BR" dirty="0">
                <a:solidFill>
                  <a:schemeClr val="tx1"/>
                </a:solidFill>
              </a:rPr>
              <a:t>segrega as dotações orçamentárias em funções e </a:t>
            </a:r>
            <a:r>
              <a:rPr lang="pt-BR" dirty="0" err="1">
                <a:solidFill>
                  <a:schemeClr val="tx1"/>
                </a:solidFill>
              </a:rPr>
              <a:t>subfunções</a:t>
            </a:r>
            <a:r>
              <a:rPr lang="pt-BR" dirty="0">
                <a:solidFill>
                  <a:schemeClr val="tx1"/>
                </a:solidFill>
              </a:rPr>
              <a:t>, buscando responder basicamente à indagação “em que área” de ação governamental a despesa será realizada. </a:t>
            </a:r>
          </a:p>
          <a:p>
            <a:endParaRPr lang="pt-BR" dirty="0">
              <a:solidFill>
                <a:schemeClr val="tx1"/>
              </a:solidFill>
            </a:endParaRPr>
          </a:p>
        </p:txBody>
      </p:sp>
      <p:pic>
        <p:nvPicPr>
          <p:cNvPr id="5" name="Imagem 4"/>
          <p:cNvPicPr>
            <a:picLocks noChangeAspect="1"/>
          </p:cNvPicPr>
          <p:nvPr/>
        </p:nvPicPr>
        <p:blipFill>
          <a:blip r:embed="rId3"/>
          <a:stretch>
            <a:fillRect/>
          </a:stretch>
        </p:blipFill>
        <p:spPr>
          <a:xfrm>
            <a:off x="3449193" y="3803012"/>
            <a:ext cx="3751708" cy="1692260"/>
          </a:xfrm>
          <a:prstGeom prst="rect">
            <a:avLst/>
          </a:prstGeom>
        </p:spPr>
      </p:pic>
    </p:spTree>
    <p:extLst>
      <p:ext uri="{BB962C8B-B14F-4D97-AF65-F5344CB8AC3E}">
        <p14:creationId xmlns:p14="http://schemas.microsoft.com/office/powerpoint/2010/main" val="3224648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nvGraphicFramePr>
        <p:xfrm>
          <a:off x="0" y="6101933"/>
          <a:ext cx="12192000" cy="756067"/>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308941">
                <a:tc>
                  <a:txBody>
                    <a:bodyPr/>
                    <a:lstStyle/>
                    <a:p>
                      <a:pPr algn="ctr"/>
                      <a:r>
                        <a:rPr lang="pt-BR" sz="1800" dirty="0"/>
                        <a:t>AA</a:t>
                      </a:r>
                    </a:p>
                  </a:txBody>
                  <a:tcPr/>
                </a:tc>
                <a:tc>
                  <a:txBody>
                    <a:bodyPr/>
                    <a:lstStyle/>
                    <a:p>
                      <a:pPr algn="ctr"/>
                      <a:r>
                        <a:rPr lang="pt-BR" sz="1800" dirty="0"/>
                        <a:t>BBB</a:t>
                      </a:r>
                    </a:p>
                  </a:txBody>
                  <a:tcPr/>
                </a:tc>
                <a:tc>
                  <a:txBody>
                    <a:bodyPr/>
                    <a:lstStyle/>
                    <a:p>
                      <a:pPr algn="ctr"/>
                      <a:r>
                        <a:rPr lang="pt-BR" sz="1800" dirty="0"/>
                        <a:t>CC</a:t>
                      </a:r>
                    </a:p>
                  </a:txBody>
                  <a:tcPr/>
                </a:tc>
                <a:tc>
                  <a:txBody>
                    <a:bodyPr/>
                    <a:lstStyle/>
                    <a:p>
                      <a:pPr algn="ctr"/>
                      <a:r>
                        <a:rPr lang="pt-BR" sz="1800" dirty="0"/>
                        <a:t>DDD</a:t>
                      </a:r>
                    </a:p>
                  </a:txBody>
                  <a:tcPr/>
                </a:tc>
                <a:extLst>
                  <a:ext uri="{0D108BD9-81ED-4DB2-BD59-A6C34878D82A}">
                    <a16:rowId xmlns:a16="http://schemas.microsoft.com/office/drawing/2014/main" val="10000"/>
                  </a:ext>
                </a:extLst>
              </a:tr>
              <a:tr h="390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t>Órgão</a:t>
                      </a:r>
                      <a:r>
                        <a:rPr lang="pt-BR" sz="1800" baseline="0" dirty="0"/>
                        <a:t> Orçamentário</a:t>
                      </a:r>
                      <a:endParaRPr lang="pt-BR" sz="1800" dirty="0"/>
                    </a:p>
                  </a:txBody>
                  <a:tcPr/>
                </a:tc>
                <a:tc>
                  <a:txBody>
                    <a:bodyPr/>
                    <a:lstStyle/>
                    <a:p>
                      <a:pPr algn="ctr"/>
                      <a:r>
                        <a:rPr lang="pt-BR" sz="1800" dirty="0"/>
                        <a:t>Unidade Orçamentária</a:t>
                      </a:r>
                    </a:p>
                  </a:txBody>
                  <a:tcPr/>
                </a:tc>
                <a:tc>
                  <a:txBody>
                    <a:bodyPr/>
                    <a:lstStyle/>
                    <a:p>
                      <a:pPr algn="ctr"/>
                      <a:r>
                        <a:rPr lang="pt-BR" sz="1800" dirty="0"/>
                        <a:t>Função</a:t>
                      </a:r>
                    </a:p>
                  </a:txBody>
                  <a:tcPr/>
                </a:tc>
                <a:tc>
                  <a:txBody>
                    <a:bodyPr/>
                    <a:lstStyle/>
                    <a:p>
                      <a:pPr algn="ctr"/>
                      <a:r>
                        <a:rPr lang="pt-BR" sz="1800" dirty="0" err="1"/>
                        <a:t>Subfunção</a:t>
                      </a:r>
                      <a:endParaRPr lang="pt-BR" sz="1800" dirty="0"/>
                    </a:p>
                  </a:txBody>
                  <a:tcPr/>
                </a:tc>
                <a:extLst>
                  <a:ext uri="{0D108BD9-81ED-4DB2-BD59-A6C34878D82A}">
                    <a16:rowId xmlns:a16="http://schemas.microsoft.com/office/drawing/2014/main" val="10001"/>
                  </a:ext>
                </a:extLst>
              </a:tr>
            </a:tbl>
          </a:graphicData>
        </a:graphic>
      </p:graphicFrame>
      <p:sp>
        <p:nvSpPr>
          <p:cNvPr id="2" name="Título 1"/>
          <p:cNvSpPr>
            <a:spLocks noGrp="1"/>
          </p:cNvSpPr>
          <p:nvPr>
            <p:ph type="title"/>
          </p:nvPr>
        </p:nvSpPr>
        <p:spPr/>
        <p:txBody>
          <a:bodyPr/>
          <a:lstStyle/>
          <a:p>
            <a:r>
              <a:rPr lang="pt-BR" dirty="0">
                <a:solidFill>
                  <a:schemeClr val="tx1"/>
                </a:solidFill>
              </a:rPr>
              <a:t>Função </a:t>
            </a:r>
          </a:p>
        </p:txBody>
      </p:sp>
      <p:sp>
        <p:nvSpPr>
          <p:cNvPr id="3" name="Espaço Reservado para Conteúdo 2"/>
          <p:cNvSpPr>
            <a:spLocks noGrp="1"/>
          </p:cNvSpPr>
          <p:nvPr>
            <p:ph idx="1"/>
          </p:nvPr>
        </p:nvSpPr>
        <p:spPr/>
        <p:txBody>
          <a:bodyPr/>
          <a:lstStyle/>
          <a:p>
            <a:r>
              <a:rPr lang="pt-BR" dirty="0">
                <a:solidFill>
                  <a:schemeClr val="tx1"/>
                </a:solidFill>
              </a:rPr>
              <a:t>A função é representada pelos dois primeiros dígitos da classificação funcional e pode ser traduzida como o maior nível de agregação das diversas áreas de atuação do setor público. </a:t>
            </a:r>
          </a:p>
          <a:p>
            <a:r>
              <a:rPr lang="pt-BR" dirty="0">
                <a:solidFill>
                  <a:schemeClr val="tx1"/>
                </a:solidFill>
              </a:rPr>
              <a:t>A função quase sempre se relaciona com a missão institucional do órgão, por exemplo, cultura, educação, </a:t>
            </a:r>
            <a:r>
              <a:rPr lang="pt-BR" b="1" dirty="0">
                <a:solidFill>
                  <a:schemeClr val="tx1"/>
                </a:solidFill>
              </a:rPr>
              <a:t>saúde</a:t>
            </a:r>
            <a:r>
              <a:rPr lang="pt-BR" dirty="0">
                <a:solidFill>
                  <a:schemeClr val="tx1"/>
                </a:solidFill>
              </a:rPr>
              <a:t>, defesa, que, na União, de modo geral, guarda relação com os respectivos Ministérios. </a:t>
            </a:r>
          </a:p>
          <a:p>
            <a:r>
              <a:rPr lang="pt-BR" b="1" dirty="0">
                <a:solidFill>
                  <a:schemeClr val="tx1"/>
                </a:solidFill>
              </a:rPr>
              <a:t>Saúde = 10</a:t>
            </a:r>
          </a:p>
        </p:txBody>
      </p:sp>
      <p:sp>
        <p:nvSpPr>
          <p:cNvPr id="8" name="Retângulo 7"/>
          <p:cNvSpPr/>
          <p:nvPr/>
        </p:nvSpPr>
        <p:spPr>
          <a:xfrm>
            <a:off x="6118412" y="6031232"/>
            <a:ext cx="2447365" cy="816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4163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nvGraphicFramePr>
        <p:xfrm>
          <a:off x="0" y="6101933"/>
          <a:ext cx="12192000" cy="756067"/>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308941">
                <a:tc>
                  <a:txBody>
                    <a:bodyPr/>
                    <a:lstStyle/>
                    <a:p>
                      <a:pPr algn="ctr"/>
                      <a:r>
                        <a:rPr lang="pt-BR" sz="1800" dirty="0"/>
                        <a:t>AA</a:t>
                      </a:r>
                    </a:p>
                  </a:txBody>
                  <a:tcPr/>
                </a:tc>
                <a:tc>
                  <a:txBody>
                    <a:bodyPr/>
                    <a:lstStyle/>
                    <a:p>
                      <a:pPr algn="ctr"/>
                      <a:r>
                        <a:rPr lang="pt-BR" sz="1800" dirty="0"/>
                        <a:t>BBB</a:t>
                      </a:r>
                    </a:p>
                  </a:txBody>
                  <a:tcPr/>
                </a:tc>
                <a:tc>
                  <a:txBody>
                    <a:bodyPr/>
                    <a:lstStyle/>
                    <a:p>
                      <a:pPr algn="ctr"/>
                      <a:r>
                        <a:rPr lang="pt-BR" sz="1800" dirty="0"/>
                        <a:t>CC</a:t>
                      </a:r>
                    </a:p>
                  </a:txBody>
                  <a:tcPr/>
                </a:tc>
                <a:tc>
                  <a:txBody>
                    <a:bodyPr/>
                    <a:lstStyle/>
                    <a:p>
                      <a:pPr algn="ctr"/>
                      <a:r>
                        <a:rPr lang="pt-BR" sz="1800" dirty="0"/>
                        <a:t>DDD</a:t>
                      </a:r>
                    </a:p>
                  </a:txBody>
                  <a:tcPr/>
                </a:tc>
                <a:extLst>
                  <a:ext uri="{0D108BD9-81ED-4DB2-BD59-A6C34878D82A}">
                    <a16:rowId xmlns:a16="http://schemas.microsoft.com/office/drawing/2014/main" val="10000"/>
                  </a:ext>
                </a:extLst>
              </a:tr>
              <a:tr h="390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t>Órgão</a:t>
                      </a:r>
                      <a:r>
                        <a:rPr lang="pt-BR" sz="1800" baseline="0" dirty="0"/>
                        <a:t> Orçamentário</a:t>
                      </a:r>
                      <a:endParaRPr lang="pt-BR" sz="1800" dirty="0"/>
                    </a:p>
                  </a:txBody>
                  <a:tcPr/>
                </a:tc>
                <a:tc>
                  <a:txBody>
                    <a:bodyPr/>
                    <a:lstStyle/>
                    <a:p>
                      <a:pPr algn="ctr"/>
                      <a:r>
                        <a:rPr lang="pt-BR" sz="1800" dirty="0"/>
                        <a:t>Unidade Orçamentária</a:t>
                      </a:r>
                    </a:p>
                  </a:txBody>
                  <a:tcPr/>
                </a:tc>
                <a:tc>
                  <a:txBody>
                    <a:bodyPr/>
                    <a:lstStyle/>
                    <a:p>
                      <a:pPr algn="ctr"/>
                      <a:r>
                        <a:rPr lang="pt-BR" sz="1800" dirty="0"/>
                        <a:t>Função</a:t>
                      </a:r>
                    </a:p>
                  </a:txBody>
                  <a:tcPr/>
                </a:tc>
                <a:tc>
                  <a:txBody>
                    <a:bodyPr/>
                    <a:lstStyle/>
                    <a:p>
                      <a:pPr algn="ctr"/>
                      <a:r>
                        <a:rPr lang="pt-BR" sz="1800" dirty="0" err="1"/>
                        <a:t>Subfunção</a:t>
                      </a:r>
                      <a:endParaRPr lang="pt-BR" sz="1800" dirty="0"/>
                    </a:p>
                  </a:txBody>
                  <a:tcPr/>
                </a:tc>
                <a:extLst>
                  <a:ext uri="{0D108BD9-81ED-4DB2-BD59-A6C34878D82A}">
                    <a16:rowId xmlns:a16="http://schemas.microsoft.com/office/drawing/2014/main" val="10001"/>
                  </a:ext>
                </a:extLst>
              </a:tr>
            </a:tbl>
          </a:graphicData>
        </a:graphic>
      </p:graphicFrame>
      <p:sp>
        <p:nvSpPr>
          <p:cNvPr id="2" name="Título 1"/>
          <p:cNvSpPr>
            <a:spLocks noGrp="1"/>
          </p:cNvSpPr>
          <p:nvPr>
            <p:ph type="title"/>
          </p:nvPr>
        </p:nvSpPr>
        <p:spPr/>
        <p:txBody>
          <a:bodyPr/>
          <a:lstStyle/>
          <a:p>
            <a:r>
              <a:rPr lang="pt-BR" dirty="0" err="1">
                <a:solidFill>
                  <a:schemeClr val="tx1"/>
                </a:solidFill>
              </a:rPr>
              <a:t>Subfunção</a:t>
            </a:r>
            <a:r>
              <a:rPr lang="pt-BR" dirty="0">
                <a:solidFill>
                  <a:schemeClr val="tx1"/>
                </a:solidFill>
              </a:rPr>
              <a:t> </a:t>
            </a:r>
          </a:p>
        </p:txBody>
      </p:sp>
      <p:sp>
        <p:nvSpPr>
          <p:cNvPr id="3" name="Espaço Reservado para Conteúdo 2"/>
          <p:cNvSpPr>
            <a:spLocks noGrp="1"/>
          </p:cNvSpPr>
          <p:nvPr>
            <p:ph idx="1"/>
          </p:nvPr>
        </p:nvSpPr>
        <p:spPr/>
        <p:txBody>
          <a:bodyPr/>
          <a:lstStyle/>
          <a:p>
            <a:r>
              <a:rPr lang="pt-BR" dirty="0">
                <a:solidFill>
                  <a:schemeClr val="tx1"/>
                </a:solidFill>
              </a:rPr>
              <a:t>A </a:t>
            </a:r>
            <a:r>
              <a:rPr lang="pt-BR" dirty="0" err="1">
                <a:solidFill>
                  <a:schemeClr val="tx1"/>
                </a:solidFill>
              </a:rPr>
              <a:t>subfunção</a:t>
            </a:r>
            <a:r>
              <a:rPr lang="pt-BR" dirty="0">
                <a:solidFill>
                  <a:schemeClr val="tx1"/>
                </a:solidFill>
              </a:rPr>
              <a:t>, indicada pelos três últimos dígitos da classificação funcional, representa um nível de agregação imediatamente inferior à função e deve evidenciar cada área da atuação governamental, por intermédio da agregação de determinado subconjunto de despesas e identificação da natureza básica das ações que se aglutinam em torno das funções. </a:t>
            </a:r>
          </a:p>
        </p:txBody>
      </p:sp>
      <p:sp>
        <p:nvSpPr>
          <p:cNvPr id="5" name="Retângulo 4"/>
          <p:cNvSpPr/>
          <p:nvPr/>
        </p:nvSpPr>
        <p:spPr>
          <a:xfrm>
            <a:off x="8673353" y="6031232"/>
            <a:ext cx="3518647" cy="816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352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6C87-8818-0361-E8E2-4C9FF207A4C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EFE6E3-42F6-BBE8-2EED-D3E8563B8DD6}"/>
              </a:ext>
            </a:extLst>
          </p:cNvPr>
          <p:cNvSpPr>
            <a:spLocks noGrp="1"/>
          </p:cNvSpPr>
          <p:nvPr>
            <p:ph type="title"/>
          </p:nvPr>
        </p:nvSpPr>
        <p:spPr/>
        <p:txBody>
          <a:bodyPr>
            <a:normAutofit fontScale="90000"/>
          </a:bodyPr>
          <a:lstStyle/>
          <a:p>
            <a:r>
              <a:rPr lang="pt-BR" dirty="0">
                <a:solidFill>
                  <a:schemeClr val="tx1"/>
                </a:solidFill>
              </a:rPr>
              <a:t>Classificações da Despesa Orçamentária</a:t>
            </a:r>
          </a:p>
        </p:txBody>
      </p:sp>
      <p:sp>
        <p:nvSpPr>
          <p:cNvPr id="6" name="Espaço Reservado para Conteúdo 5">
            <a:extLst>
              <a:ext uri="{FF2B5EF4-FFF2-40B4-BE49-F238E27FC236}">
                <a16:creationId xmlns:a16="http://schemas.microsoft.com/office/drawing/2014/main" id="{E8C081CD-6DCC-B754-0E03-4581C9EB3006}"/>
              </a:ext>
            </a:extLst>
          </p:cNvPr>
          <p:cNvSpPr>
            <a:spLocks noGrp="1"/>
          </p:cNvSpPr>
          <p:nvPr>
            <p:ph idx="1"/>
          </p:nvPr>
        </p:nvSpPr>
        <p:spPr>
          <a:xfrm>
            <a:off x="931096" y="2946261"/>
            <a:ext cx="10329808" cy="965477"/>
          </a:xfrm>
        </p:spPr>
        <p:txBody>
          <a:bodyPr/>
          <a:lstStyle/>
          <a:p>
            <a:pPr algn="ctr"/>
            <a:r>
              <a:rPr lang="pt-BR" sz="4800" b="1" dirty="0"/>
              <a:t>06.001.10.301.2031.3.3.90.39</a:t>
            </a:r>
            <a:endParaRPr lang="pt-BR" b="1" dirty="0"/>
          </a:p>
        </p:txBody>
      </p:sp>
      <p:sp>
        <p:nvSpPr>
          <p:cNvPr id="10" name="Elipse 9">
            <a:extLst>
              <a:ext uri="{FF2B5EF4-FFF2-40B4-BE49-F238E27FC236}">
                <a16:creationId xmlns:a16="http://schemas.microsoft.com/office/drawing/2014/main" id="{9CB8BACC-881F-8BCF-76FE-6A00B6D405D8}"/>
              </a:ext>
            </a:extLst>
          </p:cNvPr>
          <p:cNvSpPr/>
          <p:nvPr/>
        </p:nvSpPr>
        <p:spPr>
          <a:xfrm>
            <a:off x="4005942" y="2732314"/>
            <a:ext cx="740229" cy="12627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5">
            <a:extLst>
              <a:ext uri="{FF2B5EF4-FFF2-40B4-BE49-F238E27FC236}">
                <a16:creationId xmlns:a16="http://schemas.microsoft.com/office/drawing/2014/main" id="{63E513AE-C60D-4FC8-2B95-E1D5C6F30241}"/>
              </a:ext>
            </a:extLst>
          </p:cNvPr>
          <p:cNvSpPr txBox="1">
            <a:spLocks/>
          </p:cNvSpPr>
          <p:nvPr/>
        </p:nvSpPr>
        <p:spPr>
          <a:xfrm>
            <a:off x="3056347" y="4395935"/>
            <a:ext cx="2639418" cy="61336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3200" b="1" dirty="0">
                <a:solidFill>
                  <a:srgbClr val="FF0000"/>
                </a:solidFill>
              </a:rPr>
              <a:t>Função</a:t>
            </a:r>
            <a:endParaRPr lang="pt-BR" sz="1600" b="1" dirty="0">
              <a:solidFill>
                <a:srgbClr val="FF0000"/>
              </a:solidFill>
            </a:endParaRPr>
          </a:p>
        </p:txBody>
      </p:sp>
      <p:sp>
        <p:nvSpPr>
          <p:cNvPr id="12" name="Elipse 11">
            <a:extLst>
              <a:ext uri="{FF2B5EF4-FFF2-40B4-BE49-F238E27FC236}">
                <a16:creationId xmlns:a16="http://schemas.microsoft.com/office/drawing/2014/main" id="{CB1A040E-34B8-EB37-2CD2-B64943BE56BE}"/>
              </a:ext>
            </a:extLst>
          </p:cNvPr>
          <p:cNvSpPr/>
          <p:nvPr/>
        </p:nvSpPr>
        <p:spPr>
          <a:xfrm>
            <a:off x="4849217" y="2732315"/>
            <a:ext cx="1029070" cy="1328056"/>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5">
            <a:extLst>
              <a:ext uri="{FF2B5EF4-FFF2-40B4-BE49-F238E27FC236}">
                <a16:creationId xmlns:a16="http://schemas.microsoft.com/office/drawing/2014/main" id="{0B62C8FE-04E0-18BA-AF03-8979A1AF8A65}"/>
              </a:ext>
            </a:extLst>
          </p:cNvPr>
          <p:cNvSpPr txBox="1">
            <a:spLocks/>
          </p:cNvSpPr>
          <p:nvPr/>
        </p:nvSpPr>
        <p:spPr>
          <a:xfrm>
            <a:off x="4044043" y="1675253"/>
            <a:ext cx="2639418" cy="61336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3200" b="1" dirty="0">
                <a:solidFill>
                  <a:schemeClr val="accent4"/>
                </a:solidFill>
              </a:rPr>
              <a:t>Subfunção</a:t>
            </a:r>
            <a:endParaRPr lang="pt-BR" sz="1600" b="1" dirty="0">
              <a:solidFill>
                <a:schemeClr val="accent4"/>
              </a:solidFill>
            </a:endParaRPr>
          </a:p>
        </p:txBody>
      </p:sp>
    </p:spTree>
    <p:extLst>
      <p:ext uri="{BB962C8B-B14F-4D97-AF65-F5344CB8AC3E}">
        <p14:creationId xmlns:p14="http://schemas.microsoft.com/office/powerpoint/2010/main" val="198375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nvGraphicFramePr>
        <p:xfrm>
          <a:off x="0" y="6101933"/>
          <a:ext cx="12192000" cy="756067"/>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tblGrid>
              <a:tr h="308941">
                <a:tc>
                  <a:txBody>
                    <a:bodyPr/>
                    <a:lstStyle/>
                    <a:p>
                      <a:pPr algn="ctr"/>
                      <a:r>
                        <a:rPr lang="pt-BR" sz="1800" dirty="0"/>
                        <a:t>AA</a:t>
                      </a:r>
                    </a:p>
                  </a:txBody>
                  <a:tcPr/>
                </a:tc>
                <a:tc>
                  <a:txBody>
                    <a:bodyPr/>
                    <a:lstStyle/>
                    <a:p>
                      <a:pPr algn="ctr"/>
                      <a:r>
                        <a:rPr lang="pt-BR" sz="1800" dirty="0"/>
                        <a:t>BBB</a:t>
                      </a:r>
                    </a:p>
                  </a:txBody>
                  <a:tcPr/>
                </a:tc>
                <a:tc>
                  <a:txBody>
                    <a:bodyPr/>
                    <a:lstStyle/>
                    <a:p>
                      <a:pPr algn="ctr"/>
                      <a:r>
                        <a:rPr lang="pt-BR" sz="1800" dirty="0"/>
                        <a:t>CC</a:t>
                      </a:r>
                    </a:p>
                  </a:txBody>
                  <a:tcPr/>
                </a:tc>
                <a:tc>
                  <a:txBody>
                    <a:bodyPr/>
                    <a:lstStyle/>
                    <a:p>
                      <a:pPr algn="ctr"/>
                      <a:r>
                        <a:rPr lang="pt-BR" sz="1800" dirty="0"/>
                        <a:t>DDD</a:t>
                      </a:r>
                    </a:p>
                  </a:txBody>
                  <a:tcPr/>
                </a:tc>
                <a:extLst>
                  <a:ext uri="{0D108BD9-81ED-4DB2-BD59-A6C34878D82A}">
                    <a16:rowId xmlns:a16="http://schemas.microsoft.com/office/drawing/2014/main" val="10000"/>
                  </a:ext>
                </a:extLst>
              </a:tr>
              <a:tr h="390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t>Órgão</a:t>
                      </a:r>
                      <a:r>
                        <a:rPr lang="pt-BR" sz="1800" baseline="0" dirty="0"/>
                        <a:t> Orçamentário</a:t>
                      </a:r>
                      <a:endParaRPr lang="pt-BR" sz="1800" dirty="0"/>
                    </a:p>
                  </a:txBody>
                  <a:tcPr/>
                </a:tc>
                <a:tc>
                  <a:txBody>
                    <a:bodyPr/>
                    <a:lstStyle/>
                    <a:p>
                      <a:pPr algn="ctr"/>
                      <a:r>
                        <a:rPr lang="pt-BR" sz="1800" dirty="0"/>
                        <a:t>Unidade Orçamentária</a:t>
                      </a:r>
                    </a:p>
                  </a:txBody>
                  <a:tcPr/>
                </a:tc>
                <a:tc>
                  <a:txBody>
                    <a:bodyPr/>
                    <a:lstStyle/>
                    <a:p>
                      <a:pPr algn="ctr"/>
                      <a:r>
                        <a:rPr lang="pt-BR" sz="1800" dirty="0"/>
                        <a:t>Função</a:t>
                      </a:r>
                    </a:p>
                  </a:txBody>
                  <a:tcPr/>
                </a:tc>
                <a:tc>
                  <a:txBody>
                    <a:bodyPr/>
                    <a:lstStyle/>
                    <a:p>
                      <a:pPr algn="ctr"/>
                      <a:r>
                        <a:rPr lang="pt-BR" sz="1800" dirty="0" err="1"/>
                        <a:t>Subfunção</a:t>
                      </a:r>
                      <a:endParaRPr lang="pt-BR" sz="1800" dirty="0"/>
                    </a:p>
                  </a:txBody>
                  <a:tcPr/>
                </a:tc>
                <a:extLst>
                  <a:ext uri="{0D108BD9-81ED-4DB2-BD59-A6C34878D82A}">
                    <a16:rowId xmlns:a16="http://schemas.microsoft.com/office/drawing/2014/main" val="10001"/>
                  </a:ext>
                </a:extLst>
              </a:tr>
            </a:tbl>
          </a:graphicData>
        </a:graphic>
      </p:graphicFrame>
      <p:sp>
        <p:nvSpPr>
          <p:cNvPr id="2" name="Título 1"/>
          <p:cNvSpPr>
            <a:spLocks noGrp="1"/>
          </p:cNvSpPr>
          <p:nvPr>
            <p:ph type="title"/>
          </p:nvPr>
        </p:nvSpPr>
        <p:spPr/>
        <p:txBody>
          <a:bodyPr/>
          <a:lstStyle/>
          <a:p>
            <a:r>
              <a:rPr lang="pt-BR" dirty="0" err="1">
                <a:solidFill>
                  <a:schemeClr val="tx1"/>
                </a:solidFill>
              </a:rPr>
              <a:t>Subfunção</a:t>
            </a:r>
            <a:endParaRPr lang="pt-BR" dirty="0">
              <a:solidFill>
                <a:schemeClr val="tx1"/>
              </a:solidFill>
            </a:endParaRPr>
          </a:p>
        </p:txBody>
      </p:sp>
      <p:sp>
        <p:nvSpPr>
          <p:cNvPr id="3" name="Espaço Reservado para Conteúdo 2"/>
          <p:cNvSpPr>
            <a:spLocks noGrp="1"/>
          </p:cNvSpPr>
          <p:nvPr>
            <p:ph idx="1"/>
          </p:nvPr>
        </p:nvSpPr>
        <p:spPr>
          <a:xfrm>
            <a:off x="838201" y="1558549"/>
            <a:ext cx="10551288" cy="4482656"/>
          </a:xfrm>
        </p:spPr>
        <p:txBody>
          <a:bodyPr numCol="2">
            <a:normAutofit/>
          </a:bodyPr>
          <a:lstStyle/>
          <a:p>
            <a:r>
              <a:rPr lang="pt-BR" sz="2600" dirty="0">
                <a:solidFill>
                  <a:schemeClr val="tx1"/>
                </a:solidFill>
              </a:rPr>
              <a:t>301 – Atenção Básica</a:t>
            </a:r>
          </a:p>
          <a:p>
            <a:r>
              <a:rPr lang="pt-BR" sz="2600" dirty="0">
                <a:solidFill>
                  <a:schemeClr val="tx1"/>
                </a:solidFill>
              </a:rPr>
              <a:t>302 – Média e Alta Complexidade</a:t>
            </a:r>
          </a:p>
          <a:p>
            <a:r>
              <a:rPr lang="pt-BR" sz="2600" dirty="0">
                <a:solidFill>
                  <a:schemeClr val="tx1"/>
                </a:solidFill>
              </a:rPr>
              <a:t>303 – Suporte Profilático e Terapêutico</a:t>
            </a:r>
          </a:p>
          <a:p>
            <a:r>
              <a:rPr lang="pt-BR" sz="2600" dirty="0">
                <a:solidFill>
                  <a:schemeClr val="tx1"/>
                </a:solidFill>
              </a:rPr>
              <a:t>304 – Vigilância Sanitária</a:t>
            </a:r>
          </a:p>
          <a:p>
            <a:r>
              <a:rPr lang="pt-BR" sz="2600" dirty="0">
                <a:solidFill>
                  <a:schemeClr val="tx1"/>
                </a:solidFill>
              </a:rPr>
              <a:t>305 – Vigilância Epidemiológica e Ambiental (inclui Vigilância em Saúde do Trabalhador)</a:t>
            </a:r>
          </a:p>
          <a:p>
            <a:r>
              <a:rPr lang="pt-BR" sz="2600" dirty="0">
                <a:solidFill>
                  <a:schemeClr val="tx1"/>
                </a:solidFill>
              </a:rPr>
              <a:t>306 – Alimentação e Nutrição</a:t>
            </a:r>
          </a:p>
          <a:p>
            <a:r>
              <a:rPr lang="pt-BR" sz="2600" dirty="0">
                <a:solidFill>
                  <a:schemeClr val="tx1"/>
                </a:solidFill>
              </a:rPr>
              <a:t>122 – Administração Geral</a:t>
            </a:r>
          </a:p>
          <a:p>
            <a:r>
              <a:rPr lang="pt-BR" sz="2600" dirty="0">
                <a:solidFill>
                  <a:schemeClr val="tx1"/>
                </a:solidFill>
              </a:rPr>
              <a:t>126 – Tecnologia da Informação</a:t>
            </a:r>
          </a:p>
          <a:p>
            <a:r>
              <a:rPr lang="pt-BR" sz="2600" dirty="0">
                <a:solidFill>
                  <a:schemeClr val="tx1"/>
                </a:solidFill>
              </a:rPr>
              <a:t>128 – Formação de pessoal</a:t>
            </a:r>
          </a:p>
          <a:p>
            <a:endParaRPr lang="pt-BR" sz="1800" dirty="0">
              <a:solidFill>
                <a:schemeClr val="tx1"/>
              </a:solidFill>
            </a:endParaRPr>
          </a:p>
          <a:p>
            <a:endParaRPr lang="pt-BR" sz="1800" dirty="0">
              <a:solidFill>
                <a:schemeClr val="tx1"/>
              </a:solidFill>
            </a:endParaRPr>
          </a:p>
          <a:p>
            <a:endParaRPr lang="pt-BR" sz="1800" dirty="0">
              <a:solidFill>
                <a:schemeClr val="tx1"/>
              </a:solidFill>
            </a:endParaRPr>
          </a:p>
          <a:p>
            <a:r>
              <a:rPr lang="pt-BR" sz="1500" dirty="0">
                <a:solidFill>
                  <a:schemeClr val="tx1"/>
                </a:solidFill>
              </a:rPr>
              <a:t>Fonte: Portaria SOF/SETO/ME nº 42, de 14 de abril de 1999 </a:t>
            </a:r>
          </a:p>
        </p:txBody>
      </p:sp>
      <p:sp>
        <p:nvSpPr>
          <p:cNvPr id="6" name="Retângulo 5"/>
          <p:cNvSpPr/>
          <p:nvPr/>
        </p:nvSpPr>
        <p:spPr>
          <a:xfrm>
            <a:off x="8673353" y="6031232"/>
            <a:ext cx="3518647" cy="816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626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Relações na Administração Pública</a:t>
            </a:r>
          </a:p>
        </p:txBody>
      </p:sp>
      <p:sp>
        <p:nvSpPr>
          <p:cNvPr id="3" name="Espaço Reservado para Conteúdo 2"/>
          <p:cNvSpPr>
            <a:spLocks noGrp="1"/>
          </p:cNvSpPr>
          <p:nvPr>
            <p:ph idx="1"/>
          </p:nvPr>
        </p:nvSpPr>
        <p:spPr/>
        <p:txBody>
          <a:bodyPr numCol="2">
            <a:normAutofit/>
          </a:bodyPr>
          <a:lstStyle/>
          <a:p>
            <a:pPr marL="285750" lvl="0" indent="-285750">
              <a:buFont typeface="Arial" panose="020B0604020202020204" pitchFamily="34" charset="0"/>
              <a:buChar char="•"/>
            </a:pPr>
            <a:r>
              <a:rPr lang="pt-BR" dirty="0">
                <a:solidFill>
                  <a:schemeClr val="tx1"/>
                </a:solidFill>
              </a:rPr>
              <a:t>Secretário(a) de Saúde</a:t>
            </a:r>
          </a:p>
          <a:p>
            <a:pPr marL="971550" lvl="1" indent="-285750"/>
            <a:r>
              <a:rPr lang="pt-BR" dirty="0"/>
              <a:t>Ordenador(a) de despesas; </a:t>
            </a:r>
          </a:p>
          <a:p>
            <a:pPr lvl="1" indent="0">
              <a:buNone/>
            </a:pPr>
            <a:endParaRPr lang="pt-BR" dirty="0"/>
          </a:p>
          <a:p>
            <a:pPr marL="285750" lvl="0" indent="-285750">
              <a:buFont typeface="Arial" panose="020B0604020202020204" pitchFamily="34" charset="0"/>
              <a:buChar char="•"/>
            </a:pPr>
            <a:r>
              <a:rPr lang="pt-BR" dirty="0">
                <a:solidFill>
                  <a:schemeClr val="tx1"/>
                </a:solidFill>
              </a:rPr>
              <a:t>Secretaria de Finanças/Fazenda</a:t>
            </a:r>
          </a:p>
          <a:p>
            <a:pPr marL="971550" lvl="1" indent="-285750"/>
            <a:r>
              <a:rPr lang="pt-BR" dirty="0"/>
              <a:t>Contabilidade; </a:t>
            </a:r>
          </a:p>
          <a:p>
            <a:pPr lvl="1" indent="0">
              <a:buNone/>
            </a:pPr>
            <a:endParaRPr lang="pt-BR" dirty="0"/>
          </a:p>
          <a:p>
            <a:pPr marL="285750" lvl="0" indent="-285750">
              <a:buFont typeface="Arial" panose="020B0604020202020204" pitchFamily="34" charset="0"/>
              <a:buChar char="•"/>
            </a:pPr>
            <a:r>
              <a:rPr lang="pt-BR" dirty="0">
                <a:solidFill>
                  <a:schemeClr val="tx1"/>
                </a:solidFill>
              </a:rPr>
              <a:t>Secretaria de Administração</a:t>
            </a:r>
          </a:p>
          <a:p>
            <a:pPr marL="971550" lvl="1" indent="-285750"/>
            <a:r>
              <a:rPr lang="pt-BR" dirty="0"/>
              <a:t>Licitação;</a:t>
            </a:r>
          </a:p>
          <a:p>
            <a:pPr marL="971550" lvl="1" indent="-285750"/>
            <a:r>
              <a:rPr lang="pt-BR" dirty="0"/>
              <a:t>Gestão de Pessoas/Recursos Humanos;</a:t>
            </a:r>
          </a:p>
          <a:p>
            <a:pPr lvl="1" indent="0">
              <a:buNone/>
            </a:pPr>
            <a:endParaRPr lang="pt-BR" dirty="0"/>
          </a:p>
          <a:p>
            <a:pPr marL="285750" lvl="0" indent="-285750">
              <a:buFont typeface="Arial" panose="020B0604020202020204" pitchFamily="34" charset="0"/>
              <a:buChar char="•"/>
            </a:pPr>
            <a:r>
              <a:rPr lang="pt-BR" dirty="0">
                <a:solidFill>
                  <a:schemeClr val="tx1"/>
                </a:solidFill>
              </a:rPr>
              <a:t>Secretaria de Planejamento e Orçamento;</a:t>
            </a:r>
          </a:p>
          <a:p>
            <a:pPr marL="285750" lvl="0" indent="-285750">
              <a:buFont typeface="Arial" panose="020B0604020202020204" pitchFamily="34" charset="0"/>
              <a:buChar char="•"/>
            </a:pPr>
            <a:r>
              <a:rPr lang="pt-BR" dirty="0">
                <a:solidFill>
                  <a:schemeClr val="tx1"/>
                </a:solidFill>
              </a:rPr>
              <a:t>Controle Interno; </a:t>
            </a:r>
          </a:p>
          <a:p>
            <a:pPr marL="285750" lvl="0" indent="-285750">
              <a:buFont typeface="Arial" panose="020B0604020202020204" pitchFamily="34" charset="0"/>
              <a:buChar char="•"/>
            </a:pPr>
            <a:r>
              <a:rPr lang="pt-BR" dirty="0">
                <a:solidFill>
                  <a:schemeClr val="tx1"/>
                </a:solidFill>
              </a:rPr>
              <a:t>Procuradoria Jurídica.</a:t>
            </a:r>
          </a:p>
        </p:txBody>
      </p:sp>
    </p:spTree>
    <p:extLst>
      <p:ext uri="{BB962C8B-B14F-4D97-AF65-F5344CB8AC3E}">
        <p14:creationId xmlns:p14="http://schemas.microsoft.com/office/powerpoint/2010/main" val="11736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Movimentação das Contas do FMS</a:t>
            </a:r>
          </a:p>
        </p:txBody>
      </p:sp>
      <p:sp>
        <p:nvSpPr>
          <p:cNvPr id="3" name="Espaço Reservado para Conteúdo 2"/>
          <p:cNvSpPr>
            <a:spLocks noGrp="1"/>
          </p:cNvSpPr>
          <p:nvPr>
            <p:ph idx="1"/>
          </p:nvPr>
        </p:nvSpPr>
        <p:spPr/>
        <p:txBody>
          <a:bodyPr>
            <a:normAutofit fontScale="92500"/>
          </a:bodyPr>
          <a:lstStyle/>
          <a:p>
            <a:r>
              <a:rPr lang="pt-BR" b="1" dirty="0">
                <a:solidFill>
                  <a:schemeClr val="tx1"/>
                </a:solidFill>
              </a:rPr>
              <a:t>Portaria de Consolidação nº 6, de 28 de setembro de 2017</a:t>
            </a:r>
          </a:p>
          <a:p>
            <a:r>
              <a:rPr lang="pt-BR" b="1" dirty="0">
                <a:solidFill>
                  <a:schemeClr val="tx1"/>
                </a:solidFill>
              </a:rPr>
              <a:t>Art. 3º</a:t>
            </a:r>
            <a:r>
              <a:rPr lang="pt-BR" dirty="0">
                <a:solidFill>
                  <a:schemeClr val="tx1"/>
                </a:solidFill>
              </a:rPr>
              <a:t> Os recursos do Fundo Nacional de Saúde, destinados a despesas com ações e serviços públicos de saúde, a serem repassados na modalidade fundo a fundo aos Estados, ao Distrito Federal e aos Municípios serão organizados e transferidos na forma dos seguintes blocos de financiamento:</a:t>
            </a:r>
          </a:p>
          <a:p>
            <a:r>
              <a:rPr lang="pt-BR" b="1" dirty="0">
                <a:solidFill>
                  <a:schemeClr val="tx1"/>
                </a:solidFill>
              </a:rPr>
              <a:t>I -</a:t>
            </a:r>
            <a:r>
              <a:rPr lang="pt-BR" dirty="0">
                <a:solidFill>
                  <a:schemeClr val="tx1"/>
                </a:solidFill>
              </a:rPr>
              <a:t> Bloco de Manutenção das Ações e Serviços Públicos de Saúde; e </a:t>
            </a:r>
          </a:p>
          <a:p>
            <a:r>
              <a:rPr lang="pt-BR" b="1" dirty="0">
                <a:solidFill>
                  <a:schemeClr val="tx1"/>
                </a:solidFill>
              </a:rPr>
              <a:t>II -</a:t>
            </a:r>
            <a:r>
              <a:rPr lang="pt-BR" dirty="0">
                <a:solidFill>
                  <a:schemeClr val="tx1"/>
                </a:solidFill>
              </a:rPr>
              <a:t> Bloco de Estruturação da Rede de Serviços Públicos de Saúde.</a:t>
            </a:r>
          </a:p>
          <a:p>
            <a:endParaRPr lang="pt-BR" dirty="0">
              <a:solidFill>
                <a:schemeClr val="tx1"/>
              </a:solidFill>
            </a:endParaRPr>
          </a:p>
        </p:txBody>
      </p:sp>
    </p:spTree>
    <p:extLst>
      <p:ext uri="{BB962C8B-B14F-4D97-AF65-F5344CB8AC3E}">
        <p14:creationId xmlns:p14="http://schemas.microsoft.com/office/powerpoint/2010/main" val="105237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normAutofit lnSpcReduction="10000"/>
          </a:bodyPr>
          <a:lstStyle/>
          <a:p>
            <a:r>
              <a:rPr lang="pt-BR" b="1" dirty="0">
                <a:solidFill>
                  <a:schemeClr val="tx1"/>
                </a:solidFill>
              </a:rPr>
              <a:t>§ 1º</a:t>
            </a:r>
            <a:r>
              <a:rPr lang="pt-BR" dirty="0">
                <a:solidFill>
                  <a:schemeClr val="tx1"/>
                </a:solidFill>
              </a:rPr>
              <a:t>  Os recursos que compõem cada Bloco de Financiamento serão transferidos, fundo a fundo, de forma regular e automática, em conta corrente específica e única para cada Bloco, mantidas em instituições financeiras oficiais federais e movimentadas conforme disposto no Decreto nº 7.507, de 27 de junho de 2011.</a:t>
            </a:r>
          </a:p>
          <a:p>
            <a:r>
              <a:rPr lang="pt-BR" b="1" dirty="0">
                <a:solidFill>
                  <a:schemeClr val="tx1"/>
                </a:solidFill>
              </a:rPr>
              <a:t>§ 2º</a:t>
            </a:r>
            <a:r>
              <a:rPr lang="pt-BR" dirty="0">
                <a:solidFill>
                  <a:schemeClr val="tx1"/>
                </a:solidFill>
              </a:rPr>
              <a:t>  Os recursos que compõem cada Bloco de Financiamento devem ser aplicados em ações e serviços públicos de saúde relacionados ao próprio bloco, devendo ser observados:</a:t>
            </a:r>
          </a:p>
        </p:txBody>
      </p:sp>
    </p:spTree>
    <p:extLst>
      <p:ext uri="{BB962C8B-B14F-4D97-AF65-F5344CB8AC3E}">
        <p14:creationId xmlns:p14="http://schemas.microsoft.com/office/powerpoint/2010/main" val="740172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normAutofit fontScale="92500" lnSpcReduction="20000"/>
          </a:bodyPr>
          <a:lstStyle/>
          <a:p>
            <a:r>
              <a:rPr lang="pt-BR" dirty="0">
                <a:solidFill>
                  <a:schemeClr val="tx1"/>
                </a:solidFill>
              </a:rPr>
              <a:t> </a:t>
            </a:r>
            <a:r>
              <a:rPr lang="pt-BR" b="1" dirty="0">
                <a:solidFill>
                  <a:schemeClr val="tx1"/>
                </a:solidFill>
              </a:rPr>
              <a:t>I -</a:t>
            </a:r>
            <a:r>
              <a:rPr lang="pt-BR" dirty="0">
                <a:solidFill>
                  <a:schemeClr val="tx1"/>
                </a:solidFill>
              </a:rPr>
              <a:t> a vinculação dos recursos, ao final do exercício financeiro, com a finalidade definida em cada Programa de Trabalho do Orçamento Geral da União que deu origem aos repasses realizados;</a:t>
            </a:r>
          </a:p>
          <a:p>
            <a:r>
              <a:rPr lang="pt-BR" b="1" dirty="0">
                <a:solidFill>
                  <a:schemeClr val="tx1"/>
                </a:solidFill>
              </a:rPr>
              <a:t>II -</a:t>
            </a:r>
            <a:r>
              <a:rPr lang="pt-BR" dirty="0">
                <a:solidFill>
                  <a:schemeClr val="tx1"/>
                </a:solidFill>
              </a:rPr>
              <a:t> o estabelecido no Plano de Saúde e na Programação Anual do Estado, do Distrito Federal e do Município submetidos ao respectivo Conselho de Saúde; e</a:t>
            </a:r>
          </a:p>
          <a:p>
            <a:r>
              <a:rPr lang="pt-BR" b="1" dirty="0">
                <a:solidFill>
                  <a:schemeClr val="tx1"/>
                </a:solidFill>
              </a:rPr>
              <a:t>III -</a:t>
            </a:r>
            <a:r>
              <a:rPr lang="pt-BR" dirty="0">
                <a:solidFill>
                  <a:schemeClr val="tx1"/>
                </a:solidFill>
              </a:rPr>
              <a:t> o cumprimento do objeto e dos compromissos pactuados e/ou estabelecidos em atos normativos específicos expedidos pela direção do Sistema Único de Saúde - SUS em sua respectiva esfera de competência.</a:t>
            </a:r>
          </a:p>
        </p:txBody>
      </p:sp>
    </p:spTree>
    <p:extLst>
      <p:ext uri="{BB962C8B-B14F-4D97-AF65-F5344CB8AC3E}">
        <p14:creationId xmlns:p14="http://schemas.microsoft.com/office/powerpoint/2010/main" val="51467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normAutofit fontScale="92500" lnSpcReduction="10000"/>
          </a:bodyPr>
          <a:lstStyle/>
          <a:p>
            <a:r>
              <a:rPr lang="pt-BR" b="1" dirty="0">
                <a:solidFill>
                  <a:schemeClr val="tx1"/>
                </a:solidFill>
              </a:rPr>
              <a:t>§ 3º</a:t>
            </a:r>
            <a:r>
              <a:rPr lang="pt-BR" dirty="0">
                <a:solidFill>
                  <a:schemeClr val="tx1"/>
                </a:solidFill>
              </a:rPr>
              <a:t>  A vinculação de que trata o inciso I do § 2º é válida até a aplicação integral dos recursos relacionados a cada Programa de Trabalho do Orçamento Geral da União que deu origem ao repasse, ainda que em exercício diverso daquele em que ocorreu o ingresso no fundo de saúde do Estado, do Distrito Federal ou do Município.</a:t>
            </a:r>
          </a:p>
          <a:p>
            <a:r>
              <a:rPr lang="pt-BR" b="1" dirty="0">
                <a:solidFill>
                  <a:schemeClr val="tx1"/>
                </a:solidFill>
              </a:rPr>
              <a:t>§ 4º</a:t>
            </a:r>
            <a:r>
              <a:rPr lang="pt-BR" dirty="0">
                <a:solidFill>
                  <a:schemeClr val="tx1"/>
                </a:solidFill>
              </a:rPr>
              <a:t>  Enquanto não forem investidos na sua finalidade, os recursos de que trata este artigo deverão ser automaticamente aplicados em fundos de aplicação financeira de curto prazo, lastreados em títulos da dívida pública federal, com resgates automáticos, observado o disposto no art. 1122.</a:t>
            </a:r>
          </a:p>
        </p:txBody>
      </p:sp>
    </p:spTree>
    <p:extLst>
      <p:ext uri="{BB962C8B-B14F-4D97-AF65-F5344CB8AC3E}">
        <p14:creationId xmlns:p14="http://schemas.microsoft.com/office/powerpoint/2010/main" val="285715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a:xfrm>
            <a:off x="838201" y="1710293"/>
            <a:ext cx="10482329" cy="4330911"/>
          </a:xfrm>
        </p:spPr>
        <p:txBody>
          <a:bodyPr>
            <a:normAutofit fontScale="92500" lnSpcReduction="20000"/>
          </a:bodyPr>
          <a:lstStyle/>
          <a:p>
            <a:r>
              <a:rPr lang="pt-BR" b="1" dirty="0">
                <a:solidFill>
                  <a:schemeClr val="tx1"/>
                </a:solidFill>
              </a:rPr>
              <a:t>§ 5º</a:t>
            </a:r>
            <a:r>
              <a:rPr lang="pt-BR" dirty="0">
                <a:solidFill>
                  <a:schemeClr val="tx1"/>
                </a:solidFill>
              </a:rPr>
              <a:t> Os rendimentos das aplicações financeiras de que trata o § 4º serão: </a:t>
            </a:r>
          </a:p>
          <a:p>
            <a:r>
              <a:rPr lang="pt-BR" b="1" dirty="0">
                <a:solidFill>
                  <a:schemeClr val="tx1"/>
                </a:solidFill>
              </a:rPr>
              <a:t>I -</a:t>
            </a:r>
            <a:r>
              <a:rPr lang="pt-BR" dirty="0">
                <a:solidFill>
                  <a:schemeClr val="tx1"/>
                </a:solidFill>
              </a:rPr>
              <a:t> aplicados, obrigatoriamente, na execução de ações e serviços públicos de saúde relacionados ao respectivo Bloco de Financiamento, estando sujeitos às mesmas finalidades, devendo ser identificados e incluídos na Tomada de Contas Anual apresentada ao Tribunal de Contas respectivo, bem como no Relatório Anual de Gestão - RAG a ser submetido à apreciação do Conselho de Saúde competente; e</a:t>
            </a:r>
          </a:p>
          <a:p>
            <a:r>
              <a:rPr lang="pt-BR" b="1" dirty="0">
                <a:solidFill>
                  <a:schemeClr val="tx1"/>
                </a:solidFill>
              </a:rPr>
              <a:t>II - considerados recursos federais, não podendo ser computados como contrapartida do respectivo ente federativo</a:t>
            </a:r>
            <a:r>
              <a:rPr lang="pt-BR" dirty="0">
                <a:solidFill>
                  <a:schemeClr val="tx1"/>
                </a:solidFill>
              </a:rPr>
              <a:t>.</a:t>
            </a:r>
          </a:p>
        </p:txBody>
      </p:sp>
    </p:spTree>
    <p:extLst>
      <p:ext uri="{BB962C8B-B14F-4D97-AF65-F5344CB8AC3E}">
        <p14:creationId xmlns:p14="http://schemas.microsoft.com/office/powerpoint/2010/main" val="4234183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a:xfrm>
            <a:off x="838201" y="1710293"/>
            <a:ext cx="10675512" cy="4330911"/>
          </a:xfrm>
        </p:spPr>
        <p:txBody>
          <a:bodyPr>
            <a:normAutofit fontScale="92500" lnSpcReduction="10000"/>
          </a:bodyPr>
          <a:lstStyle/>
          <a:p>
            <a:r>
              <a:rPr lang="pt-BR" b="1" dirty="0">
                <a:solidFill>
                  <a:schemeClr val="tx1"/>
                </a:solidFill>
              </a:rPr>
              <a:t>Art. 3º- A</a:t>
            </a:r>
            <a:r>
              <a:rPr lang="pt-BR" dirty="0">
                <a:solidFill>
                  <a:schemeClr val="tx1"/>
                </a:solidFill>
              </a:rPr>
              <a:t> Os recursos federais vinculados aos fundos de saúde estaduais, municipais ou do Distrito Federal mantidos nas instituições financeiras oficiais federais de que trata o art. 1.122 desta Portaria serão nelas executados, </a:t>
            </a:r>
            <a:r>
              <a:rPr lang="pt-BR" b="1" dirty="0">
                <a:solidFill>
                  <a:schemeClr val="tx1"/>
                </a:solidFill>
              </a:rPr>
              <a:t>vedada a transferência para outras contas do ente federativo</a:t>
            </a:r>
            <a:r>
              <a:rPr lang="pt-BR" dirty="0">
                <a:solidFill>
                  <a:schemeClr val="tx1"/>
                </a:solidFill>
              </a:rPr>
              <a:t>. </a:t>
            </a:r>
          </a:p>
          <a:p>
            <a:r>
              <a:rPr lang="pt-BR" b="1" dirty="0">
                <a:solidFill>
                  <a:schemeClr val="tx1"/>
                </a:solidFill>
              </a:rPr>
              <a:t>§ 1º</a:t>
            </a:r>
            <a:r>
              <a:rPr lang="pt-BR" dirty="0">
                <a:solidFill>
                  <a:schemeClr val="tx1"/>
                </a:solidFill>
              </a:rPr>
              <a:t> A movimentação dos recursos de que trata o caput será realizada, exclusivamente, por meio eletrônico, mediante crédito em </a:t>
            </a:r>
            <a:r>
              <a:rPr lang="pt-BR" dirty="0" err="1">
                <a:solidFill>
                  <a:schemeClr val="tx1"/>
                </a:solidFill>
              </a:rPr>
              <a:t>conta-corrente</a:t>
            </a:r>
            <a:r>
              <a:rPr lang="pt-BR" dirty="0">
                <a:solidFill>
                  <a:schemeClr val="tx1"/>
                </a:solidFill>
              </a:rPr>
              <a:t> de titularidade dos fornecedores e prestadores de serviços devidamente identificados e qualificados como ativos na Receita Federal do Brasil.</a:t>
            </a:r>
          </a:p>
        </p:txBody>
      </p:sp>
    </p:spTree>
    <p:extLst>
      <p:ext uri="{BB962C8B-B14F-4D97-AF65-F5344CB8AC3E}">
        <p14:creationId xmlns:p14="http://schemas.microsoft.com/office/powerpoint/2010/main" val="2245413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normAutofit fontScale="92500"/>
          </a:bodyPr>
          <a:lstStyle/>
          <a:p>
            <a:r>
              <a:rPr lang="pt-BR" b="1" dirty="0">
                <a:solidFill>
                  <a:schemeClr val="tx1"/>
                </a:solidFill>
              </a:rPr>
              <a:t>§ 4º</a:t>
            </a:r>
            <a:r>
              <a:rPr lang="pt-BR" dirty="0">
                <a:solidFill>
                  <a:schemeClr val="tx1"/>
                </a:solidFill>
              </a:rPr>
              <a:t> Fica vedado o depósito de recursos de </a:t>
            </a:r>
            <a:r>
              <a:rPr lang="pt-BR" b="1" dirty="0">
                <a:solidFill>
                  <a:schemeClr val="tx1"/>
                </a:solidFill>
              </a:rPr>
              <a:t>origem estadual, municipal e distrital</a:t>
            </a:r>
            <a:r>
              <a:rPr lang="pt-BR" dirty="0">
                <a:solidFill>
                  <a:schemeClr val="tx1"/>
                </a:solidFill>
              </a:rPr>
              <a:t> nas contas-correntes utilizadas para o recebimento de recursos federais na modalidade fundo a fundo. </a:t>
            </a:r>
          </a:p>
          <a:p>
            <a:r>
              <a:rPr lang="pt-BR" b="1" dirty="0">
                <a:solidFill>
                  <a:schemeClr val="tx1"/>
                </a:solidFill>
              </a:rPr>
              <a:t>§ 5º</a:t>
            </a:r>
            <a:r>
              <a:rPr lang="pt-BR" dirty="0">
                <a:solidFill>
                  <a:schemeClr val="tx1"/>
                </a:solidFill>
              </a:rPr>
              <a:t> Em se tratando de recursos federais transferidos pela gestão local do SUS para organizações sociais e entidades congêneres para a gestão de unidades de saúde públicas, sua manutenção e movimentação se darão, exclusivamente, em instituições financeiras oficiais federais, sendo obrigatório que o destinatário dê publicidade à utilização dos recursos em seus sítios eletrônicos. </a:t>
            </a:r>
          </a:p>
        </p:txBody>
      </p:sp>
    </p:spTree>
    <p:extLst>
      <p:ext uri="{BB962C8B-B14F-4D97-AF65-F5344CB8AC3E}">
        <p14:creationId xmlns:p14="http://schemas.microsoft.com/office/powerpoint/2010/main" val="4000397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dirty="0">
                <a:solidFill>
                  <a:schemeClr val="tx1"/>
                </a:solidFill>
              </a:rPr>
              <a:t>Análise de Situação de Saúde</a:t>
            </a:r>
            <a:endParaRPr lang="pt-BR" noProof="1">
              <a:solidFill>
                <a:schemeClr val="tx1"/>
              </a:solidFill>
            </a:endParaRPr>
          </a:p>
        </p:txBody>
      </p:sp>
      <p:sp>
        <p:nvSpPr>
          <p:cNvPr id="7" name="Subtítulo 6"/>
          <p:cNvSpPr>
            <a:spLocks noGrp="1"/>
          </p:cNvSpPr>
          <p:nvPr>
            <p:ph type="subTitle" idx="1"/>
          </p:nvPr>
        </p:nvSpPr>
        <p:spPr/>
        <p:txBody>
          <a:bodyPr rtlCol="0">
            <a:normAutofit/>
          </a:bodyPr>
          <a:lstStyle/>
          <a:p>
            <a:pPr>
              <a:lnSpc>
                <a:spcPct val="110000"/>
              </a:lnSpc>
            </a:pPr>
            <a:r>
              <a:rPr lang="pt-BR" sz="2400" noProof="1">
                <a:solidFill>
                  <a:schemeClr val="tx1"/>
                </a:solidFill>
              </a:rPr>
              <a:t>Levantamento de dados e informações.</a:t>
            </a:r>
          </a:p>
        </p:txBody>
      </p:sp>
      <p:pic>
        <p:nvPicPr>
          <p:cNvPr id="4" name="Imagem 3" descr="C:\Users\Administrador\Desktop\logocosems\LOGO COSEMS.png"/>
          <p:cNvPicPr/>
          <p:nvPr/>
        </p:nvPicPr>
        <p:blipFill>
          <a:blip r:embed="rId3">
            <a:extLst>
              <a:ext uri="{28A0092B-C50C-407E-A947-70E740481C1C}">
                <a14:useLocalDpi xmlns:a14="http://schemas.microsoft.com/office/drawing/2010/main" val="0"/>
              </a:ext>
            </a:extLst>
          </a:blip>
          <a:srcRect/>
          <a:stretch>
            <a:fillRect/>
          </a:stretch>
        </p:blipFill>
        <p:spPr bwMode="auto">
          <a:xfrm>
            <a:off x="4924200" y="596438"/>
            <a:ext cx="2367986" cy="1896647"/>
          </a:xfrm>
          <a:prstGeom prst="rect">
            <a:avLst/>
          </a:prstGeom>
          <a:noFill/>
          <a:ln>
            <a:noFill/>
          </a:ln>
        </p:spPr>
      </p:pic>
    </p:spTree>
    <p:extLst>
      <p:ext uri="{BB962C8B-B14F-4D97-AF65-F5344CB8AC3E}">
        <p14:creationId xmlns:p14="http://schemas.microsoft.com/office/powerpoint/2010/main" val="1892179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Análise de Situação de Saúde (ASIS)</a:t>
            </a:r>
          </a:p>
        </p:txBody>
      </p:sp>
      <p:sp>
        <p:nvSpPr>
          <p:cNvPr id="3" name="Espaço Reservado para Conteúdo 2"/>
          <p:cNvSpPr>
            <a:spLocks noGrp="1"/>
          </p:cNvSpPr>
          <p:nvPr>
            <p:ph idx="1"/>
          </p:nvPr>
        </p:nvSpPr>
        <p:spPr>
          <a:xfrm>
            <a:off x="838201" y="1710293"/>
            <a:ext cx="10725442" cy="4330911"/>
          </a:xfrm>
        </p:spPr>
        <p:txBody>
          <a:bodyPr/>
          <a:lstStyle/>
          <a:p>
            <a:pPr lvl="0"/>
            <a:r>
              <a:rPr lang="pt-BR" dirty="0">
                <a:solidFill>
                  <a:schemeClr val="tx1"/>
                </a:solidFill>
              </a:rPr>
              <a:t>Segundo a Organização Pan-Americana de Saúde (Opas), a Análise de Situação de Saúde (</a:t>
            </a:r>
            <a:r>
              <a:rPr lang="pt-BR" dirty="0" err="1">
                <a:solidFill>
                  <a:schemeClr val="tx1"/>
                </a:solidFill>
              </a:rPr>
              <a:t>Asis</a:t>
            </a:r>
            <a:r>
              <a:rPr lang="pt-BR" dirty="0">
                <a:solidFill>
                  <a:schemeClr val="tx1"/>
                </a:solidFill>
              </a:rPr>
              <a:t>) é um processo analítico-sintético que permite </a:t>
            </a:r>
            <a:r>
              <a:rPr lang="pt-BR" b="1" dirty="0">
                <a:solidFill>
                  <a:schemeClr val="tx1"/>
                </a:solidFill>
              </a:rPr>
              <a:t>caracterizar, medir e explicar o perfil de saúde-doença de uma população</a:t>
            </a:r>
            <a:r>
              <a:rPr lang="pt-BR" dirty="0">
                <a:solidFill>
                  <a:schemeClr val="tx1"/>
                </a:solidFill>
              </a:rPr>
              <a:t>, incluindo os </a:t>
            </a:r>
            <a:r>
              <a:rPr lang="pt-BR" b="1" dirty="0">
                <a:solidFill>
                  <a:schemeClr val="tx1"/>
                </a:solidFill>
              </a:rPr>
              <a:t>danos ou problemas de saúde</a:t>
            </a:r>
            <a:r>
              <a:rPr lang="pt-BR" dirty="0">
                <a:solidFill>
                  <a:schemeClr val="tx1"/>
                </a:solidFill>
              </a:rPr>
              <a:t>, assim como seus </a:t>
            </a:r>
            <a:r>
              <a:rPr lang="pt-BR" b="1" dirty="0">
                <a:solidFill>
                  <a:schemeClr val="tx1"/>
                </a:solidFill>
              </a:rPr>
              <a:t>determinantes</a:t>
            </a:r>
            <a:r>
              <a:rPr lang="pt-BR" dirty="0">
                <a:solidFill>
                  <a:schemeClr val="tx1"/>
                </a:solidFill>
              </a:rPr>
              <a:t>, que facilitam a identificação de </a:t>
            </a:r>
            <a:r>
              <a:rPr lang="pt-BR" b="1" dirty="0">
                <a:solidFill>
                  <a:schemeClr val="tx1"/>
                </a:solidFill>
              </a:rPr>
              <a:t>necessidades e prioridades </a:t>
            </a:r>
            <a:r>
              <a:rPr lang="pt-BR" dirty="0">
                <a:solidFill>
                  <a:schemeClr val="tx1"/>
                </a:solidFill>
              </a:rPr>
              <a:t>em saúde, a identificação de </a:t>
            </a:r>
            <a:r>
              <a:rPr lang="pt-BR" b="1" dirty="0">
                <a:solidFill>
                  <a:schemeClr val="tx1"/>
                </a:solidFill>
              </a:rPr>
              <a:t>intervenções e de programas </a:t>
            </a:r>
            <a:r>
              <a:rPr lang="pt-BR" dirty="0">
                <a:solidFill>
                  <a:schemeClr val="tx1"/>
                </a:solidFill>
              </a:rPr>
              <a:t>apropriados e a avaliação de seu impacto.</a:t>
            </a:r>
          </a:p>
        </p:txBody>
      </p:sp>
    </p:spTree>
    <p:extLst>
      <p:ext uri="{BB962C8B-B14F-4D97-AF65-F5344CB8AC3E}">
        <p14:creationId xmlns:p14="http://schemas.microsoft.com/office/powerpoint/2010/main" val="449685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etor grátis grande árvore verde com raízes subterrâneas em br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782" y="180393"/>
            <a:ext cx="4897055" cy="6256238"/>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 y="503628"/>
            <a:ext cx="3985648" cy="786728"/>
          </a:xfrm>
        </p:spPr>
        <p:txBody>
          <a:bodyPr/>
          <a:lstStyle/>
          <a:p>
            <a:r>
              <a:rPr lang="pt-BR" b="1" dirty="0">
                <a:solidFill>
                  <a:schemeClr val="tx1"/>
                </a:solidFill>
              </a:rPr>
              <a:t>Árvore de Problemas</a:t>
            </a:r>
          </a:p>
        </p:txBody>
      </p:sp>
      <p:sp>
        <p:nvSpPr>
          <p:cNvPr id="8" name="Retângulo de cantos arredondados 7"/>
          <p:cNvSpPr/>
          <p:nvPr/>
        </p:nvSpPr>
        <p:spPr>
          <a:xfrm>
            <a:off x="1507214" y="2961921"/>
            <a:ext cx="2322312" cy="740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Problema</a:t>
            </a:r>
          </a:p>
        </p:txBody>
      </p:sp>
      <p:sp>
        <p:nvSpPr>
          <p:cNvPr id="9" name="Retângulo de cantos arredondados 8"/>
          <p:cNvSpPr/>
          <p:nvPr/>
        </p:nvSpPr>
        <p:spPr>
          <a:xfrm>
            <a:off x="8995417" y="5424254"/>
            <a:ext cx="1831612" cy="76869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Causas</a:t>
            </a:r>
          </a:p>
        </p:txBody>
      </p:sp>
      <p:sp>
        <p:nvSpPr>
          <p:cNvPr id="10" name="Retângulo de cantos arredondados 9"/>
          <p:cNvSpPr/>
          <p:nvPr/>
        </p:nvSpPr>
        <p:spPr>
          <a:xfrm>
            <a:off x="8700252" y="222438"/>
            <a:ext cx="2410540" cy="78571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Consequências</a:t>
            </a:r>
            <a:endParaRPr lang="pt-BR" b="1" dirty="0">
              <a:solidFill>
                <a:schemeClr val="tx1"/>
              </a:solidFill>
            </a:endParaRPr>
          </a:p>
        </p:txBody>
      </p:sp>
      <p:cxnSp>
        <p:nvCxnSpPr>
          <p:cNvPr id="12" name="Conector de seta reta 11"/>
          <p:cNvCxnSpPr/>
          <p:nvPr/>
        </p:nvCxnSpPr>
        <p:spPr>
          <a:xfrm>
            <a:off x="3829526" y="3315868"/>
            <a:ext cx="2886232"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de cantos arredondados 10"/>
          <p:cNvSpPr/>
          <p:nvPr/>
        </p:nvSpPr>
        <p:spPr>
          <a:xfrm>
            <a:off x="4041851" y="503628"/>
            <a:ext cx="1641054" cy="828287"/>
          </a:xfrm>
          <a:prstGeom prst="roundRect">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Baixo Rendimento Escolar</a:t>
            </a:r>
          </a:p>
        </p:txBody>
      </p:sp>
      <p:sp>
        <p:nvSpPr>
          <p:cNvPr id="13" name="Retângulo de cantos arredondados 12"/>
          <p:cNvSpPr/>
          <p:nvPr/>
        </p:nvSpPr>
        <p:spPr>
          <a:xfrm>
            <a:off x="6660064" y="247522"/>
            <a:ext cx="1641054" cy="828287"/>
          </a:xfrm>
          <a:prstGeom prst="roundRect">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Mortalidade Infantil</a:t>
            </a:r>
          </a:p>
        </p:txBody>
      </p:sp>
      <p:sp>
        <p:nvSpPr>
          <p:cNvPr id="14" name="Retângulo de cantos arredondados 13"/>
          <p:cNvSpPr/>
          <p:nvPr/>
        </p:nvSpPr>
        <p:spPr>
          <a:xfrm>
            <a:off x="9027701" y="1159898"/>
            <a:ext cx="1641054" cy="828287"/>
          </a:xfrm>
          <a:prstGeom prst="roundRect">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Déficit Cognitivo</a:t>
            </a:r>
          </a:p>
        </p:txBody>
      </p:sp>
      <p:sp>
        <p:nvSpPr>
          <p:cNvPr id="15" name="Retângulo de cantos arredondados 14"/>
          <p:cNvSpPr/>
          <p:nvPr/>
        </p:nvSpPr>
        <p:spPr>
          <a:xfrm>
            <a:off x="4665617" y="1767401"/>
            <a:ext cx="1641054" cy="828287"/>
          </a:xfrm>
          <a:prstGeom prst="roundRect">
            <a:avLst/>
          </a:prstGeom>
          <a:solidFill>
            <a:srgbClr val="FFC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Subnutrição</a:t>
            </a:r>
          </a:p>
        </p:txBody>
      </p:sp>
      <p:sp>
        <p:nvSpPr>
          <p:cNvPr id="16" name="Retângulo de cantos arredondados 15"/>
          <p:cNvSpPr/>
          <p:nvPr/>
        </p:nvSpPr>
        <p:spPr>
          <a:xfrm>
            <a:off x="3631588" y="4655561"/>
            <a:ext cx="1641054" cy="828287"/>
          </a:xfrm>
          <a:prstGeom prst="roundRect">
            <a:avLst/>
          </a:prstGeom>
          <a:solidFill>
            <a:srgbClr val="92D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Dificuldade de acesso a alimentos</a:t>
            </a:r>
          </a:p>
        </p:txBody>
      </p:sp>
      <p:sp>
        <p:nvSpPr>
          <p:cNvPr id="18" name="Retângulo de cantos arredondados 17"/>
          <p:cNvSpPr/>
          <p:nvPr/>
        </p:nvSpPr>
        <p:spPr>
          <a:xfrm>
            <a:off x="5834077" y="4384630"/>
            <a:ext cx="1641054" cy="828287"/>
          </a:xfrm>
          <a:prstGeom prst="roundRect">
            <a:avLst/>
          </a:prstGeom>
          <a:solidFill>
            <a:srgbClr val="92D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Regiões remotas</a:t>
            </a:r>
          </a:p>
        </p:txBody>
      </p:sp>
      <p:sp>
        <p:nvSpPr>
          <p:cNvPr id="19" name="Retângulo de cantos arredondados 18"/>
          <p:cNvSpPr/>
          <p:nvPr/>
        </p:nvSpPr>
        <p:spPr>
          <a:xfrm>
            <a:off x="6397352" y="5424254"/>
            <a:ext cx="1641054" cy="828287"/>
          </a:xfrm>
          <a:prstGeom prst="roundRect">
            <a:avLst/>
          </a:prstGeom>
          <a:solidFill>
            <a:srgbClr val="92D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Carência de renda</a:t>
            </a:r>
          </a:p>
        </p:txBody>
      </p:sp>
      <p:sp>
        <p:nvSpPr>
          <p:cNvPr id="20" name="Retângulo de cantos arredondados 19"/>
          <p:cNvSpPr/>
          <p:nvPr/>
        </p:nvSpPr>
        <p:spPr>
          <a:xfrm>
            <a:off x="8864500" y="4165545"/>
            <a:ext cx="1641054" cy="828287"/>
          </a:xfrm>
          <a:prstGeom prst="roundRect">
            <a:avLst/>
          </a:prstGeom>
          <a:solidFill>
            <a:srgbClr val="92D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Famílias com muitos filhos</a:t>
            </a:r>
          </a:p>
        </p:txBody>
      </p:sp>
      <p:sp>
        <p:nvSpPr>
          <p:cNvPr id="22" name="Retângulo de cantos arredondados 21"/>
          <p:cNvSpPr/>
          <p:nvPr/>
        </p:nvSpPr>
        <p:spPr>
          <a:xfrm>
            <a:off x="7090883" y="3022749"/>
            <a:ext cx="1371532" cy="571525"/>
          </a:xfrm>
          <a:prstGeom prst="roundRect">
            <a:avLst/>
          </a:prstGeom>
          <a:solidFill>
            <a:srgbClr val="0070C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rPr>
              <a:t>FOME</a:t>
            </a:r>
          </a:p>
        </p:txBody>
      </p:sp>
    </p:spTree>
    <p:extLst>
      <p:ext uri="{BB962C8B-B14F-4D97-AF65-F5344CB8AC3E}">
        <p14:creationId xmlns:p14="http://schemas.microsoft.com/office/powerpoint/2010/main" val="13971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1000"/>
                                        <p:tgtEl>
                                          <p:spTgt spid="9"/>
                                        </p:tgtEl>
                                      </p:cBhvr>
                                    </p:animEffect>
                                    <p:anim calcmode="lin" valueType="num">
                                      <p:cBhvr>
                                        <p:cTn id="81" dur="1000" fill="hold"/>
                                        <p:tgtEl>
                                          <p:spTgt spid="9"/>
                                        </p:tgtEl>
                                        <p:attrNameLst>
                                          <p:attrName>ppt_x</p:attrName>
                                        </p:attrNameLst>
                                      </p:cBhvr>
                                      <p:tavLst>
                                        <p:tav tm="0">
                                          <p:val>
                                            <p:strVal val="#ppt_x"/>
                                          </p:val>
                                        </p:tav>
                                        <p:tav tm="100000">
                                          <p:val>
                                            <p:strVal val="#ppt_x"/>
                                          </p:val>
                                        </p:tav>
                                      </p:tavLst>
                                    </p:anim>
                                    <p:anim calcmode="lin" valueType="num">
                                      <p:cBhvr>
                                        <p:cTn id="8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Distribuição de Competências </a:t>
            </a:r>
          </a:p>
        </p:txBody>
      </p:sp>
      <p:sp>
        <p:nvSpPr>
          <p:cNvPr id="3" name="Espaço Reservado para Conteúdo 2"/>
          <p:cNvSpPr>
            <a:spLocks noGrp="1"/>
          </p:cNvSpPr>
          <p:nvPr>
            <p:ph idx="1"/>
          </p:nvPr>
        </p:nvSpPr>
        <p:spPr/>
        <p:txBody>
          <a:bodyPr/>
          <a:lstStyle/>
          <a:p>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1367016347"/>
              </p:ext>
            </p:extLst>
          </p:nvPr>
        </p:nvGraphicFramePr>
        <p:xfrm>
          <a:off x="838199" y="1710293"/>
          <a:ext cx="10329809" cy="4541520"/>
        </p:xfrm>
        <a:graphic>
          <a:graphicData uri="http://schemas.openxmlformats.org/drawingml/2006/table">
            <a:tbl>
              <a:tblPr firstRow="1" bandRow="1">
                <a:tableStyleId>{5C22544A-7EE6-4342-B048-85BDC9FD1C3A}</a:tableStyleId>
              </a:tblPr>
              <a:tblGrid>
                <a:gridCol w="1530928">
                  <a:extLst>
                    <a:ext uri="{9D8B030D-6E8A-4147-A177-3AD203B41FA5}">
                      <a16:colId xmlns:a16="http://schemas.microsoft.com/office/drawing/2014/main" val="20000"/>
                    </a:ext>
                  </a:extLst>
                </a:gridCol>
                <a:gridCol w="8798881">
                  <a:extLst>
                    <a:ext uri="{9D8B030D-6E8A-4147-A177-3AD203B41FA5}">
                      <a16:colId xmlns:a16="http://schemas.microsoft.com/office/drawing/2014/main" val="20001"/>
                    </a:ext>
                  </a:extLst>
                </a:gridCol>
              </a:tblGrid>
              <a:tr h="437466">
                <a:tc>
                  <a:txBody>
                    <a:bodyPr/>
                    <a:lstStyle/>
                    <a:p>
                      <a:r>
                        <a:rPr lang="pt-BR" sz="2200" b="1" dirty="0"/>
                        <a:t>Esferas de Governo</a:t>
                      </a:r>
                    </a:p>
                  </a:txBody>
                  <a:tcPr/>
                </a:tc>
                <a:tc>
                  <a:txBody>
                    <a:bodyPr/>
                    <a:lstStyle/>
                    <a:p>
                      <a:r>
                        <a:rPr lang="pt-BR" sz="2200" b="1" dirty="0"/>
                        <a:t>Competências específicas de cada esfera</a:t>
                      </a:r>
                    </a:p>
                  </a:txBody>
                  <a:tcPr/>
                </a:tc>
                <a:extLst>
                  <a:ext uri="{0D108BD9-81ED-4DB2-BD59-A6C34878D82A}">
                    <a16:rowId xmlns:a16="http://schemas.microsoft.com/office/drawing/2014/main" val="10000"/>
                  </a:ext>
                </a:extLst>
              </a:tr>
              <a:tr h="437466">
                <a:tc>
                  <a:txBody>
                    <a:bodyPr/>
                    <a:lstStyle/>
                    <a:p>
                      <a:r>
                        <a:rPr lang="pt-BR" sz="2200" b="1" dirty="0"/>
                        <a:t>União</a:t>
                      </a:r>
                    </a:p>
                  </a:txBody>
                  <a:tcPr/>
                </a:tc>
                <a:tc>
                  <a:txBody>
                    <a:bodyPr/>
                    <a:lstStyle/>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Formular, apoiar a implementação e avaliar as políticas prioritárias em âmbito nacional;</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Elaborar o planejamento estratégico do SUS;</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Coordenar sistemas de alta complexidade;</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Coordenar sistemas de laboratórios de saúde pública, de vigilância epidemiológica e de vigilância sanitária;</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Formular a política nacional de produção de insumos e equipamentos;</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Promover a descentralização de ações e serviços de saúde;</a:t>
                      </a:r>
                    </a:p>
                    <a:p>
                      <a:pPr marL="285750" indent="-285750">
                        <a:buFont typeface="Arial" panose="020B0604020202020204" pitchFamily="34" charset="0"/>
                        <a:buChar char="•"/>
                      </a:pPr>
                      <a:r>
                        <a:rPr lang="pt-BR" sz="2200" b="0" i="0" u="none" strike="noStrike" kern="1200" baseline="0" dirty="0">
                          <a:solidFill>
                            <a:schemeClr val="dk1"/>
                          </a:solidFill>
                          <a:latin typeface="+mn-lt"/>
                          <a:ea typeface="+mn-ea"/>
                          <a:cs typeface="+mn-cs"/>
                        </a:rPr>
                        <a:t>Estabelecer e coordenar os sistemas nacionais de auditoria e ouvidoria.</a:t>
                      </a:r>
                      <a:endParaRPr lang="pt-BR" sz="2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2934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Como priorizar os problemas?</a:t>
            </a:r>
          </a:p>
        </p:txBody>
      </p:sp>
      <p:sp>
        <p:nvSpPr>
          <p:cNvPr id="3" name="Espaço Reservado para Conteúdo 2"/>
          <p:cNvSpPr>
            <a:spLocks noGrp="1"/>
          </p:cNvSpPr>
          <p:nvPr>
            <p:ph idx="1"/>
          </p:nvPr>
        </p:nvSpPr>
        <p:spPr/>
        <p:txBody>
          <a:bodyPr/>
          <a:lstStyle/>
          <a:p>
            <a:r>
              <a:rPr lang="pt-BR" b="1" dirty="0">
                <a:solidFill>
                  <a:schemeClr val="tx1"/>
                </a:solidFill>
              </a:rPr>
              <a:t>Matriz GUT (Gravidade de Urgência e Tendência)</a:t>
            </a:r>
          </a:p>
          <a:p>
            <a:r>
              <a:rPr lang="pt-BR" dirty="0">
                <a:solidFill>
                  <a:schemeClr val="tx1"/>
                </a:solidFill>
              </a:rPr>
              <a:t>Os conceitos essenciais dessa ferramenta de gestão passam pelo entendimento dos 3 atributos de classificação de problemas.</a:t>
            </a:r>
          </a:p>
          <a:p>
            <a:endParaRPr lang="pt-BR" dirty="0">
              <a:solidFill>
                <a:schemeClr val="tx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1265918157"/>
              </p:ext>
            </p:extLst>
          </p:nvPr>
        </p:nvGraphicFramePr>
        <p:xfrm>
          <a:off x="838200" y="3445324"/>
          <a:ext cx="10329810" cy="2987040"/>
        </p:xfrm>
        <a:graphic>
          <a:graphicData uri="http://schemas.openxmlformats.org/drawingml/2006/table">
            <a:tbl>
              <a:tblPr firstRow="1" bandRow="1">
                <a:tableStyleId>{5C22544A-7EE6-4342-B048-85BDC9FD1C3A}</a:tableStyleId>
              </a:tblPr>
              <a:tblGrid>
                <a:gridCol w="3443270">
                  <a:extLst>
                    <a:ext uri="{9D8B030D-6E8A-4147-A177-3AD203B41FA5}">
                      <a16:colId xmlns:a16="http://schemas.microsoft.com/office/drawing/2014/main" val="20000"/>
                    </a:ext>
                  </a:extLst>
                </a:gridCol>
                <a:gridCol w="3443270">
                  <a:extLst>
                    <a:ext uri="{9D8B030D-6E8A-4147-A177-3AD203B41FA5}">
                      <a16:colId xmlns:a16="http://schemas.microsoft.com/office/drawing/2014/main" val="20001"/>
                    </a:ext>
                  </a:extLst>
                </a:gridCol>
                <a:gridCol w="3443270">
                  <a:extLst>
                    <a:ext uri="{9D8B030D-6E8A-4147-A177-3AD203B41FA5}">
                      <a16:colId xmlns:a16="http://schemas.microsoft.com/office/drawing/2014/main" val="20002"/>
                    </a:ext>
                  </a:extLst>
                </a:gridCol>
              </a:tblGrid>
              <a:tr h="370840">
                <a:tc>
                  <a:txBody>
                    <a:bodyPr/>
                    <a:lstStyle/>
                    <a:p>
                      <a:pPr algn="ctr"/>
                      <a:r>
                        <a:rPr lang="pt-BR" sz="2000" dirty="0">
                          <a:solidFill>
                            <a:schemeClr val="tx1"/>
                          </a:solidFill>
                        </a:rPr>
                        <a:t>GRAVIDADE (G)</a:t>
                      </a:r>
                    </a:p>
                  </a:txBody>
                  <a:tcPr>
                    <a:solidFill>
                      <a:schemeClr val="accent1"/>
                    </a:solidFill>
                  </a:tcPr>
                </a:tc>
                <a:tc>
                  <a:txBody>
                    <a:bodyPr/>
                    <a:lstStyle/>
                    <a:p>
                      <a:pPr algn="ctr"/>
                      <a:r>
                        <a:rPr lang="pt-BR" sz="2000" dirty="0">
                          <a:solidFill>
                            <a:schemeClr val="tx1"/>
                          </a:solidFill>
                        </a:rPr>
                        <a:t>URGÊNCIA (U)</a:t>
                      </a:r>
                    </a:p>
                  </a:txBody>
                  <a:tcPr>
                    <a:solidFill>
                      <a:schemeClr val="accent1"/>
                    </a:solidFill>
                  </a:tcPr>
                </a:tc>
                <a:tc>
                  <a:txBody>
                    <a:bodyPr/>
                    <a:lstStyle/>
                    <a:p>
                      <a:pPr algn="ctr"/>
                      <a:r>
                        <a:rPr lang="pt-BR" sz="2000" dirty="0">
                          <a:solidFill>
                            <a:schemeClr val="tx1"/>
                          </a:solidFill>
                        </a:rPr>
                        <a:t>TENDÊNCIA (T)</a:t>
                      </a:r>
                    </a:p>
                  </a:txBody>
                  <a:tcPr>
                    <a:solidFill>
                      <a:schemeClr val="accent1"/>
                    </a:solidFill>
                  </a:tcPr>
                </a:tc>
                <a:extLst>
                  <a:ext uri="{0D108BD9-81ED-4DB2-BD59-A6C34878D82A}">
                    <a16:rowId xmlns:a16="http://schemas.microsoft.com/office/drawing/2014/main" val="10000"/>
                  </a:ext>
                </a:extLst>
              </a:tr>
              <a:tr h="370840">
                <a:tc>
                  <a:txBody>
                    <a:bodyPr/>
                    <a:lstStyle/>
                    <a:p>
                      <a:r>
                        <a:rPr lang="pt-BR" sz="2000" dirty="0"/>
                        <a:t>5</a:t>
                      </a:r>
                      <a:r>
                        <a:rPr lang="pt-BR" sz="2000" baseline="0" dirty="0"/>
                        <a:t> = </a:t>
                      </a:r>
                      <a:r>
                        <a:rPr lang="pt-BR" sz="2000" dirty="0"/>
                        <a:t>extremamente grave</a:t>
                      </a:r>
                    </a:p>
                  </a:txBody>
                  <a:tcPr/>
                </a:tc>
                <a:tc>
                  <a:txBody>
                    <a:bodyPr/>
                    <a:lstStyle/>
                    <a:p>
                      <a:r>
                        <a:rPr lang="pt-BR" sz="2000" dirty="0"/>
                        <a:t>5 = Precisa de ação imediata</a:t>
                      </a:r>
                    </a:p>
                  </a:txBody>
                  <a:tcPr/>
                </a:tc>
                <a:tc>
                  <a:txBody>
                    <a:bodyPr/>
                    <a:lstStyle/>
                    <a:p>
                      <a:r>
                        <a:rPr lang="pt-BR" sz="2000" dirty="0"/>
                        <a:t>5 = irá piorar rapidamente se nada for feito </a:t>
                      </a:r>
                    </a:p>
                  </a:txBody>
                  <a:tcPr/>
                </a:tc>
                <a:extLst>
                  <a:ext uri="{0D108BD9-81ED-4DB2-BD59-A6C34878D82A}">
                    <a16:rowId xmlns:a16="http://schemas.microsoft.com/office/drawing/2014/main" val="10001"/>
                  </a:ext>
                </a:extLst>
              </a:tr>
              <a:tr h="370840">
                <a:tc>
                  <a:txBody>
                    <a:bodyPr/>
                    <a:lstStyle/>
                    <a:p>
                      <a:r>
                        <a:rPr lang="pt-BR" sz="2000" dirty="0"/>
                        <a:t>4 = muito grave</a:t>
                      </a:r>
                    </a:p>
                  </a:txBody>
                  <a:tcPr/>
                </a:tc>
                <a:tc>
                  <a:txBody>
                    <a:bodyPr/>
                    <a:lstStyle/>
                    <a:p>
                      <a:r>
                        <a:rPr lang="pt-BR" sz="2000" dirty="0"/>
                        <a:t>4 = é urgente</a:t>
                      </a:r>
                    </a:p>
                  </a:txBody>
                  <a:tcPr/>
                </a:tc>
                <a:tc>
                  <a:txBody>
                    <a:bodyPr/>
                    <a:lstStyle/>
                    <a:p>
                      <a:r>
                        <a:rPr lang="pt-BR" sz="2000" dirty="0"/>
                        <a:t>4 = irá piorar em pouco tempo se nada for feito</a:t>
                      </a:r>
                    </a:p>
                  </a:txBody>
                  <a:tcPr/>
                </a:tc>
                <a:extLst>
                  <a:ext uri="{0D108BD9-81ED-4DB2-BD59-A6C34878D82A}">
                    <a16:rowId xmlns:a16="http://schemas.microsoft.com/office/drawing/2014/main" val="10002"/>
                  </a:ext>
                </a:extLst>
              </a:tr>
              <a:tr h="370840">
                <a:tc>
                  <a:txBody>
                    <a:bodyPr/>
                    <a:lstStyle/>
                    <a:p>
                      <a:r>
                        <a:rPr lang="pt-BR" sz="2000" dirty="0"/>
                        <a:t>3 = grave</a:t>
                      </a:r>
                    </a:p>
                  </a:txBody>
                  <a:tcPr/>
                </a:tc>
                <a:tc>
                  <a:txBody>
                    <a:bodyPr/>
                    <a:lstStyle/>
                    <a:p>
                      <a:r>
                        <a:rPr lang="pt-BR" sz="2000" dirty="0"/>
                        <a:t>3 = o mais rápido possível</a:t>
                      </a:r>
                    </a:p>
                  </a:txBody>
                  <a:tcPr/>
                </a:tc>
                <a:tc>
                  <a:txBody>
                    <a:bodyPr/>
                    <a:lstStyle/>
                    <a:p>
                      <a:r>
                        <a:rPr lang="pt-BR" sz="2000" dirty="0"/>
                        <a:t>3 = irá piorar</a:t>
                      </a:r>
                    </a:p>
                  </a:txBody>
                  <a:tcPr/>
                </a:tc>
                <a:extLst>
                  <a:ext uri="{0D108BD9-81ED-4DB2-BD59-A6C34878D82A}">
                    <a16:rowId xmlns:a16="http://schemas.microsoft.com/office/drawing/2014/main" val="10003"/>
                  </a:ext>
                </a:extLst>
              </a:tr>
              <a:tr h="370840">
                <a:tc>
                  <a:txBody>
                    <a:bodyPr/>
                    <a:lstStyle/>
                    <a:p>
                      <a:r>
                        <a:rPr lang="pt-BR" sz="2000" dirty="0"/>
                        <a:t>2 = pouco grave </a:t>
                      </a:r>
                    </a:p>
                  </a:txBody>
                  <a:tcPr/>
                </a:tc>
                <a:tc>
                  <a:txBody>
                    <a:bodyPr/>
                    <a:lstStyle/>
                    <a:p>
                      <a:r>
                        <a:rPr lang="pt-BR" sz="2000" dirty="0"/>
                        <a:t>2 = pouco urgente</a:t>
                      </a:r>
                    </a:p>
                  </a:txBody>
                  <a:tcPr/>
                </a:tc>
                <a:tc>
                  <a:txBody>
                    <a:bodyPr/>
                    <a:lstStyle/>
                    <a:p>
                      <a:r>
                        <a:rPr lang="pt-BR" sz="2000" dirty="0"/>
                        <a:t>2 = irá piorar a longo prazo</a:t>
                      </a:r>
                    </a:p>
                  </a:txBody>
                  <a:tcPr/>
                </a:tc>
                <a:extLst>
                  <a:ext uri="{0D108BD9-81ED-4DB2-BD59-A6C34878D82A}">
                    <a16:rowId xmlns:a16="http://schemas.microsoft.com/office/drawing/2014/main" val="10004"/>
                  </a:ext>
                </a:extLst>
              </a:tr>
              <a:tr h="370840">
                <a:tc>
                  <a:txBody>
                    <a:bodyPr/>
                    <a:lstStyle/>
                    <a:p>
                      <a:r>
                        <a:rPr lang="pt-BR" sz="2000" dirty="0"/>
                        <a:t>1 = sem gravidade</a:t>
                      </a:r>
                    </a:p>
                  </a:txBody>
                  <a:tcPr/>
                </a:tc>
                <a:tc>
                  <a:txBody>
                    <a:bodyPr/>
                    <a:lstStyle/>
                    <a:p>
                      <a:r>
                        <a:rPr lang="pt-BR" sz="2000" dirty="0"/>
                        <a:t>1 = pode esperar</a:t>
                      </a:r>
                    </a:p>
                  </a:txBody>
                  <a:tcPr/>
                </a:tc>
                <a:tc>
                  <a:txBody>
                    <a:bodyPr/>
                    <a:lstStyle/>
                    <a:p>
                      <a:r>
                        <a:rPr lang="pt-BR" sz="2000" dirty="0"/>
                        <a:t>1 = não irá mudar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1403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Análise de Situação de Saúde (ASIS)</a:t>
            </a:r>
          </a:p>
        </p:txBody>
      </p:sp>
      <p:sp>
        <p:nvSpPr>
          <p:cNvPr id="3" name="Espaço Reservado para Conteúdo 2"/>
          <p:cNvSpPr>
            <a:spLocks noGrp="1"/>
          </p:cNvSpPr>
          <p:nvPr>
            <p:ph idx="1"/>
          </p:nvPr>
        </p:nvSpPr>
        <p:spPr/>
        <p:txBody>
          <a:bodyPr/>
          <a:lstStyle/>
          <a:p>
            <a:pPr lvl="0"/>
            <a:r>
              <a:rPr lang="pt-BR" b="1" dirty="0">
                <a:solidFill>
                  <a:schemeClr val="tx1"/>
                </a:solidFill>
              </a:rPr>
              <a:t>Objetivo</a:t>
            </a:r>
            <a:r>
              <a:rPr lang="pt-BR" dirty="0">
                <a:solidFill>
                  <a:schemeClr val="tx1"/>
                </a:solidFill>
              </a:rPr>
              <a:t> criar informações e conhecimentos válidos sobre a situação de saúde de uma população em determinado território/ contexto;</a:t>
            </a:r>
          </a:p>
          <a:p>
            <a:pPr lvl="0"/>
            <a:r>
              <a:rPr lang="pt-BR" b="1" dirty="0">
                <a:solidFill>
                  <a:schemeClr val="tx1"/>
                </a:solidFill>
              </a:rPr>
              <a:t>Finalidade principal </a:t>
            </a:r>
            <a:r>
              <a:rPr lang="pt-BR" dirty="0">
                <a:solidFill>
                  <a:schemeClr val="tx1"/>
                </a:solidFill>
              </a:rPr>
              <a:t>informar a tomada de decisão em saúde de maneira oportuna em todas as suas instâncias;</a:t>
            </a:r>
          </a:p>
          <a:p>
            <a:pPr lvl="0"/>
            <a:r>
              <a:rPr lang="pt-BR" b="1" dirty="0">
                <a:solidFill>
                  <a:schemeClr val="tx1"/>
                </a:solidFill>
              </a:rPr>
              <a:t>Ganhos adicionais </a:t>
            </a:r>
            <a:r>
              <a:rPr lang="pt-BR" dirty="0">
                <a:solidFill>
                  <a:schemeClr val="tx1"/>
                </a:solidFill>
              </a:rPr>
              <a:t>dessa prática o apoio ao controle social e a retroalimentação das fontes notificadoras em saúde.</a:t>
            </a:r>
          </a:p>
        </p:txBody>
      </p:sp>
    </p:spTree>
    <p:extLst>
      <p:ext uri="{BB962C8B-B14F-4D97-AF65-F5344CB8AC3E}">
        <p14:creationId xmlns:p14="http://schemas.microsoft.com/office/powerpoint/2010/main" val="3809416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Análise da Situação de Saúde Municipal</a:t>
            </a:r>
          </a:p>
        </p:txBody>
      </p:sp>
      <p:sp>
        <p:nvSpPr>
          <p:cNvPr id="3" name="Espaço Reservado para Conteúdo 2"/>
          <p:cNvSpPr>
            <a:spLocks noGrp="1"/>
          </p:cNvSpPr>
          <p:nvPr>
            <p:ph idx="1"/>
          </p:nvPr>
        </p:nvSpPr>
        <p:spPr/>
        <p:txBody>
          <a:bodyPr/>
          <a:lstStyle/>
          <a:p>
            <a:pPr marL="457200" lvl="0" indent="-457200">
              <a:buFont typeface="Arial" panose="020B0604020202020204" pitchFamily="34" charset="0"/>
              <a:buChar char="•"/>
            </a:pPr>
            <a:r>
              <a:rPr lang="pt-BR" dirty="0">
                <a:solidFill>
                  <a:schemeClr val="tx1"/>
                </a:solidFill>
              </a:rPr>
              <a:t>Informações demográficas, epidemiológicas e assistenciais;</a:t>
            </a:r>
          </a:p>
          <a:p>
            <a:pPr marL="457200" lvl="0" indent="-457200">
              <a:buFont typeface="Arial" panose="020B0604020202020204" pitchFamily="34" charset="0"/>
              <a:buChar char="•"/>
            </a:pPr>
            <a:r>
              <a:rPr lang="pt-BR" dirty="0">
                <a:solidFill>
                  <a:schemeClr val="tx1"/>
                </a:solidFill>
              </a:rPr>
              <a:t>Informações sobre Recursos Humanos, a qualidade das unidades e serviços assistenciais;</a:t>
            </a:r>
          </a:p>
          <a:p>
            <a:pPr marL="457200" lvl="0" indent="-457200">
              <a:buFont typeface="Arial" panose="020B0604020202020204" pitchFamily="34" charset="0"/>
              <a:buChar char="•"/>
            </a:pPr>
            <a:r>
              <a:rPr lang="pt-BR" dirty="0">
                <a:solidFill>
                  <a:schemeClr val="tx1"/>
                </a:solidFill>
              </a:rPr>
              <a:t>Informações dos sistemas de apoio terapêutico e diagnóstico;</a:t>
            </a:r>
          </a:p>
          <a:p>
            <a:pPr marL="457200" lvl="0" indent="-457200">
              <a:buFont typeface="Arial" panose="020B0604020202020204" pitchFamily="34" charset="0"/>
              <a:buChar char="•"/>
            </a:pPr>
            <a:r>
              <a:rPr lang="pt-BR" dirty="0">
                <a:solidFill>
                  <a:schemeClr val="tx1"/>
                </a:solidFill>
              </a:rPr>
              <a:t>Informações dos sistemas de apoio logístico;</a:t>
            </a:r>
          </a:p>
          <a:p>
            <a:pPr marL="457200" indent="-457200">
              <a:buFont typeface="Arial" panose="020B0604020202020204" pitchFamily="34" charset="0"/>
              <a:buChar char="•"/>
            </a:pPr>
            <a:r>
              <a:rPr lang="pt-BR" dirty="0">
                <a:solidFill>
                  <a:schemeClr val="tx1"/>
                </a:solidFill>
              </a:rPr>
              <a:t>Informações sobre o ciclo orçamentário da gestão anterior.</a:t>
            </a:r>
          </a:p>
        </p:txBody>
      </p:sp>
    </p:spTree>
    <p:extLst>
      <p:ext uri="{BB962C8B-B14F-4D97-AF65-F5344CB8AC3E}">
        <p14:creationId xmlns:p14="http://schemas.microsoft.com/office/powerpoint/2010/main" val="2185541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Sistema de  Informação de Saúde (SIS)</a:t>
            </a:r>
          </a:p>
        </p:txBody>
      </p:sp>
      <p:sp>
        <p:nvSpPr>
          <p:cNvPr id="3" name="Espaço Reservado para Conteúdo 2"/>
          <p:cNvSpPr>
            <a:spLocks noGrp="1"/>
          </p:cNvSpPr>
          <p:nvPr>
            <p:ph idx="1"/>
          </p:nvPr>
        </p:nvSpPr>
        <p:spPr>
          <a:xfrm>
            <a:off x="838201" y="1710293"/>
            <a:ext cx="6684817" cy="4330911"/>
          </a:xfrm>
        </p:spPr>
        <p:txBody>
          <a:bodyPr>
            <a:normAutofit lnSpcReduction="10000"/>
          </a:bodyPr>
          <a:lstStyle/>
          <a:p>
            <a:r>
              <a:rPr lang="pt-BR" dirty="0">
                <a:solidFill>
                  <a:schemeClr val="tx1"/>
                </a:solidFill>
              </a:rPr>
              <a:t>Organização Mundial da Saúde (OMS) define </a:t>
            </a:r>
            <a:r>
              <a:rPr lang="pt-BR" b="1" dirty="0">
                <a:solidFill>
                  <a:schemeClr val="tx1"/>
                </a:solidFill>
              </a:rPr>
              <a:t>Sistema de Informação em Saúde (SIS)</a:t>
            </a:r>
            <a:r>
              <a:rPr lang="pt-BR" dirty="0">
                <a:solidFill>
                  <a:schemeClr val="tx1"/>
                </a:solidFill>
              </a:rPr>
              <a:t> como um mecanismo de coleta, processamento, análise e transmissão da informação necessária para planejar, organizar, operar e avaliar os serviços de saúde.</a:t>
            </a:r>
          </a:p>
          <a:p>
            <a:r>
              <a:rPr lang="pt-BR" dirty="0">
                <a:solidFill>
                  <a:schemeClr val="tx1"/>
                </a:solidFill>
              </a:rPr>
              <a:t>Quais os principais sistemas utilizados e qual a variável básica?</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982" y="1594512"/>
            <a:ext cx="4457564" cy="4446692"/>
          </a:xfrm>
          <a:prstGeom prst="rect">
            <a:avLst/>
          </a:prstGeom>
        </p:spPr>
      </p:pic>
      <p:sp>
        <p:nvSpPr>
          <p:cNvPr id="5" name="CaixaDeTexto 4"/>
          <p:cNvSpPr txBox="1"/>
          <p:nvPr/>
        </p:nvSpPr>
        <p:spPr>
          <a:xfrm>
            <a:off x="7335982" y="6093126"/>
            <a:ext cx="4052454" cy="246221"/>
          </a:xfrm>
          <a:prstGeom prst="rect">
            <a:avLst/>
          </a:prstGeom>
          <a:noFill/>
        </p:spPr>
        <p:txBody>
          <a:bodyPr wrap="square" rtlCol="0">
            <a:spAutoFit/>
          </a:bodyPr>
          <a:lstStyle/>
          <a:p>
            <a:r>
              <a:rPr lang="pt-BR" sz="1000" dirty="0"/>
              <a:t>Fonte: Michael Diana, 2024.</a:t>
            </a:r>
          </a:p>
        </p:txBody>
      </p:sp>
    </p:spTree>
    <p:extLst>
      <p:ext uri="{BB962C8B-B14F-4D97-AF65-F5344CB8AC3E}">
        <p14:creationId xmlns:p14="http://schemas.microsoft.com/office/powerpoint/2010/main" val="3981313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Sistemas de Informação em Saúde</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89566215"/>
              </p:ext>
            </p:extLst>
          </p:nvPr>
        </p:nvGraphicFramePr>
        <p:xfrm>
          <a:off x="405245" y="1558545"/>
          <a:ext cx="11492345" cy="4450080"/>
        </p:xfrm>
        <a:graphic>
          <a:graphicData uri="http://schemas.openxmlformats.org/drawingml/2006/table">
            <a:tbl>
              <a:tblPr firstRow="1" bandRow="1">
                <a:tableStyleId>{5C22544A-7EE6-4342-B048-85BDC9FD1C3A}</a:tableStyleId>
              </a:tblPr>
              <a:tblGrid>
                <a:gridCol w="5798128">
                  <a:extLst>
                    <a:ext uri="{9D8B030D-6E8A-4147-A177-3AD203B41FA5}">
                      <a16:colId xmlns:a16="http://schemas.microsoft.com/office/drawing/2014/main" val="20000"/>
                    </a:ext>
                  </a:extLst>
                </a:gridCol>
                <a:gridCol w="3595254">
                  <a:extLst>
                    <a:ext uri="{9D8B030D-6E8A-4147-A177-3AD203B41FA5}">
                      <a16:colId xmlns:a16="http://schemas.microsoft.com/office/drawing/2014/main" val="20001"/>
                    </a:ext>
                  </a:extLst>
                </a:gridCol>
                <a:gridCol w="2098963">
                  <a:extLst>
                    <a:ext uri="{9D8B030D-6E8A-4147-A177-3AD203B41FA5}">
                      <a16:colId xmlns:a16="http://schemas.microsoft.com/office/drawing/2014/main" val="20002"/>
                    </a:ext>
                  </a:extLst>
                </a:gridCol>
              </a:tblGrid>
              <a:tr h="324937">
                <a:tc>
                  <a:txBody>
                    <a:bodyPr/>
                    <a:lstStyle/>
                    <a:p>
                      <a:r>
                        <a:rPr lang="pt-BR" sz="1700" dirty="0"/>
                        <a:t>Sistema de Informação em Saúde</a:t>
                      </a:r>
                    </a:p>
                  </a:txBody>
                  <a:tcPr/>
                </a:tc>
                <a:tc>
                  <a:txBody>
                    <a:bodyPr/>
                    <a:lstStyle/>
                    <a:p>
                      <a:r>
                        <a:rPr lang="pt-BR" sz="1700" dirty="0"/>
                        <a:t>Variável</a:t>
                      </a:r>
                      <a:r>
                        <a:rPr lang="pt-BR" sz="1700" baseline="0" dirty="0"/>
                        <a:t> Básica</a:t>
                      </a:r>
                      <a:endParaRPr lang="pt-BR" sz="1700" dirty="0"/>
                    </a:p>
                  </a:txBody>
                  <a:tcPr/>
                </a:tc>
                <a:tc>
                  <a:txBody>
                    <a:bodyPr/>
                    <a:lstStyle/>
                    <a:p>
                      <a:r>
                        <a:rPr lang="pt-BR" sz="1700" dirty="0"/>
                        <a:t>Indicador(es)</a:t>
                      </a:r>
                    </a:p>
                  </a:txBody>
                  <a:tcPr/>
                </a:tc>
                <a:extLst>
                  <a:ext uri="{0D108BD9-81ED-4DB2-BD59-A6C34878D82A}">
                    <a16:rowId xmlns:a16="http://schemas.microsoft.com/office/drawing/2014/main" val="10000"/>
                  </a:ext>
                </a:extLst>
              </a:tr>
              <a:tr h="324937">
                <a:tc>
                  <a:txBody>
                    <a:bodyPr/>
                    <a:lstStyle/>
                    <a:p>
                      <a:r>
                        <a:rPr lang="pt-BR" sz="1700" dirty="0"/>
                        <a:t>Sistema de Informações sobre Mortalidade – SIM</a:t>
                      </a:r>
                    </a:p>
                  </a:txBody>
                  <a:tcPr/>
                </a:tc>
                <a:tc>
                  <a:txBody>
                    <a:bodyPr/>
                    <a:lstStyle/>
                    <a:p>
                      <a:r>
                        <a:rPr lang="pt-BR" sz="1700" dirty="0"/>
                        <a:t>Óbito </a:t>
                      </a:r>
                    </a:p>
                  </a:txBody>
                  <a:tcPr/>
                </a:tc>
                <a:tc>
                  <a:txBody>
                    <a:bodyPr/>
                    <a:lstStyle/>
                    <a:p>
                      <a:r>
                        <a:rPr lang="pt-BR" sz="1700" dirty="0"/>
                        <a:t>Mortalidade</a:t>
                      </a:r>
                    </a:p>
                  </a:txBody>
                  <a:tcPr/>
                </a:tc>
                <a:extLst>
                  <a:ext uri="{0D108BD9-81ED-4DB2-BD59-A6C34878D82A}">
                    <a16:rowId xmlns:a16="http://schemas.microsoft.com/office/drawing/2014/main" val="10001"/>
                  </a:ext>
                </a:extLst>
              </a:tr>
              <a:tr h="324937">
                <a:tc>
                  <a:txBody>
                    <a:bodyPr/>
                    <a:lstStyle/>
                    <a:p>
                      <a:r>
                        <a:rPr lang="pt-BR" sz="1700" dirty="0"/>
                        <a:t>Sistema de Informações sobre Nascidos Vivos – SINASC</a:t>
                      </a:r>
                    </a:p>
                  </a:txBody>
                  <a:tcPr/>
                </a:tc>
                <a:tc>
                  <a:txBody>
                    <a:bodyPr/>
                    <a:lstStyle/>
                    <a:p>
                      <a:r>
                        <a:rPr lang="pt-BR" sz="1700" dirty="0"/>
                        <a:t>Nascido vivo </a:t>
                      </a:r>
                    </a:p>
                  </a:txBody>
                  <a:tcPr/>
                </a:tc>
                <a:tc>
                  <a:txBody>
                    <a:bodyPr/>
                    <a:lstStyle/>
                    <a:p>
                      <a:r>
                        <a:rPr lang="pt-BR" sz="1700" dirty="0"/>
                        <a:t>Natalidade</a:t>
                      </a:r>
                    </a:p>
                  </a:txBody>
                  <a:tcPr/>
                </a:tc>
                <a:extLst>
                  <a:ext uri="{0D108BD9-81ED-4DB2-BD59-A6C34878D82A}">
                    <a16:rowId xmlns:a16="http://schemas.microsoft.com/office/drawing/2014/main" val="10002"/>
                  </a:ext>
                </a:extLst>
              </a:tr>
              <a:tr h="324937">
                <a:tc>
                  <a:txBody>
                    <a:bodyPr/>
                    <a:lstStyle/>
                    <a:p>
                      <a:r>
                        <a:rPr lang="pt-BR" sz="1700" dirty="0"/>
                        <a:t>Sistema de Informação de Agravos de Notificação – SINAN</a:t>
                      </a:r>
                    </a:p>
                  </a:txBody>
                  <a:tcPr/>
                </a:tc>
                <a:tc>
                  <a:txBody>
                    <a:bodyPr/>
                    <a:lstStyle/>
                    <a:p>
                      <a:r>
                        <a:rPr lang="pt-BR" sz="1700" dirty="0"/>
                        <a:t>Agravo de notificação compulsória</a:t>
                      </a:r>
                    </a:p>
                  </a:txBody>
                  <a:tcPr/>
                </a:tc>
                <a:tc>
                  <a:txBody>
                    <a:bodyPr/>
                    <a:lstStyle/>
                    <a:p>
                      <a:r>
                        <a:rPr lang="pt-BR" sz="1700" dirty="0"/>
                        <a:t>Morbidade</a:t>
                      </a:r>
                    </a:p>
                  </a:txBody>
                  <a:tcPr/>
                </a:tc>
                <a:extLst>
                  <a:ext uri="{0D108BD9-81ED-4DB2-BD59-A6C34878D82A}">
                    <a16:rowId xmlns:a16="http://schemas.microsoft.com/office/drawing/2014/main" val="10003"/>
                  </a:ext>
                </a:extLst>
              </a:tr>
              <a:tr h="565107">
                <a:tc>
                  <a:txBody>
                    <a:bodyPr/>
                    <a:lstStyle/>
                    <a:p>
                      <a:r>
                        <a:rPr lang="pt-BR" sz="1700" dirty="0"/>
                        <a:t>Sistema de Informações sobre Internações hospitalares – SIH-SUS</a:t>
                      </a:r>
                    </a:p>
                  </a:txBody>
                  <a:tcPr/>
                </a:tc>
                <a:tc>
                  <a:txBody>
                    <a:bodyPr/>
                    <a:lstStyle/>
                    <a:p>
                      <a:r>
                        <a:rPr lang="pt-BR" sz="1700" dirty="0"/>
                        <a:t>Internações</a:t>
                      </a:r>
                    </a:p>
                  </a:txBody>
                  <a:tcPr/>
                </a:tc>
                <a:tc>
                  <a:txBody>
                    <a:bodyPr/>
                    <a:lstStyle/>
                    <a:p>
                      <a:r>
                        <a:rPr lang="pt-BR" sz="1700" dirty="0"/>
                        <a:t>Morbidade</a:t>
                      </a:r>
                    </a:p>
                  </a:txBody>
                  <a:tcPr/>
                </a:tc>
                <a:extLst>
                  <a:ext uri="{0D108BD9-81ED-4DB2-BD59-A6C34878D82A}">
                    <a16:rowId xmlns:a16="http://schemas.microsoft.com/office/drawing/2014/main" val="10004"/>
                  </a:ext>
                </a:extLst>
              </a:tr>
              <a:tr h="565107">
                <a:tc>
                  <a:txBody>
                    <a:bodyPr/>
                    <a:lstStyle/>
                    <a:p>
                      <a:r>
                        <a:rPr lang="pt-BR" sz="1700" dirty="0"/>
                        <a:t>Sistema de Informações Ambulatoriais do SUS – SIA-SUS</a:t>
                      </a:r>
                    </a:p>
                  </a:txBody>
                  <a:tcPr/>
                </a:tc>
                <a:tc>
                  <a:txBody>
                    <a:bodyPr/>
                    <a:lstStyle/>
                    <a:p>
                      <a:r>
                        <a:rPr lang="pt-BR" sz="1700" dirty="0"/>
                        <a:t>Procedimentos e atendimentos de média e alta complexidade</a:t>
                      </a:r>
                    </a:p>
                  </a:txBody>
                  <a:tcPr/>
                </a:tc>
                <a:tc>
                  <a:txBody>
                    <a:bodyPr/>
                    <a:lstStyle/>
                    <a:p>
                      <a:r>
                        <a:rPr lang="pt-BR" sz="1700" dirty="0"/>
                        <a:t>Produção / Capacidade</a:t>
                      </a:r>
                    </a:p>
                  </a:txBody>
                  <a:tcPr/>
                </a:tc>
                <a:extLst>
                  <a:ext uri="{0D108BD9-81ED-4DB2-BD59-A6C34878D82A}">
                    <a16:rowId xmlns:a16="http://schemas.microsoft.com/office/drawing/2014/main" val="10005"/>
                  </a:ext>
                </a:extLst>
              </a:tr>
              <a:tr h="565107">
                <a:tc>
                  <a:txBody>
                    <a:bodyPr/>
                    <a:lstStyle/>
                    <a:p>
                      <a:r>
                        <a:rPr lang="pt-BR" sz="1700" b="0" i="0" kern="1200" dirty="0">
                          <a:solidFill>
                            <a:schemeClr val="dk1"/>
                          </a:solidFill>
                          <a:effectLst/>
                          <a:latin typeface="+mn-lt"/>
                          <a:ea typeface="+mn-ea"/>
                          <a:cs typeface="+mn-cs"/>
                        </a:rPr>
                        <a:t>Sistema de Informação em Saúde para a Atenção Básica </a:t>
                      </a:r>
                      <a:r>
                        <a:rPr lang="pt-BR" sz="1700" dirty="0"/>
                        <a:t>(SISAB)</a:t>
                      </a:r>
                    </a:p>
                  </a:txBody>
                  <a:tcPr/>
                </a:tc>
                <a:tc>
                  <a:txBody>
                    <a:bodyPr/>
                    <a:lstStyle/>
                    <a:p>
                      <a:r>
                        <a:rPr lang="pt-BR" sz="1700" dirty="0"/>
                        <a:t>Variáveis sobre situação de saúde e assistenciais </a:t>
                      </a:r>
                    </a:p>
                  </a:txBody>
                  <a:tcPr/>
                </a:tc>
                <a:tc>
                  <a:txBody>
                    <a:bodyPr/>
                    <a:lstStyle/>
                    <a:p>
                      <a:r>
                        <a:rPr lang="pt-BR" sz="1700" dirty="0"/>
                        <a:t>Perfil </a:t>
                      </a:r>
                      <a:r>
                        <a:rPr lang="pt-BR" sz="1700" dirty="0" err="1"/>
                        <a:t>sócio-demográfico</a:t>
                      </a:r>
                      <a:endParaRPr lang="pt-BR" sz="1700" dirty="0"/>
                    </a:p>
                  </a:txBody>
                  <a:tcPr/>
                </a:tc>
                <a:extLst>
                  <a:ext uri="{0D108BD9-81ED-4DB2-BD59-A6C34878D82A}">
                    <a16:rowId xmlns:a16="http://schemas.microsoft.com/office/drawing/2014/main" val="10006"/>
                  </a:ext>
                </a:extLst>
              </a:tr>
              <a:tr h="565107">
                <a:tc>
                  <a:txBody>
                    <a:bodyPr/>
                    <a:lstStyle/>
                    <a:p>
                      <a:r>
                        <a:rPr lang="pt-BR" sz="1700" baseline="0" dirty="0"/>
                        <a:t>Cadastro Nacional de Estabelecimentos de Saúde – CNES</a:t>
                      </a:r>
                      <a:endParaRPr lang="pt-BR" sz="1700" dirty="0"/>
                    </a:p>
                  </a:txBody>
                  <a:tcPr/>
                </a:tc>
                <a:tc>
                  <a:txBody>
                    <a:bodyPr/>
                    <a:lstStyle/>
                    <a:p>
                      <a:r>
                        <a:rPr lang="pt-BR" sz="1700" dirty="0"/>
                        <a:t>Estabelecimentos</a:t>
                      </a:r>
                      <a:r>
                        <a:rPr lang="pt-BR" sz="1700" baseline="0" dirty="0"/>
                        <a:t> e Profissionais</a:t>
                      </a:r>
                      <a:endParaRPr lang="pt-BR"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700" dirty="0"/>
                        <a:t>Capacidade</a:t>
                      </a:r>
                      <a:r>
                        <a:rPr lang="pt-BR" sz="1700" baseline="0" dirty="0"/>
                        <a:t> Instalada</a:t>
                      </a:r>
                      <a:endParaRPr lang="pt-BR" sz="1700" dirty="0"/>
                    </a:p>
                  </a:txBody>
                  <a:tcPr/>
                </a:tc>
                <a:extLst>
                  <a:ext uri="{0D108BD9-81ED-4DB2-BD59-A6C34878D82A}">
                    <a16:rowId xmlns:a16="http://schemas.microsoft.com/office/drawing/2014/main" val="10007"/>
                  </a:ext>
                </a:extLst>
              </a:tr>
              <a:tr h="565107">
                <a:tc>
                  <a:txBody>
                    <a:bodyPr/>
                    <a:lstStyle/>
                    <a:p>
                      <a:r>
                        <a:rPr lang="pt-BR" sz="1700" dirty="0"/>
                        <a:t>Sistema de Informações sobre Orçamentos Públicos</a:t>
                      </a:r>
                      <a:r>
                        <a:rPr lang="pt-BR" sz="1700" baseline="0" dirty="0"/>
                        <a:t> em Saúde – SIOPS</a:t>
                      </a:r>
                      <a:endParaRPr lang="pt-BR" sz="1700" dirty="0"/>
                    </a:p>
                  </a:txBody>
                  <a:tcPr/>
                </a:tc>
                <a:tc>
                  <a:txBody>
                    <a:bodyPr/>
                    <a:lstStyle/>
                    <a:p>
                      <a:r>
                        <a:rPr lang="pt-BR" sz="1700" dirty="0"/>
                        <a:t>Receitas e Despesas</a:t>
                      </a:r>
                    </a:p>
                  </a:txBody>
                  <a:tcPr/>
                </a:tc>
                <a:tc>
                  <a:txBody>
                    <a:bodyPr/>
                    <a:lstStyle/>
                    <a:p>
                      <a:r>
                        <a:rPr lang="pt-BR" sz="1700" dirty="0"/>
                        <a:t>Financiamento</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2270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Onde consultar? </a:t>
            </a:r>
          </a:p>
        </p:txBody>
      </p:sp>
      <p:sp>
        <p:nvSpPr>
          <p:cNvPr id="3" name="Espaço Reservado para Conteúdo 2"/>
          <p:cNvSpPr>
            <a:spLocks noGrp="1"/>
          </p:cNvSpPr>
          <p:nvPr>
            <p:ph idx="1"/>
          </p:nvPr>
        </p:nvSpPr>
        <p:spPr>
          <a:xfrm>
            <a:off x="838201" y="1710293"/>
            <a:ext cx="10329808" cy="4659334"/>
          </a:xfrm>
        </p:spPr>
        <p:txBody>
          <a:bodyPr numCol="2">
            <a:noAutofit/>
          </a:bodyPr>
          <a:lstStyle/>
          <a:p>
            <a:r>
              <a:rPr lang="pt-BR" sz="2400" dirty="0">
                <a:solidFill>
                  <a:schemeClr val="tx1"/>
                </a:solidFill>
              </a:rPr>
              <a:t>Disseminadores de Dados: </a:t>
            </a:r>
          </a:p>
          <a:p>
            <a:pPr marL="457200" indent="-457200">
              <a:buFont typeface="Arial" panose="020B0604020202020204" pitchFamily="34" charset="0"/>
              <a:buChar char="•"/>
            </a:pPr>
            <a:r>
              <a:rPr lang="pt-BR" sz="2400" dirty="0" err="1">
                <a:solidFill>
                  <a:schemeClr val="tx1"/>
                </a:solidFill>
              </a:rPr>
              <a:t>Tabnet</a:t>
            </a:r>
            <a:endParaRPr lang="pt-BR" sz="2400" dirty="0">
              <a:solidFill>
                <a:schemeClr val="tx1"/>
              </a:solidFill>
            </a:endParaRPr>
          </a:p>
          <a:p>
            <a:pPr marL="457200" indent="-457200">
              <a:buFont typeface="Arial" panose="020B0604020202020204" pitchFamily="34" charset="0"/>
              <a:buChar char="•"/>
            </a:pPr>
            <a:r>
              <a:rPr lang="pt-BR" sz="2400" dirty="0" err="1">
                <a:solidFill>
                  <a:schemeClr val="tx1"/>
                </a:solidFill>
              </a:rPr>
              <a:t>Tabwin</a:t>
            </a:r>
            <a:endParaRPr lang="pt-BR" sz="2400" dirty="0">
              <a:solidFill>
                <a:schemeClr val="tx1"/>
              </a:solidFill>
            </a:endParaRPr>
          </a:p>
          <a:p>
            <a:pPr marL="457200" indent="-457200">
              <a:buFont typeface="Arial" panose="020B0604020202020204" pitchFamily="34" charset="0"/>
              <a:buChar char="•"/>
            </a:pPr>
            <a:r>
              <a:rPr lang="pt-BR" sz="2400" dirty="0">
                <a:solidFill>
                  <a:schemeClr val="tx1"/>
                </a:solidFill>
              </a:rPr>
              <a:t>Data </a:t>
            </a:r>
            <a:r>
              <a:rPr lang="pt-BR" sz="2400" dirty="0" err="1">
                <a:solidFill>
                  <a:schemeClr val="tx1"/>
                </a:solidFill>
              </a:rPr>
              <a:t>Warehouse</a:t>
            </a:r>
            <a:r>
              <a:rPr lang="pt-BR" sz="2400" dirty="0">
                <a:solidFill>
                  <a:schemeClr val="tx1"/>
                </a:solidFill>
              </a:rPr>
              <a:t> Web (DW)</a:t>
            </a:r>
          </a:p>
          <a:p>
            <a:pPr marL="457200" indent="-457200">
              <a:buFont typeface="Arial" panose="020B0604020202020204" pitchFamily="34" charset="0"/>
              <a:buChar char="•"/>
            </a:pPr>
            <a:r>
              <a:rPr lang="pt-BR" sz="2400" dirty="0">
                <a:solidFill>
                  <a:schemeClr val="tx1"/>
                </a:solidFill>
              </a:rPr>
              <a:t>DEMAS / </a:t>
            </a:r>
            <a:r>
              <a:rPr lang="pt-BR" sz="2400" dirty="0" err="1">
                <a:solidFill>
                  <a:schemeClr val="tx1"/>
                </a:solidFill>
              </a:rPr>
              <a:t>LocalizaSUS</a:t>
            </a:r>
            <a:endParaRPr lang="pt-BR" sz="2400" dirty="0">
              <a:solidFill>
                <a:schemeClr val="tx1"/>
              </a:solidFill>
            </a:endParaRPr>
          </a:p>
          <a:p>
            <a:pPr marL="457200" indent="-457200">
              <a:buFont typeface="Arial" panose="020B0604020202020204" pitchFamily="34" charset="0"/>
              <a:buChar char="•"/>
            </a:pPr>
            <a:r>
              <a:rPr lang="pt-BR" sz="2400" dirty="0">
                <a:solidFill>
                  <a:schemeClr val="tx1"/>
                </a:solidFill>
              </a:rPr>
              <a:t>Plataforma IVIS (</a:t>
            </a:r>
            <a:r>
              <a:rPr lang="pt-BR" sz="1600" dirty="0">
                <a:solidFill>
                  <a:schemeClr val="tx1"/>
                </a:solidFill>
                <a:hlinkClick r:id="rId3"/>
              </a:rPr>
              <a:t>http://plataforma.saude.gov.br/</a:t>
            </a:r>
            <a:r>
              <a:rPr lang="pt-BR" sz="2400" dirty="0">
                <a:solidFill>
                  <a:schemeClr val="tx1"/>
                </a:solidFill>
              </a:rPr>
              <a:t>)</a:t>
            </a:r>
          </a:p>
          <a:p>
            <a:pPr marL="457200" indent="-457200">
              <a:buFont typeface="Arial" panose="020B0604020202020204" pitchFamily="34" charset="0"/>
              <a:buChar char="•"/>
            </a:pPr>
            <a:endParaRPr lang="pt-BR" sz="2400" dirty="0">
              <a:solidFill>
                <a:schemeClr val="tx1"/>
              </a:solidFill>
            </a:endParaRPr>
          </a:p>
          <a:p>
            <a:pPr marL="457200" indent="-457200">
              <a:buFont typeface="Arial" panose="020B0604020202020204" pitchFamily="34" charset="0"/>
              <a:buChar char="•"/>
            </a:pPr>
            <a:endParaRPr lang="pt-BR" sz="2400" dirty="0">
              <a:solidFill>
                <a:schemeClr val="tx1"/>
              </a:solidFill>
            </a:endParaRPr>
          </a:p>
          <a:p>
            <a:pPr marL="457200" indent="-457200">
              <a:buFont typeface="Arial" panose="020B0604020202020204" pitchFamily="34" charset="0"/>
              <a:buChar char="•"/>
            </a:pPr>
            <a:endParaRPr lang="pt-BR" sz="2400" dirty="0">
              <a:solidFill>
                <a:schemeClr val="tx1"/>
              </a:solidFill>
            </a:endParaRPr>
          </a:p>
          <a:p>
            <a:r>
              <a:rPr lang="pt-BR" sz="2400" dirty="0">
                <a:solidFill>
                  <a:schemeClr val="tx1"/>
                </a:solidFill>
              </a:rPr>
              <a:t>Portais de Informações:</a:t>
            </a:r>
          </a:p>
          <a:p>
            <a:pPr marL="457200" indent="-457200">
              <a:buFont typeface="Arial" panose="020B0604020202020204" pitchFamily="34" charset="0"/>
              <a:buChar char="•"/>
            </a:pPr>
            <a:r>
              <a:rPr lang="pt-BR" sz="2400" dirty="0">
                <a:solidFill>
                  <a:schemeClr val="tx1"/>
                </a:solidFill>
              </a:rPr>
              <a:t>SIOPS</a:t>
            </a:r>
          </a:p>
          <a:p>
            <a:pPr marL="457200" indent="-457200">
              <a:buFont typeface="Arial" panose="020B0604020202020204" pitchFamily="34" charset="0"/>
              <a:buChar char="•"/>
            </a:pPr>
            <a:r>
              <a:rPr lang="pt-BR" sz="2400" dirty="0">
                <a:solidFill>
                  <a:schemeClr val="tx1"/>
                </a:solidFill>
              </a:rPr>
              <a:t>e-Gestor</a:t>
            </a:r>
          </a:p>
          <a:p>
            <a:pPr marL="457200" indent="-457200">
              <a:buFont typeface="Arial" panose="020B0604020202020204" pitchFamily="34" charset="0"/>
              <a:buChar char="•"/>
            </a:pPr>
            <a:r>
              <a:rPr lang="pt-BR" sz="2400" dirty="0">
                <a:solidFill>
                  <a:schemeClr val="tx1"/>
                </a:solidFill>
              </a:rPr>
              <a:t>FNS </a:t>
            </a:r>
          </a:p>
          <a:p>
            <a:pPr marL="457200" indent="-457200">
              <a:buFont typeface="Arial" panose="020B0604020202020204" pitchFamily="34" charset="0"/>
              <a:buChar char="•"/>
            </a:pPr>
            <a:r>
              <a:rPr lang="pt-BR" sz="2400" dirty="0" err="1">
                <a:solidFill>
                  <a:schemeClr val="tx1"/>
                </a:solidFill>
              </a:rPr>
              <a:t>InvestSUS</a:t>
            </a:r>
            <a:endParaRPr lang="pt-BR" sz="2400" dirty="0">
              <a:solidFill>
                <a:schemeClr val="tx1"/>
              </a:solidFill>
            </a:endParaRPr>
          </a:p>
          <a:p>
            <a:pPr marL="457200" indent="-457200">
              <a:buFont typeface="Arial" panose="020B0604020202020204" pitchFamily="34" charset="0"/>
              <a:buChar char="•"/>
            </a:pPr>
            <a:r>
              <a:rPr lang="pt-BR" sz="2400" dirty="0">
                <a:solidFill>
                  <a:schemeClr val="tx1"/>
                </a:solidFill>
              </a:rPr>
              <a:t>SISMAC</a:t>
            </a:r>
          </a:p>
          <a:p>
            <a:pPr marL="457200" indent="-457200">
              <a:buFont typeface="Arial" panose="020B0604020202020204" pitchFamily="34" charset="0"/>
              <a:buChar char="•"/>
            </a:pPr>
            <a:r>
              <a:rPr lang="pt-BR" sz="2400" dirty="0">
                <a:solidFill>
                  <a:schemeClr val="tx1"/>
                </a:solidFill>
              </a:rPr>
              <a:t>SAGE e LIA SAÚDE</a:t>
            </a:r>
          </a:p>
          <a:p>
            <a:pPr marL="457200" indent="-457200">
              <a:buFont typeface="Arial" panose="020B0604020202020204" pitchFamily="34" charset="0"/>
              <a:buChar char="•"/>
            </a:pPr>
            <a:r>
              <a:rPr lang="pt-BR" sz="2400" dirty="0">
                <a:solidFill>
                  <a:schemeClr val="tx1"/>
                </a:solidFill>
              </a:rPr>
              <a:t>SIEGES</a:t>
            </a:r>
          </a:p>
          <a:p>
            <a:pPr marL="457200" indent="-457200">
              <a:buFont typeface="Arial" panose="020B0604020202020204" pitchFamily="34" charset="0"/>
              <a:buChar char="•"/>
            </a:pPr>
            <a:endParaRPr lang="pt-BR" sz="2400" dirty="0">
              <a:solidFill>
                <a:schemeClr val="tx1"/>
              </a:solidFill>
            </a:endParaRPr>
          </a:p>
          <a:p>
            <a:endParaRPr lang="pt-BR" sz="2400" dirty="0">
              <a:solidFill>
                <a:schemeClr val="tx1"/>
              </a:solidFill>
            </a:endParaRPr>
          </a:p>
        </p:txBody>
      </p:sp>
    </p:spTree>
    <p:extLst>
      <p:ext uri="{BB962C8B-B14F-4D97-AF65-F5344CB8AC3E}">
        <p14:creationId xmlns:p14="http://schemas.microsoft.com/office/powerpoint/2010/main" val="1561268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Dado X Informação</a:t>
            </a:r>
          </a:p>
        </p:txBody>
      </p:sp>
      <p:sp>
        <p:nvSpPr>
          <p:cNvPr id="3" name="Espaço Reservado para Conteúdo 2"/>
          <p:cNvSpPr>
            <a:spLocks noGrp="1"/>
          </p:cNvSpPr>
          <p:nvPr>
            <p:ph idx="1"/>
          </p:nvPr>
        </p:nvSpPr>
        <p:spPr/>
        <p:txBody>
          <a:bodyPr/>
          <a:lstStyle/>
          <a:p>
            <a:r>
              <a:rPr lang="pt-BR" dirty="0">
                <a:solidFill>
                  <a:schemeClr val="tx1"/>
                </a:solidFill>
              </a:rPr>
              <a:t>O dado não possui significado relevante e não conduz a nenhuma compreensão. Representa algo que não tem sentido a princípio. Portanto, não tem valor algum para embasar conclusões, muito menos respaldar decisões.</a:t>
            </a:r>
          </a:p>
          <a:p>
            <a:r>
              <a:rPr lang="pt-BR" dirty="0">
                <a:solidFill>
                  <a:schemeClr val="tx1"/>
                </a:solidFill>
              </a:rPr>
              <a:t>A informação é a ordenação e organização dos dados de forma a transmitir significado e compreensão dentro de um determinado contexto. Seria o conjunto ou consolidação dos dados de forma a fundamentar o conhecimento.</a:t>
            </a:r>
          </a:p>
        </p:txBody>
      </p:sp>
    </p:spTree>
    <p:extLst>
      <p:ext uri="{BB962C8B-B14F-4D97-AF65-F5344CB8AC3E}">
        <p14:creationId xmlns:p14="http://schemas.microsoft.com/office/powerpoint/2010/main" val="2425710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DC69-4043-F402-1F1C-B7ED300B922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30DC73E-2F01-9E90-A66C-61FF80B3735E}"/>
              </a:ext>
            </a:extLst>
          </p:cNvPr>
          <p:cNvSpPr>
            <a:spLocks noGrp="1"/>
          </p:cNvSpPr>
          <p:nvPr>
            <p:ph idx="1"/>
          </p:nvPr>
        </p:nvSpPr>
        <p:spPr>
          <a:xfrm>
            <a:off x="931096" y="4996541"/>
            <a:ext cx="10329808" cy="1643743"/>
          </a:xfrm>
        </p:spPr>
        <p:txBody>
          <a:bodyPr anchor="ctr">
            <a:noAutofit/>
          </a:bodyPr>
          <a:lstStyle/>
          <a:p>
            <a:pPr algn="ctr" fontAlgn="base"/>
            <a:r>
              <a:rPr lang="pt-BR" sz="2000" b="1" dirty="0">
                <a:solidFill>
                  <a:schemeClr val="tx1"/>
                </a:solidFill>
              </a:rPr>
              <a:t>Exemplo: </a:t>
            </a:r>
            <a:r>
              <a:rPr lang="pt-BR" sz="2000" dirty="0">
                <a:solidFill>
                  <a:schemeClr val="tx1"/>
                </a:solidFill>
              </a:rPr>
              <a:t>"Foram registrados 150 casos de dengue em diferentes bairros do município na última semana."</a:t>
            </a:r>
          </a:p>
        </p:txBody>
      </p:sp>
      <p:pic>
        <p:nvPicPr>
          <p:cNvPr id="6" name="Picture 6" descr="Nenhuma descrição de foto disponível.">
            <a:extLst>
              <a:ext uri="{FF2B5EF4-FFF2-40B4-BE49-F238E27FC236}">
                <a16:creationId xmlns:a16="http://schemas.microsoft.com/office/drawing/2014/main" id="{CE3BD676-3765-9445-C854-79330FDCE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950"/>
          <a:stretch/>
        </p:blipFill>
        <p:spPr bwMode="auto">
          <a:xfrm>
            <a:off x="4569550" y="217716"/>
            <a:ext cx="3186862" cy="49203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64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70652-BEDB-00ED-5AE7-A1EA390C989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D77647C-137A-7710-DCFA-2CDAE6AF50C1}"/>
              </a:ext>
            </a:extLst>
          </p:cNvPr>
          <p:cNvSpPr>
            <a:spLocks noGrp="1"/>
          </p:cNvSpPr>
          <p:nvPr>
            <p:ph idx="1"/>
          </p:nvPr>
        </p:nvSpPr>
        <p:spPr>
          <a:xfrm>
            <a:off x="931096" y="4996541"/>
            <a:ext cx="10329808" cy="1643743"/>
          </a:xfrm>
        </p:spPr>
        <p:txBody>
          <a:bodyPr anchor="ctr">
            <a:noAutofit/>
          </a:bodyPr>
          <a:lstStyle/>
          <a:p>
            <a:pPr algn="ctr" fontAlgn="base"/>
            <a:r>
              <a:rPr lang="pt-BR" sz="2000" b="1" dirty="0">
                <a:solidFill>
                  <a:schemeClr val="tx1"/>
                </a:solidFill>
              </a:rPr>
              <a:t>Exemplo: </a:t>
            </a:r>
            <a:r>
              <a:rPr lang="pt-BR" sz="2000" dirty="0">
                <a:solidFill>
                  <a:schemeClr val="tx1"/>
                </a:solidFill>
              </a:rPr>
              <a:t>"A maioria dos casos de dengue ocorreu em bairros próximos a rios e áreas com acúmulo de água, sendo 60% em crianças menores de 10 anos."</a:t>
            </a:r>
          </a:p>
        </p:txBody>
      </p:sp>
      <p:pic>
        <p:nvPicPr>
          <p:cNvPr id="2" name="Picture 6" descr="Nenhuma descrição de foto disponível.">
            <a:extLst>
              <a:ext uri="{FF2B5EF4-FFF2-40B4-BE49-F238E27FC236}">
                <a16:creationId xmlns:a16="http://schemas.microsoft.com/office/drawing/2014/main" id="{9D2CA378-B726-357F-51A3-1AF1C64D0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421"/>
          <a:stretch/>
        </p:blipFill>
        <p:spPr bwMode="auto">
          <a:xfrm>
            <a:off x="3371055" y="538999"/>
            <a:ext cx="5449889" cy="43648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611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0BD7-1444-1F1B-D5C3-893685C3BCC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BFDB933-3224-1718-0B99-4C40CB3C0C15}"/>
              </a:ext>
            </a:extLst>
          </p:cNvPr>
          <p:cNvSpPr>
            <a:spLocks noGrp="1"/>
          </p:cNvSpPr>
          <p:nvPr>
            <p:ph idx="1"/>
          </p:nvPr>
        </p:nvSpPr>
        <p:spPr>
          <a:xfrm>
            <a:off x="931096" y="4996541"/>
            <a:ext cx="10329808" cy="1643743"/>
          </a:xfrm>
        </p:spPr>
        <p:txBody>
          <a:bodyPr anchor="ctr">
            <a:noAutofit/>
          </a:bodyPr>
          <a:lstStyle/>
          <a:p>
            <a:pPr algn="ctr" fontAlgn="base"/>
            <a:r>
              <a:rPr lang="pt-BR" sz="2000" b="1" dirty="0">
                <a:solidFill>
                  <a:schemeClr val="tx1"/>
                </a:solidFill>
              </a:rPr>
              <a:t>Exemplo: </a:t>
            </a:r>
            <a:r>
              <a:rPr lang="pt-BR" sz="2000" dirty="0">
                <a:solidFill>
                  <a:schemeClr val="tx1"/>
                </a:solidFill>
              </a:rPr>
              <a:t>"A análise indica que a incidência de dengue aumenta após períodos de chuvas intensas e que a população infantil é mais afetada."</a:t>
            </a:r>
          </a:p>
        </p:txBody>
      </p:sp>
      <p:pic>
        <p:nvPicPr>
          <p:cNvPr id="4" name="Picture 6" descr="Nenhuma descrição de foto disponível.">
            <a:extLst>
              <a:ext uri="{FF2B5EF4-FFF2-40B4-BE49-F238E27FC236}">
                <a16:creationId xmlns:a16="http://schemas.microsoft.com/office/drawing/2014/main" id="{E72C46BD-E716-4770-B620-1B26749EBD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301"/>
          <a:stretch/>
        </p:blipFill>
        <p:spPr bwMode="auto">
          <a:xfrm>
            <a:off x="2292488" y="768209"/>
            <a:ext cx="7607023" cy="414124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3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Distribuição de Competências </a:t>
            </a:r>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022166573"/>
              </p:ext>
            </p:extLst>
          </p:nvPr>
        </p:nvGraphicFramePr>
        <p:xfrm>
          <a:off x="838199" y="1710293"/>
          <a:ext cx="10329809" cy="4206240"/>
        </p:xfrm>
        <a:graphic>
          <a:graphicData uri="http://schemas.openxmlformats.org/drawingml/2006/table">
            <a:tbl>
              <a:tblPr firstRow="1" bandRow="1">
                <a:tableStyleId>{5C22544A-7EE6-4342-B048-85BDC9FD1C3A}</a:tableStyleId>
              </a:tblPr>
              <a:tblGrid>
                <a:gridCol w="1530928">
                  <a:extLst>
                    <a:ext uri="{9D8B030D-6E8A-4147-A177-3AD203B41FA5}">
                      <a16:colId xmlns:a16="http://schemas.microsoft.com/office/drawing/2014/main" val="20000"/>
                    </a:ext>
                  </a:extLst>
                </a:gridCol>
                <a:gridCol w="8798881">
                  <a:extLst>
                    <a:ext uri="{9D8B030D-6E8A-4147-A177-3AD203B41FA5}">
                      <a16:colId xmlns:a16="http://schemas.microsoft.com/office/drawing/2014/main" val="20001"/>
                    </a:ext>
                  </a:extLst>
                </a:gridCol>
              </a:tblGrid>
              <a:tr h="437466">
                <a:tc>
                  <a:txBody>
                    <a:bodyPr/>
                    <a:lstStyle/>
                    <a:p>
                      <a:r>
                        <a:rPr lang="pt-BR" sz="2200" b="1" dirty="0"/>
                        <a:t>Esferas de Governo</a:t>
                      </a:r>
                    </a:p>
                  </a:txBody>
                  <a:tcPr/>
                </a:tc>
                <a:tc>
                  <a:txBody>
                    <a:bodyPr/>
                    <a:lstStyle/>
                    <a:p>
                      <a:r>
                        <a:rPr lang="pt-BR" sz="2200" b="1" dirty="0"/>
                        <a:t>Competências específicas de cada esfera</a:t>
                      </a:r>
                    </a:p>
                  </a:txBody>
                  <a:tcPr/>
                </a:tc>
                <a:extLst>
                  <a:ext uri="{0D108BD9-81ED-4DB2-BD59-A6C34878D82A}">
                    <a16:rowId xmlns:a16="http://schemas.microsoft.com/office/drawing/2014/main" val="10000"/>
                  </a:ext>
                </a:extLst>
              </a:tr>
              <a:tr h="437466">
                <a:tc>
                  <a:txBody>
                    <a:bodyPr/>
                    <a:lstStyle/>
                    <a:p>
                      <a:r>
                        <a:rPr lang="pt-BR" sz="2200" b="1" dirty="0"/>
                        <a:t>Estados</a:t>
                      </a:r>
                    </a:p>
                  </a:txBody>
                  <a:tcPr/>
                </a:tc>
                <a:tc>
                  <a:txBody>
                    <a:bodyPr/>
                    <a:lstStyle/>
                    <a:p>
                      <a:pPr marL="285750" indent="-285750">
                        <a:buFont typeface="Arial" panose="020B0604020202020204" pitchFamily="34" charset="0"/>
                        <a:buChar char="•"/>
                      </a:pPr>
                      <a:r>
                        <a:rPr lang="pt-BR" sz="2200" dirty="0"/>
                        <a:t>Promover a articulação sistêmica, o planejamento e coordenação regional das políticas, ações e serviços de saúde;</a:t>
                      </a:r>
                    </a:p>
                    <a:p>
                      <a:pPr marL="285750" indent="-285750">
                        <a:buFont typeface="Arial" panose="020B0604020202020204" pitchFamily="34" charset="0"/>
                        <a:buChar char="•"/>
                      </a:pPr>
                      <a:r>
                        <a:rPr lang="pt-BR" sz="2200" dirty="0"/>
                        <a:t>Monitorar e avaliar as redes regionalizadas e hierarquizadas no SUS;</a:t>
                      </a:r>
                    </a:p>
                    <a:p>
                      <a:pPr marL="285750" indent="-285750">
                        <a:buFont typeface="Arial" panose="020B0604020202020204" pitchFamily="34" charset="0"/>
                        <a:buChar char="•"/>
                      </a:pPr>
                      <a:r>
                        <a:rPr lang="pt-BR" sz="2200" dirty="0"/>
                        <a:t>Elaborar e sistematizar os planos de médio e longo prazo no âmbito estadual;</a:t>
                      </a:r>
                    </a:p>
                    <a:p>
                      <a:pPr marL="285750" indent="-285750">
                        <a:buFont typeface="Arial" panose="020B0604020202020204" pitchFamily="34" charset="0"/>
                        <a:buChar char="•"/>
                      </a:pPr>
                      <a:r>
                        <a:rPr lang="pt-BR" sz="2200" dirty="0"/>
                        <a:t>Fornecer apoio técnico e financeiro aos Municípios nas ações de descentralização;</a:t>
                      </a:r>
                    </a:p>
                    <a:p>
                      <a:pPr marL="285750" indent="-285750">
                        <a:buFont typeface="Arial" panose="020B0604020202020204" pitchFamily="34" charset="0"/>
                        <a:buChar char="•"/>
                      </a:pPr>
                      <a:r>
                        <a:rPr lang="pt-BR" sz="2200" dirty="0"/>
                        <a:t>Coordenar a rede estadual de laboratórios de saúde pública e hemocentros.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8823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76340-8392-0F96-5475-5D3850B8418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C35BD11-60FC-D1B3-9930-5BA4C20E0F22}"/>
              </a:ext>
            </a:extLst>
          </p:cNvPr>
          <p:cNvSpPr>
            <a:spLocks noGrp="1"/>
          </p:cNvSpPr>
          <p:nvPr>
            <p:ph idx="1"/>
          </p:nvPr>
        </p:nvSpPr>
        <p:spPr>
          <a:xfrm>
            <a:off x="931096" y="4996541"/>
            <a:ext cx="10329808" cy="1643743"/>
          </a:xfrm>
        </p:spPr>
        <p:txBody>
          <a:bodyPr anchor="ctr">
            <a:noAutofit/>
          </a:bodyPr>
          <a:lstStyle/>
          <a:p>
            <a:pPr algn="ctr" fontAlgn="base"/>
            <a:r>
              <a:rPr lang="pt-BR" sz="2000" b="1" dirty="0">
                <a:solidFill>
                  <a:schemeClr val="tx1"/>
                </a:solidFill>
              </a:rPr>
              <a:t>Exemplo: </a:t>
            </a:r>
            <a:r>
              <a:rPr lang="pt-BR" sz="2000" dirty="0">
                <a:solidFill>
                  <a:schemeClr val="tx1"/>
                </a:solidFill>
              </a:rPr>
              <a:t>"Observamos que os bairros com maior incidência de dengue são os que possuem menos agentes comunitários de saúde atuando na prevenção."</a:t>
            </a:r>
          </a:p>
        </p:txBody>
      </p:sp>
      <p:pic>
        <p:nvPicPr>
          <p:cNvPr id="2" name="Picture 6" descr="Nenhuma descrição de foto disponível.">
            <a:extLst>
              <a:ext uri="{FF2B5EF4-FFF2-40B4-BE49-F238E27FC236}">
                <a16:creationId xmlns:a16="http://schemas.microsoft.com/office/drawing/2014/main" id="{46B37942-478A-83D2-8FBC-F67702DAE2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771"/>
          <a:stretch/>
        </p:blipFill>
        <p:spPr bwMode="auto">
          <a:xfrm>
            <a:off x="1090614" y="759823"/>
            <a:ext cx="10010771" cy="410645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2187-81A2-570F-290B-EA652D5B66D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692BD27-F2BA-A5DE-42F1-DB0CAB5A10D1}"/>
              </a:ext>
            </a:extLst>
          </p:cNvPr>
          <p:cNvSpPr>
            <a:spLocks noGrp="1"/>
          </p:cNvSpPr>
          <p:nvPr>
            <p:ph idx="1"/>
          </p:nvPr>
        </p:nvSpPr>
        <p:spPr>
          <a:xfrm>
            <a:off x="931096" y="4996541"/>
            <a:ext cx="10329808" cy="1643743"/>
          </a:xfrm>
        </p:spPr>
        <p:txBody>
          <a:bodyPr anchor="ctr">
            <a:noAutofit/>
          </a:bodyPr>
          <a:lstStyle/>
          <a:p>
            <a:pPr algn="ctr" fontAlgn="base"/>
            <a:r>
              <a:rPr lang="pt-BR" sz="2000" b="1" dirty="0">
                <a:solidFill>
                  <a:schemeClr val="tx1"/>
                </a:solidFill>
              </a:rPr>
              <a:t>Exemplo: </a:t>
            </a:r>
            <a:r>
              <a:rPr lang="pt-BR" sz="2000" dirty="0">
                <a:solidFill>
                  <a:schemeClr val="tx1"/>
                </a:solidFill>
              </a:rPr>
              <a:t>"Diante dos dados, será implementado um plano de ação com mutirões de limpeza, aplicação de larvicida em áreas críticas e aumento da equipe de agentes comunitários nos bairros mais afetados."</a:t>
            </a:r>
          </a:p>
        </p:txBody>
      </p:sp>
      <p:pic>
        <p:nvPicPr>
          <p:cNvPr id="4" name="Picture 6" descr="Nenhuma descrição de foto disponível.">
            <a:extLst>
              <a:ext uri="{FF2B5EF4-FFF2-40B4-BE49-F238E27FC236}">
                <a16:creationId xmlns:a16="http://schemas.microsoft.com/office/drawing/2014/main" id="{BC7D5160-52E9-8C19-EF2E-CE923152B1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602" y="1093999"/>
            <a:ext cx="10952795" cy="355965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31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Demografia – Tamanho da população </a:t>
            </a:r>
          </a:p>
        </p:txBody>
      </p:sp>
      <p:sp>
        <p:nvSpPr>
          <p:cNvPr id="3" name="Espaço Reservado para Conteúdo 2"/>
          <p:cNvSpPr>
            <a:spLocks noGrp="1"/>
          </p:cNvSpPr>
          <p:nvPr>
            <p:ph idx="1"/>
          </p:nvPr>
        </p:nvSpPr>
        <p:spPr/>
        <p:txBody>
          <a:bodyPr/>
          <a:lstStyle/>
          <a:p>
            <a:r>
              <a:rPr lang="pt-BR" dirty="0">
                <a:solidFill>
                  <a:schemeClr val="tx1"/>
                </a:solidFill>
              </a:rPr>
              <a:t>Conhecer o número total de pessoas residentes e a sua estrutura relativa pode nos ajudar a dimensionar a população-alvo de ações e serviços; a contribuir para o planejamento, a gestão e a avaliação de políticas públicas relacionadas à saúde, à educação, ao trabalho, à previdência e à assistência social para os diversos segmentos de idade e a subsidiar as discussões sobre alocação de recursos.</a:t>
            </a:r>
          </a:p>
        </p:txBody>
      </p:sp>
    </p:spTree>
    <p:extLst>
      <p:ext uri="{BB962C8B-B14F-4D97-AF65-F5344CB8AC3E}">
        <p14:creationId xmlns:p14="http://schemas.microsoft.com/office/powerpoint/2010/main" val="3392663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População residente e participação relativa, por situação do domicílio – Brasil, 1950-2010</a:t>
            </a:r>
          </a:p>
        </p:txBody>
      </p:sp>
      <p:pic>
        <p:nvPicPr>
          <p:cNvPr id="4" name="Espaço Reservado para Conteúdo 3"/>
          <p:cNvPicPr>
            <a:picLocks noGrp="1" noChangeAspect="1"/>
          </p:cNvPicPr>
          <p:nvPr>
            <p:ph idx="1"/>
          </p:nvPr>
        </p:nvPicPr>
        <p:blipFill>
          <a:blip r:embed="rId3"/>
          <a:stretch>
            <a:fillRect/>
          </a:stretch>
        </p:blipFill>
        <p:spPr>
          <a:xfrm>
            <a:off x="1865429" y="1742526"/>
            <a:ext cx="8275349" cy="4506492"/>
          </a:xfrm>
          <a:prstGeom prst="rect">
            <a:avLst/>
          </a:prstGeom>
        </p:spPr>
      </p:pic>
    </p:spTree>
    <p:extLst>
      <p:ext uri="{BB962C8B-B14F-4D97-AF65-F5344CB8AC3E}">
        <p14:creationId xmlns:p14="http://schemas.microsoft.com/office/powerpoint/2010/main" val="3363291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Taxa de Crescimento</a:t>
            </a:r>
          </a:p>
        </p:txBody>
      </p:sp>
      <p:sp>
        <p:nvSpPr>
          <p:cNvPr id="3" name="Espaço Reservado para Conteúdo 2"/>
          <p:cNvSpPr>
            <a:spLocks noGrp="1"/>
          </p:cNvSpPr>
          <p:nvPr>
            <p:ph idx="1"/>
          </p:nvPr>
        </p:nvSpPr>
        <p:spPr/>
        <p:txBody>
          <a:bodyPr>
            <a:normAutofit/>
          </a:bodyPr>
          <a:lstStyle/>
          <a:p>
            <a:r>
              <a:rPr lang="pt-BR" dirty="0">
                <a:solidFill>
                  <a:schemeClr val="tx1"/>
                </a:solidFill>
              </a:rPr>
              <a:t>As estimativas de crescimento da população são realizadas pelo método geométrico. Em termos técnicos, para se obter a taxa de crescimento (r), subtrai-se 1 da raiz enésima do quociente entre a população final (</a:t>
            </a:r>
            <a:r>
              <a:rPr lang="pt-BR" dirty="0" err="1">
                <a:solidFill>
                  <a:schemeClr val="tx1"/>
                </a:solidFill>
              </a:rPr>
              <a:t>Pt</a:t>
            </a:r>
            <a:r>
              <a:rPr lang="pt-BR" dirty="0">
                <a:solidFill>
                  <a:schemeClr val="tx1"/>
                </a:solidFill>
              </a:rPr>
              <a:t>) e a população no começo do período considerado (P0), multiplicando-se o resultado por 100, sendo “n” igual ao número de anos no período.</a:t>
            </a:r>
          </a:p>
        </p:txBody>
      </p:sp>
      <p:pic>
        <p:nvPicPr>
          <p:cNvPr id="4" name="Imagem 3"/>
          <p:cNvPicPr>
            <a:picLocks noChangeAspect="1"/>
          </p:cNvPicPr>
          <p:nvPr/>
        </p:nvPicPr>
        <p:blipFill>
          <a:blip r:embed="rId3"/>
          <a:stretch>
            <a:fillRect/>
          </a:stretch>
        </p:blipFill>
        <p:spPr>
          <a:xfrm>
            <a:off x="5882814" y="4665657"/>
            <a:ext cx="5285195" cy="1631234"/>
          </a:xfrm>
          <a:prstGeom prst="rect">
            <a:avLst/>
          </a:prstGeom>
        </p:spPr>
      </p:pic>
      <p:sp>
        <p:nvSpPr>
          <p:cNvPr id="5" name="Espaço Reservado para Conteúdo 2"/>
          <p:cNvSpPr txBox="1">
            <a:spLocks/>
          </p:cNvSpPr>
          <p:nvPr/>
        </p:nvSpPr>
        <p:spPr>
          <a:xfrm>
            <a:off x="838200" y="5060742"/>
            <a:ext cx="5474593" cy="1132207"/>
          </a:xfrm>
          <a:prstGeom prst="rect">
            <a:avLst/>
          </a:prstGeom>
        </p:spPr>
        <p:txBody>
          <a:bodyPr vert="horz" lIns="91440" tIns="45720" rIns="91440" bIns="45720" rtlCol="0">
            <a:normAutofit lnSpcReduction="10000"/>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i="1" dirty="0">
                <a:solidFill>
                  <a:schemeClr val="tx1"/>
                </a:solidFill>
              </a:rPr>
              <a:t>Para calcular no Excel: </a:t>
            </a:r>
            <a:br>
              <a:rPr lang="pt-BR" i="1" dirty="0">
                <a:solidFill>
                  <a:schemeClr val="tx1"/>
                </a:solidFill>
              </a:rPr>
            </a:br>
            <a:r>
              <a:rPr lang="pt-BR" i="1" dirty="0">
                <a:solidFill>
                  <a:schemeClr val="tx1"/>
                </a:solidFill>
              </a:rPr>
              <a:t>=(((</a:t>
            </a:r>
            <a:r>
              <a:rPr lang="pt-BR" i="1" dirty="0" err="1">
                <a:solidFill>
                  <a:schemeClr val="tx1"/>
                </a:solidFill>
              </a:rPr>
              <a:t>Pt</a:t>
            </a:r>
            <a:r>
              <a:rPr lang="pt-BR" i="1" dirty="0">
                <a:solidFill>
                  <a:schemeClr val="tx1"/>
                </a:solidFill>
              </a:rPr>
              <a:t>/P0)^(1/n))-1)*100</a:t>
            </a:r>
          </a:p>
          <a:p>
            <a:endParaRPr lang="pt-BR" dirty="0">
              <a:solidFill>
                <a:schemeClr val="tx1"/>
              </a:solidFill>
            </a:endParaRPr>
          </a:p>
        </p:txBody>
      </p:sp>
    </p:spTree>
    <p:extLst>
      <p:ext uri="{BB962C8B-B14F-4D97-AF65-F5344CB8AC3E}">
        <p14:creationId xmlns:p14="http://schemas.microsoft.com/office/powerpoint/2010/main" val="27093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Distribuição por Sexo e Idade</a:t>
            </a:r>
          </a:p>
        </p:txBody>
      </p:sp>
      <p:sp>
        <p:nvSpPr>
          <p:cNvPr id="3" name="Espaço Reservado para Conteúdo 2"/>
          <p:cNvSpPr>
            <a:spLocks noGrp="1"/>
          </p:cNvSpPr>
          <p:nvPr>
            <p:ph idx="1"/>
          </p:nvPr>
        </p:nvSpPr>
        <p:spPr>
          <a:xfrm>
            <a:off x="838200" y="1710293"/>
            <a:ext cx="10861963" cy="4576207"/>
          </a:xfrm>
        </p:spPr>
        <p:txBody>
          <a:bodyPr>
            <a:normAutofit fontScale="85000" lnSpcReduction="20000"/>
          </a:bodyPr>
          <a:lstStyle/>
          <a:p>
            <a:r>
              <a:rPr lang="pt-BR" dirty="0">
                <a:solidFill>
                  <a:schemeClr val="tx1"/>
                </a:solidFill>
              </a:rPr>
              <a:t>A distribuição por sexo e idade de uma população é, na realidade, reflexo da história da sua dinâmica populacional, desde um passado relativamente longínquo. O número de pessoas de uma população, em uma determinada idade, é o resultante do número de nascimentos que ocorreram anos atrás e dos níveis de mortalidade aos quais estes indivíduos estiveram sujeitos desde que nasceram.</a:t>
            </a:r>
          </a:p>
          <a:p>
            <a:endParaRPr lang="pt-BR" dirty="0">
              <a:solidFill>
                <a:schemeClr val="tx1"/>
              </a:solidFill>
            </a:endParaRPr>
          </a:p>
          <a:p>
            <a:endParaRPr lang="pt-BR" dirty="0">
              <a:solidFill>
                <a:schemeClr val="tx1"/>
              </a:solidFill>
            </a:endParaRPr>
          </a:p>
          <a:p>
            <a:r>
              <a:rPr lang="pt-BR" dirty="0">
                <a:solidFill>
                  <a:schemeClr val="tx1"/>
                </a:solidFill>
              </a:rPr>
              <a:t>Razão de sexos – se ela for igual a 100, o número de residentes do sexo masculino e de sexo feminino equivalem-se; acima de 100 há predominância de homens e, abaixo, predominância de mulheres</a:t>
            </a:r>
          </a:p>
        </p:txBody>
      </p:sp>
      <p:pic>
        <p:nvPicPr>
          <p:cNvPr id="4" name="Imagem 3"/>
          <p:cNvPicPr>
            <a:picLocks noChangeAspect="1"/>
          </p:cNvPicPr>
          <p:nvPr/>
        </p:nvPicPr>
        <p:blipFill>
          <a:blip r:embed="rId3"/>
          <a:stretch>
            <a:fillRect/>
          </a:stretch>
        </p:blipFill>
        <p:spPr>
          <a:xfrm>
            <a:off x="3154731" y="3706881"/>
            <a:ext cx="5696745" cy="1086002"/>
          </a:xfrm>
          <a:prstGeom prst="rect">
            <a:avLst/>
          </a:prstGeom>
        </p:spPr>
      </p:pic>
    </p:spTree>
    <p:extLst>
      <p:ext uri="{BB962C8B-B14F-4D97-AF65-F5344CB8AC3E}">
        <p14:creationId xmlns:p14="http://schemas.microsoft.com/office/powerpoint/2010/main" val="3907306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1" y="1710293"/>
            <a:ext cx="4118263" cy="4330911"/>
          </a:xfrm>
        </p:spPr>
        <p:txBody>
          <a:bodyPr/>
          <a:lstStyle/>
          <a:p>
            <a:r>
              <a:rPr lang="pt-BR" dirty="0">
                <a:solidFill>
                  <a:schemeClr val="tx1"/>
                </a:solidFill>
              </a:rPr>
              <a:t>Composição da população residente total, por sexo e grupos de idade – Brasil, 1991, 2000 e 2010</a:t>
            </a:r>
          </a:p>
        </p:txBody>
      </p:sp>
      <p:pic>
        <p:nvPicPr>
          <p:cNvPr id="4" name="Imagem 3"/>
          <p:cNvPicPr>
            <a:picLocks noChangeAspect="1"/>
          </p:cNvPicPr>
          <p:nvPr/>
        </p:nvPicPr>
        <p:blipFill>
          <a:blip r:embed="rId3"/>
          <a:stretch>
            <a:fillRect/>
          </a:stretch>
        </p:blipFill>
        <p:spPr>
          <a:xfrm>
            <a:off x="4492580" y="252277"/>
            <a:ext cx="6823120" cy="6222685"/>
          </a:xfrm>
          <a:prstGeom prst="rect">
            <a:avLst/>
          </a:prstGeom>
        </p:spPr>
      </p:pic>
    </p:spTree>
    <p:extLst>
      <p:ext uri="{BB962C8B-B14F-4D97-AF65-F5344CB8AC3E}">
        <p14:creationId xmlns:p14="http://schemas.microsoft.com/office/powerpoint/2010/main" val="3429703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 name="Imagem 5"/>
          <p:cNvPicPr>
            <a:picLocks noChangeAspect="1"/>
          </p:cNvPicPr>
          <p:nvPr/>
        </p:nvPicPr>
        <p:blipFill>
          <a:blip r:embed="rId3"/>
          <a:stretch>
            <a:fillRect/>
          </a:stretch>
        </p:blipFill>
        <p:spPr>
          <a:xfrm>
            <a:off x="721682" y="520335"/>
            <a:ext cx="10363200" cy="5697515"/>
          </a:xfrm>
          <a:prstGeom prst="rect">
            <a:avLst/>
          </a:prstGeom>
        </p:spPr>
      </p:pic>
      <p:sp>
        <p:nvSpPr>
          <p:cNvPr id="7" name="Retângulo 6"/>
          <p:cNvSpPr/>
          <p:nvPr/>
        </p:nvSpPr>
        <p:spPr>
          <a:xfrm>
            <a:off x="5071730" y="286366"/>
            <a:ext cx="2498651" cy="461665"/>
          </a:xfrm>
          <a:prstGeom prst="rect">
            <a:avLst/>
          </a:prstGeom>
        </p:spPr>
        <p:txBody>
          <a:bodyPr wrap="square">
            <a:spAutoFit/>
          </a:bodyPr>
          <a:lstStyle/>
          <a:p>
            <a:pPr algn="ctr"/>
            <a:r>
              <a:rPr lang="pt-BR" sz="2400" b="1" dirty="0">
                <a:latin typeface="Open Sans"/>
              </a:rPr>
              <a:t>Mato Grosso</a:t>
            </a:r>
            <a:endParaRPr lang="pt-BR" sz="2400" b="1" i="0" dirty="0">
              <a:effectLst/>
              <a:latin typeface="Open Sans"/>
            </a:endParaRPr>
          </a:p>
        </p:txBody>
      </p:sp>
    </p:spTree>
    <p:extLst>
      <p:ext uri="{BB962C8B-B14F-4D97-AF65-F5344CB8AC3E}">
        <p14:creationId xmlns:p14="http://schemas.microsoft.com/office/powerpoint/2010/main" val="134450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226752" y="913662"/>
            <a:ext cx="11726257" cy="4965395"/>
          </a:xfrm>
          <a:prstGeom prst="rect">
            <a:avLst/>
          </a:prstGeom>
        </p:spPr>
      </p:pic>
      <p:sp>
        <p:nvSpPr>
          <p:cNvPr id="5" name="Retângulo 4"/>
          <p:cNvSpPr/>
          <p:nvPr/>
        </p:nvSpPr>
        <p:spPr>
          <a:xfrm>
            <a:off x="7226255" y="6192949"/>
            <a:ext cx="4965745" cy="276999"/>
          </a:xfrm>
          <a:prstGeom prst="rect">
            <a:avLst/>
          </a:prstGeom>
        </p:spPr>
        <p:txBody>
          <a:bodyPr wrap="square">
            <a:spAutoFit/>
          </a:bodyPr>
          <a:lstStyle/>
          <a:p>
            <a:r>
              <a:rPr lang="pt-BR" sz="1200" dirty="0">
                <a:latin typeface="ScalaSans-BlackExp"/>
              </a:rPr>
              <a:t>Fonte: Revista Atualidades. São Paulo: Abril, n. 14, p. 141, 2011</a:t>
            </a:r>
            <a:endParaRPr lang="pt-BR" sz="1200" dirty="0"/>
          </a:p>
        </p:txBody>
      </p:sp>
    </p:spTree>
    <p:extLst>
      <p:ext uri="{BB962C8B-B14F-4D97-AF65-F5344CB8AC3E}">
        <p14:creationId xmlns:p14="http://schemas.microsoft.com/office/powerpoint/2010/main" val="2893831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Envelhecimento Populacional</a:t>
            </a:r>
          </a:p>
        </p:txBody>
      </p:sp>
      <p:sp>
        <p:nvSpPr>
          <p:cNvPr id="3" name="Espaço Reservado para Conteúdo 2"/>
          <p:cNvSpPr>
            <a:spLocks noGrp="1"/>
          </p:cNvSpPr>
          <p:nvPr>
            <p:ph idx="1"/>
          </p:nvPr>
        </p:nvSpPr>
        <p:spPr>
          <a:xfrm>
            <a:off x="838201" y="1710293"/>
            <a:ext cx="10737272" cy="4586598"/>
          </a:xfrm>
        </p:spPr>
        <p:txBody>
          <a:bodyPr>
            <a:normAutofit fontScale="92500" lnSpcReduction="10000"/>
          </a:bodyPr>
          <a:lstStyle/>
          <a:p>
            <a:r>
              <a:rPr lang="pt-BR" dirty="0">
                <a:solidFill>
                  <a:schemeClr val="tx1"/>
                </a:solidFill>
              </a:rPr>
              <a:t>Convivemos neste início de século com quatro principais mudanças nos contextos de vida e comportamento mundial: </a:t>
            </a:r>
          </a:p>
          <a:p>
            <a:pPr marL="457200" indent="-457200">
              <a:buFont typeface="Arial" panose="020B0604020202020204" pitchFamily="34" charset="0"/>
              <a:buChar char="•"/>
            </a:pPr>
            <a:r>
              <a:rPr lang="pt-BR" dirty="0">
                <a:solidFill>
                  <a:schemeClr val="tx1"/>
                </a:solidFill>
              </a:rPr>
              <a:t>globalização na difusão dos hábitos e padrões de comportamento; </a:t>
            </a:r>
          </a:p>
          <a:p>
            <a:pPr marL="457200" indent="-457200">
              <a:buFont typeface="Arial" panose="020B0604020202020204" pitchFamily="34" charset="0"/>
              <a:buChar char="•"/>
            </a:pPr>
            <a:r>
              <a:rPr lang="pt-BR" dirty="0">
                <a:solidFill>
                  <a:schemeClr val="tx1"/>
                </a:solidFill>
              </a:rPr>
              <a:t>na área nutricional, mudanças na alimentação e aumento do sedentarismo; </a:t>
            </a:r>
          </a:p>
          <a:p>
            <a:pPr marL="457200" indent="-457200">
              <a:buFont typeface="Arial" panose="020B0604020202020204" pitchFamily="34" charset="0"/>
              <a:buChar char="•"/>
            </a:pPr>
            <a:r>
              <a:rPr lang="pt-BR" dirty="0">
                <a:solidFill>
                  <a:schemeClr val="tx1"/>
                </a:solidFill>
              </a:rPr>
              <a:t>o perfil epidemiológico mostra predomínio da mortalidade por doenças não transmissíveis;</a:t>
            </a:r>
          </a:p>
          <a:p>
            <a:pPr marL="457200" indent="-457200">
              <a:buFont typeface="Arial" panose="020B0604020202020204" pitchFamily="34" charset="0"/>
              <a:buChar char="•"/>
            </a:pPr>
            <a:r>
              <a:rPr lang="pt-BR" dirty="0">
                <a:solidFill>
                  <a:schemeClr val="tx1"/>
                </a:solidFill>
              </a:rPr>
              <a:t>comportamento demográfico, observa-se o envelhecimento populacional acelerado.</a:t>
            </a:r>
          </a:p>
        </p:txBody>
      </p:sp>
    </p:spTree>
    <p:extLst>
      <p:ext uri="{BB962C8B-B14F-4D97-AF65-F5344CB8AC3E}">
        <p14:creationId xmlns:p14="http://schemas.microsoft.com/office/powerpoint/2010/main" val="34435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Distribuição de Competências </a:t>
            </a:r>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4156213843"/>
              </p:ext>
            </p:extLst>
          </p:nvPr>
        </p:nvGraphicFramePr>
        <p:xfrm>
          <a:off x="838199" y="1710293"/>
          <a:ext cx="10329809" cy="353568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8653408">
                  <a:extLst>
                    <a:ext uri="{9D8B030D-6E8A-4147-A177-3AD203B41FA5}">
                      <a16:colId xmlns:a16="http://schemas.microsoft.com/office/drawing/2014/main" val="20001"/>
                    </a:ext>
                  </a:extLst>
                </a:gridCol>
              </a:tblGrid>
              <a:tr h="437466">
                <a:tc>
                  <a:txBody>
                    <a:bodyPr/>
                    <a:lstStyle/>
                    <a:p>
                      <a:r>
                        <a:rPr lang="pt-BR" sz="2200" b="1" dirty="0"/>
                        <a:t>Esferas de Governo</a:t>
                      </a:r>
                    </a:p>
                  </a:txBody>
                  <a:tcPr/>
                </a:tc>
                <a:tc>
                  <a:txBody>
                    <a:bodyPr/>
                    <a:lstStyle/>
                    <a:p>
                      <a:r>
                        <a:rPr lang="pt-BR" sz="2200" b="1" dirty="0"/>
                        <a:t>Competências específicas de cada esfera</a:t>
                      </a:r>
                    </a:p>
                  </a:txBody>
                  <a:tcPr/>
                </a:tc>
                <a:extLst>
                  <a:ext uri="{0D108BD9-81ED-4DB2-BD59-A6C34878D82A}">
                    <a16:rowId xmlns:a16="http://schemas.microsoft.com/office/drawing/2014/main" val="10000"/>
                  </a:ext>
                </a:extLst>
              </a:tr>
              <a:tr h="437466">
                <a:tc>
                  <a:txBody>
                    <a:bodyPr/>
                    <a:lstStyle/>
                    <a:p>
                      <a:r>
                        <a:rPr lang="pt-BR" sz="2200" b="1" dirty="0"/>
                        <a:t>Municípios</a:t>
                      </a:r>
                    </a:p>
                  </a:txBody>
                  <a:tcPr/>
                </a:tc>
                <a:tc>
                  <a:txBody>
                    <a:bodyPr/>
                    <a:lstStyle/>
                    <a:p>
                      <a:pPr marL="285750" indent="-285750">
                        <a:buFont typeface="Arial" panose="020B0604020202020204" pitchFamily="34" charset="0"/>
                        <a:buChar char="•"/>
                      </a:pPr>
                      <a:r>
                        <a:rPr lang="pt-BR" sz="2200" dirty="0"/>
                        <a:t>Planejar, organizar e avaliar a provisão local de serviços de saúde;</a:t>
                      </a:r>
                    </a:p>
                    <a:p>
                      <a:pPr marL="285750" indent="-285750">
                        <a:buFont typeface="Arial" panose="020B0604020202020204" pitchFamily="34" charset="0"/>
                        <a:buChar char="•"/>
                      </a:pPr>
                      <a:r>
                        <a:rPr lang="pt-BR" sz="2200" dirty="0"/>
                        <a:t>Gerenciar as unidades públicas de saúde;</a:t>
                      </a:r>
                    </a:p>
                    <a:p>
                      <a:pPr marL="285750" indent="-285750">
                        <a:buFont typeface="Arial" panose="020B0604020202020204" pitchFamily="34" charset="0"/>
                        <a:buChar char="•"/>
                      </a:pPr>
                      <a:r>
                        <a:rPr lang="pt-BR" sz="2200" dirty="0"/>
                        <a:t>Executar serviços de vigilância epidemiológica e sanitária, de alimentação e nutrição, de saneamento básico e de saúde do trabalhador;</a:t>
                      </a:r>
                    </a:p>
                    <a:p>
                      <a:pPr marL="285750" indent="-285750">
                        <a:buFont typeface="Arial" panose="020B0604020202020204" pitchFamily="34" charset="0"/>
                        <a:buChar char="•"/>
                      </a:pPr>
                      <a:r>
                        <a:rPr lang="pt-BR" sz="2200" dirty="0"/>
                        <a:t>Implementar a política de insumos e equipamentos em saúde;</a:t>
                      </a:r>
                    </a:p>
                    <a:p>
                      <a:pPr marL="285750" indent="-285750">
                        <a:buFont typeface="Arial" panose="020B0604020202020204" pitchFamily="34" charset="0"/>
                        <a:buChar char="•"/>
                      </a:pPr>
                      <a:r>
                        <a:rPr lang="pt-BR" sz="2200" dirty="0"/>
                        <a:t>Controlar e fiscalizar os procedimentos dos serviços privados de saúde.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1430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a:xfrm>
            <a:off x="838201" y="1710293"/>
            <a:ext cx="10695708" cy="4330911"/>
          </a:xfrm>
        </p:spPr>
        <p:txBody>
          <a:bodyPr>
            <a:normAutofit/>
          </a:bodyPr>
          <a:lstStyle/>
          <a:p>
            <a:r>
              <a:rPr lang="pt-BR" i="1" dirty="0">
                <a:solidFill>
                  <a:schemeClr val="tx1"/>
                </a:solidFill>
              </a:rPr>
              <a:t>Em demografia, entende-se por envelhecimento populacional o crescimento da população considerada idosa em dimensão tal que, de forma sustentada, amplia a sua participação relativa no total da população.</a:t>
            </a:r>
          </a:p>
          <a:p>
            <a:r>
              <a:rPr lang="pt-BR" dirty="0">
                <a:solidFill>
                  <a:schemeClr val="tx1"/>
                </a:solidFill>
              </a:rPr>
              <a:t>Em termos de políticas públicas, pode-se esperar um aumento na demanda por cuidados de longa duração e por serviços de saúde, além de requerer pagamentos de benefícios previdenciários e assistenciais por um período de tempo maior.</a:t>
            </a:r>
          </a:p>
        </p:txBody>
      </p:sp>
    </p:spTree>
    <p:extLst>
      <p:ext uri="{BB962C8B-B14F-4D97-AF65-F5344CB8AC3E}">
        <p14:creationId xmlns:p14="http://schemas.microsoft.com/office/powerpoint/2010/main" val="1819953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lstStyle/>
          <a:p>
            <a:r>
              <a:rPr lang="pt-BR" dirty="0">
                <a:solidFill>
                  <a:schemeClr val="tx1"/>
                </a:solidFill>
              </a:rPr>
              <a:t>O índice de envelhecimento é calculado pela razão entre o grupo de idosos de 65 anos ou mais de idade em relação à população de 0 a 14 anos. Portanto, quanto maior o valor do indicador, mais envelhecida é a população. </a:t>
            </a:r>
          </a:p>
          <a:p>
            <a:r>
              <a:rPr lang="pt-BR" dirty="0">
                <a:solidFill>
                  <a:schemeClr val="tx1"/>
                </a:solidFill>
              </a:rPr>
              <a:t>No Brasil, esse índice chegou a 55,2 em 2022, indicando que há 55,2 idosos para cada 100 crianças de 0 a 14 anos. Em 2010, o índice de envelhecimento era menor, correspondendo a 30,7.</a:t>
            </a:r>
          </a:p>
          <a:p>
            <a:pPr algn="r"/>
            <a:r>
              <a:rPr lang="pt-BR" sz="1400" dirty="0">
                <a:solidFill>
                  <a:schemeClr val="tx1"/>
                </a:solidFill>
              </a:rPr>
              <a:t>Fonte: IBGE/2022.</a:t>
            </a:r>
            <a:endParaRPr lang="pt-BR" dirty="0">
              <a:solidFill>
                <a:schemeClr val="tx1"/>
              </a:solidFill>
            </a:endParaRPr>
          </a:p>
        </p:txBody>
      </p:sp>
    </p:spTree>
    <p:extLst>
      <p:ext uri="{BB962C8B-B14F-4D97-AF65-F5344CB8AC3E}">
        <p14:creationId xmlns:p14="http://schemas.microsoft.com/office/powerpoint/2010/main" val="4107023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Índice de envelhecimento </a:t>
            </a:r>
          </a:p>
        </p:txBody>
      </p:sp>
      <p:sp>
        <p:nvSpPr>
          <p:cNvPr id="3" name="Espaço Reservado para Conteúdo 2"/>
          <p:cNvSpPr>
            <a:spLocks noGrp="1"/>
          </p:cNvSpPr>
          <p:nvPr>
            <p:ph idx="1"/>
          </p:nvPr>
        </p:nvSpPr>
        <p:spPr/>
        <p:txBody>
          <a:bodyPr>
            <a:normAutofit/>
          </a:bodyPr>
          <a:lstStyle/>
          <a:p>
            <a:r>
              <a:rPr lang="pt-BR" dirty="0">
                <a:solidFill>
                  <a:schemeClr val="tx1"/>
                </a:solidFill>
              </a:rPr>
              <a:t>Número de pessoas de 60 e mais anos¹ de idade, para cada 100 pessoas menores de 15 anos de idade, na população residente em determinado espaço geográfico, no ano considerado.</a:t>
            </a:r>
          </a:p>
          <a:p>
            <a:endParaRPr lang="pt-BR" dirty="0">
              <a:solidFill>
                <a:schemeClr val="tx1"/>
              </a:solidFill>
            </a:endParaRPr>
          </a:p>
          <a:p>
            <a:endParaRPr lang="pt-BR" dirty="0">
              <a:solidFill>
                <a:schemeClr val="tx1"/>
              </a:solidFill>
            </a:endParaRPr>
          </a:p>
          <a:p>
            <a:r>
              <a:rPr lang="pt-BR" sz="1400" dirty="0">
                <a:solidFill>
                  <a:schemeClr val="tx1"/>
                </a:solidFill>
              </a:rPr>
              <a:t>¹ É comum que, para o cálculo deste indicador, sejam consideradas idosas as pessoas de 65 e mais anos. No entanto, para manter a coerência com os demais indicadores e para atender à política nacional do idoso (Lei nº 8.842, de 4 de janeiro de 1994), utiliza-se aqui o parâmetro de 60 e mais anos. </a:t>
            </a:r>
          </a:p>
        </p:txBody>
      </p:sp>
      <p:pic>
        <p:nvPicPr>
          <p:cNvPr id="4" name="Imagem 3"/>
          <p:cNvPicPr>
            <a:picLocks noChangeAspect="1"/>
          </p:cNvPicPr>
          <p:nvPr/>
        </p:nvPicPr>
        <p:blipFill>
          <a:blip r:embed="rId3"/>
          <a:stretch>
            <a:fillRect/>
          </a:stretch>
        </p:blipFill>
        <p:spPr>
          <a:xfrm>
            <a:off x="1642271" y="3395581"/>
            <a:ext cx="8333226" cy="960334"/>
          </a:xfrm>
          <a:prstGeom prst="rect">
            <a:avLst/>
          </a:prstGeom>
        </p:spPr>
      </p:pic>
    </p:spTree>
    <p:extLst>
      <p:ext uri="{BB962C8B-B14F-4D97-AF65-F5344CB8AC3E}">
        <p14:creationId xmlns:p14="http://schemas.microsoft.com/office/powerpoint/2010/main" val="1427569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Natalidade</a:t>
            </a:r>
          </a:p>
        </p:txBody>
      </p:sp>
      <p:sp>
        <p:nvSpPr>
          <p:cNvPr id="3" name="Espaço Reservado para Conteúdo 2"/>
          <p:cNvSpPr>
            <a:spLocks noGrp="1"/>
          </p:cNvSpPr>
          <p:nvPr>
            <p:ph idx="1"/>
          </p:nvPr>
        </p:nvSpPr>
        <p:spPr>
          <a:xfrm>
            <a:off x="838201" y="1710293"/>
            <a:ext cx="10924308" cy="4330911"/>
          </a:xfrm>
        </p:spPr>
        <p:txBody>
          <a:bodyPr>
            <a:normAutofit/>
          </a:bodyPr>
          <a:lstStyle/>
          <a:p>
            <a:r>
              <a:rPr lang="pt-BR" dirty="0">
                <a:solidFill>
                  <a:schemeClr val="tx1"/>
                </a:solidFill>
              </a:rPr>
              <a:t>A natalidade refere-se à relação entre os nascimentos vivos e a população total. </a:t>
            </a:r>
          </a:p>
          <a:p>
            <a:r>
              <a:rPr lang="pt-BR" dirty="0">
                <a:solidFill>
                  <a:schemeClr val="tx1"/>
                </a:solidFill>
              </a:rPr>
              <a:t>Observação: adota-se, no numerador, o número de nascidos vivos informados no </a:t>
            </a:r>
            <a:r>
              <a:rPr lang="pt-BR" dirty="0" err="1">
                <a:solidFill>
                  <a:schemeClr val="tx1"/>
                </a:solidFill>
              </a:rPr>
              <a:t>Sinasc</a:t>
            </a:r>
            <a:r>
              <a:rPr lang="pt-BR" dirty="0">
                <a:solidFill>
                  <a:schemeClr val="tx1"/>
                </a:solidFill>
              </a:rPr>
              <a:t>, desde que igual ou superior a 90% do número de nascidos vivos estimado por métodos demográficos. Sendo inferior, recomenda-se adotar o número estimado.</a:t>
            </a:r>
          </a:p>
        </p:txBody>
      </p:sp>
      <p:pic>
        <p:nvPicPr>
          <p:cNvPr id="4" name="Imagem 3"/>
          <p:cNvPicPr>
            <a:picLocks noChangeAspect="1"/>
          </p:cNvPicPr>
          <p:nvPr/>
        </p:nvPicPr>
        <p:blipFill>
          <a:blip r:embed="rId3"/>
          <a:stretch>
            <a:fillRect/>
          </a:stretch>
        </p:blipFill>
        <p:spPr>
          <a:xfrm>
            <a:off x="2285001" y="4867924"/>
            <a:ext cx="7436206" cy="1408186"/>
          </a:xfrm>
          <a:prstGeom prst="rect">
            <a:avLst/>
          </a:prstGeom>
        </p:spPr>
      </p:pic>
    </p:spTree>
    <p:extLst>
      <p:ext uri="{BB962C8B-B14F-4D97-AF65-F5344CB8AC3E}">
        <p14:creationId xmlns:p14="http://schemas.microsoft.com/office/powerpoint/2010/main" val="1034727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Mortalidade</a:t>
            </a:r>
          </a:p>
        </p:txBody>
      </p:sp>
      <p:sp>
        <p:nvSpPr>
          <p:cNvPr id="3" name="Espaço Reservado para Conteúdo 2"/>
          <p:cNvSpPr>
            <a:spLocks noGrp="1"/>
          </p:cNvSpPr>
          <p:nvPr>
            <p:ph idx="1"/>
          </p:nvPr>
        </p:nvSpPr>
        <p:spPr/>
        <p:txBody>
          <a:bodyPr/>
          <a:lstStyle/>
          <a:p>
            <a:r>
              <a:rPr lang="pt-BR" dirty="0">
                <a:solidFill>
                  <a:schemeClr val="tx1"/>
                </a:solidFill>
              </a:rPr>
              <a:t>Ao estudar a mortalidade não se pode perder de vista que, se por um lado a morte é encarada como fenômeno individual dependente de fatores biológicos, quando vista sob o ângulo de um fenômeno coletivo está afetada pelo contexto social em que os indivíduos realizam suas trajetórias de vida.</a:t>
            </a:r>
          </a:p>
          <a:p>
            <a:r>
              <a:rPr lang="pt-BR" dirty="0">
                <a:solidFill>
                  <a:schemeClr val="tx1"/>
                </a:solidFill>
              </a:rPr>
              <a:t>Assim a interação do social com o biológico determina modificações que acabam por alterar os riscos de morrer dos indivíduos.</a:t>
            </a:r>
          </a:p>
        </p:txBody>
      </p:sp>
    </p:spTree>
    <p:extLst>
      <p:ext uri="{BB962C8B-B14F-4D97-AF65-F5344CB8AC3E}">
        <p14:creationId xmlns:p14="http://schemas.microsoft.com/office/powerpoint/2010/main" val="2719684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solidFill>
                <a:schemeClr val="tx1"/>
              </a:solidFill>
            </a:endParaRPr>
          </a:p>
        </p:txBody>
      </p:sp>
      <p:sp>
        <p:nvSpPr>
          <p:cNvPr id="3" name="Espaço Reservado para Conteúdo 2"/>
          <p:cNvSpPr>
            <a:spLocks noGrp="1"/>
          </p:cNvSpPr>
          <p:nvPr>
            <p:ph idx="1"/>
          </p:nvPr>
        </p:nvSpPr>
        <p:spPr/>
        <p:txBody>
          <a:bodyPr>
            <a:normAutofit/>
          </a:bodyPr>
          <a:lstStyle/>
          <a:p>
            <a:r>
              <a:rPr lang="pt-BR" dirty="0">
                <a:solidFill>
                  <a:schemeClr val="tx1"/>
                </a:solidFill>
              </a:rPr>
              <a:t>O cálculo da </a:t>
            </a:r>
            <a:r>
              <a:rPr lang="pt-BR" b="1" dirty="0">
                <a:solidFill>
                  <a:schemeClr val="tx1"/>
                </a:solidFill>
              </a:rPr>
              <a:t>taxa bruta de mortalidade </a:t>
            </a:r>
            <a:r>
              <a:rPr lang="pt-BR" dirty="0">
                <a:solidFill>
                  <a:schemeClr val="tx1"/>
                </a:solidFill>
              </a:rPr>
              <a:t>(TBM) é uma importante medida e corresponde ao total de óbitos ocorridos durante o ano sobre a população total, indicando o risco que tem uma pessoa dessa população morrer no decorrer desse ano (por mil). </a:t>
            </a:r>
          </a:p>
          <a:p>
            <a:r>
              <a:rPr lang="pt-BR" dirty="0">
                <a:solidFill>
                  <a:schemeClr val="tx1"/>
                </a:solidFill>
              </a:rPr>
              <a:t>É importante salientar que o nível da TBM dependerá de dois componentes básicos: </a:t>
            </a:r>
            <a:r>
              <a:rPr lang="pt-BR" b="1" dirty="0">
                <a:solidFill>
                  <a:schemeClr val="tx1"/>
                </a:solidFill>
              </a:rPr>
              <a:t>a intensidade com que se morre a cada idade e a distribuição etária proporcional da população</a:t>
            </a:r>
            <a:r>
              <a:rPr lang="pt-BR" dirty="0">
                <a:solidFill>
                  <a:schemeClr val="tx1"/>
                </a:solidFill>
              </a:rPr>
              <a:t>.</a:t>
            </a:r>
          </a:p>
        </p:txBody>
      </p:sp>
    </p:spTree>
    <p:extLst>
      <p:ext uri="{BB962C8B-B14F-4D97-AF65-F5344CB8AC3E}">
        <p14:creationId xmlns:p14="http://schemas.microsoft.com/office/powerpoint/2010/main" val="3645242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Outros Indicadores de Mortalidade</a:t>
            </a:r>
          </a:p>
        </p:txBody>
      </p:sp>
      <p:sp>
        <p:nvSpPr>
          <p:cNvPr id="3" name="Espaço Reservado para Conteúdo 2"/>
          <p:cNvSpPr>
            <a:spLocks noGrp="1"/>
          </p:cNvSpPr>
          <p:nvPr>
            <p:ph idx="1"/>
          </p:nvPr>
        </p:nvSpPr>
        <p:spPr>
          <a:xfrm>
            <a:off x="838201" y="1710293"/>
            <a:ext cx="10758054" cy="4330911"/>
          </a:xfrm>
        </p:spPr>
        <p:txBody>
          <a:bodyPr numCol="2">
            <a:noAutofit/>
          </a:bodyPr>
          <a:lstStyle/>
          <a:p>
            <a:pPr marL="457200" indent="-457200">
              <a:lnSpc>
                <a:spcPct val="100000"/>
              </a:lnSpc>
              <a:buFont typeface="Arial" panose="020B0604020202020204" pitchFamily="34" charset="0"/>
              <a:buChar char="•"/>
            </a:pPr>
            <a:r>
              <a:rPr lang="pt-BR" sz="2200" dirty="0">
                <a:solidFill>
                  <a:schemeClr val="tx1"/>
                </a:solidFill>
              </a:rPr>
              <a:t>Taxa de mortalidade em menores de 5 anos;</a:t>
            </a:r>
          </a:p>
          <a:p>
            <a:pPr marL="457200" indent="-457200">
              <a:lnSpc>
                <a:spcPct val="100000"/>
              </a:lnSpc>
              <a:buFont typeface="Arial" panose="020B0604020202020204" pitchFamily="34" charset="0"/>
              <a:buChar char="•"/>
            </a:pPr>
            <a:r>
              <a:rPr lang="pt-BR" sz="2200" dirty="0">
                <a:solidFill>
                  <a:schemeClr val="tx1"/>
                </a:solidFill>
              </a:rPr>
              <a:t>Taxa de mortalidade infantil (&lt; 1 ano);</a:t>
            </a:r>
          </a:p>
          <a:p>
            <a:pPr marL="457200" indent="-457200">
              <a:lnSpc>
                <a:spcPct val="100000"/>
              </a:lnSpc>
              <a:buFont typeface="Arial" panose="020B0604020202020204" pitchFamily="34" charset="0"/>
              <a:buChar char="•"/>
            </a:pPr>
            <a:r>
              <a:rPr lang="pt-BR" sz="2200" dirty="0">
                <a:solidFill>
                  <a:schemeClr val="tx1"/>
                </a:solidFill>
              </a:rPr>
              <a:t>Taxa de mortalidade neonatal (&lt; 28 dias);</a:t>
            </a:r>
          </a:p>
          <a:p>
            <a:pPr marL="457200" indent="-457200">
              <a:lnSpc>
                <a:spcPct val="100000"/>
              </a:lnSpc>
              <a:buFont typeface="Arial" panose="020B0604020202020204" pitchFamily="34" charset="0"/>
              <a:buChar char="•"/>
            </a:pPr>
            <a:r>
              <a:rPr lang="pt-BR" sz="2200" dirty="0">
                <a:solidFill>
                  <a:schemeClr val="tx1"/>
                </a:solidFill>
              </a:rPr>
              <a:t>Taxa de mortalidade neonatal precoce (&lt; 7 dias);</a:t>
            </a:r>
          </a:p>
          <a:p>
            <a:pPr marL="457200" indent="-457200">
              <a:lnSpc>
                <a:spcPct val="100000"/>
              </a:lnSpc>
              <a:buFont typeface="Arial" panose="020B0604020202020204" pitchFamily="34" charset="0"/>
              <a:buChar char="•"/>
            </a:pPr>
            <a:r>
              <a:rPr lang="pt-BR" sz="2200" dirty="0">
                <a:solidFill>
                  <a:schemeClr val="tx1"/>
                </a:solidFill>
              </a:rPr>
              <a:t>Taxa de mortalidade neonatal tardia (&gt; 7 dias &lt;28 dias);</a:t>
            </a:r>
          </a:p>
          <a:p>
            <a:pPr marL="457200" indent="-457200">
              <a:lnSpc>
                <a:spcPct val="100000"/>
              </a:lnSpc>
              <a:buFont typeface="Arial" panose="020B0604020202020204" pitchFamily="34" charset="0"/>
              <a:buChar char="•"/>
            </a:pPr>
            <a:r>
              <a:rPr lang="pt-BR" sz="2200" dirty="0">
                <a:solidFill>
                  <a:schemeClr val="tx1"/>
                </a:solidFill>
              </a:rPr>
              <a:t>Taxa de mortalidade pós-neonatal (&gt; 28 dias &lt; 1 ano);</a:t>
            </a:r>
          </a:p>
          <a:p>
            <a:pPr marL="457200" indent="-457200">
              <a:lnSpc>
                <a:spcPct val="100000"/>
              </a:lnSpc>
              <a:buFont typeface="Arial" panose="020B0604020202020204" pitchFamily="34" charset="0"/>
              <a:buChar char="•"/>
            </a:pPr>
            <a:r>
              <a:rPr lang="pt-BR" sz="2200" dirty="0">
                <a:solidFill>
                  <a:schemeClr val="tx1"/>
                </a:solidFill>
              </a:rPr>
              <a:t>Taxa de mortalidade perinatal (óbitos de &lt; 7 dias de vida e das perdas fetais após a 22ª semana de gestação ou com peso ao nascer &gt;500 g);</a:t>
            </a:r>
          </a:p>
          <a:p>
            <a:pPr marL="457200" indent="-457200">
              <a:lnSpc>
                <a:spcPct val="100000"/>
              </a:lnSpc>
              <a:buFont typeface="Arial" panose="020B0604020202020204" pitchFamily="34" charset="0"/>
              <a:buChar char="•"/>
            </a:pPr>
            <a:r>
              <a:rPr lang="pt-BR" sz="2200" dirty="0">
                <a:solidFill>
                  <a:schemeClr val="tx1"/>
                </a:solidFill>
              </a:rPr>
              <a:t>Razão de mortalidade materna;</a:t>
            </a:r>
          </a:p>
          <a:p>
            <a:pPr marL="457200" indent="-457200">
              <a:lnSpc>
                <a:spcPct val="100000"/>
              </a:lnSpc>
              <a:buFont typeface="Arial" panose="020B0604020202020204" pitchFamily="34" charset="0"/>
              <a:buChar char="•"/>
            </a:pPr>
            <a:r>
              <a:rPr lang="pt-BR" sz="2200" dirty="0">
                <a:solidFill>
                  <a:schemeClr val="tx1"/>
                </a:solidFill>
              </a:rPr>
              <a:t>Mortalidade proporcional por causa;</a:t>
            </a:r>
          </a:p>
          <a:p>
            <a:pPr marL="457200" indent="-457200">
              <a:lnSpc>
                <a:spcPct val="100000"/>
              </a:lnSpc>
              <a:buFont typeface="Arial" panose="020B0604020202020204" pitchFamily="34" charset="0"/>
              <a:buChar char="•"/>
            </a:pPr>
            <a:r>
              <a:rPr lang="pt-BR" sz="2200" dirty="0">
                <a:solidFill>
                  <a:schemeClr val="tx1"/>
                </a:solidFill>
              </a:rPr>
              <a:t>Taxa de mortalidade por causa.</a:t>
            </a:r>
          </a:p>
        </p:txBody>
      </p:sp>
    </p:spTree>
    <p:extLst>
      <p:ext uri="{BB962C8B-B14F-4D97-AF65-F5344CB8AC3E}">
        <p14:creationId xmlns:p14="http://schemas.microsoft.com/office/powerpoint/2010/main" val="3932227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Indicadores Financeiros</a:t>
            </a:r>
          </a:p>
        </p:txBody>
      </p:sp>
      <p:sp>
        <p:nvSpPr>
          <p:cNvPr id="3" name="Espaço Reservado para Conteúdo 2"/>
          <p:cNvSpPr>
            <a:spLocks noGrp="1"/>
          </p:cNvSpPr>
          <p:nvPr>
            <p:ph idx="1"/>
          </p:nvPr>
        </p:nvSpPr>
        <p:spPr/>
        <p:txBody>
          <a:bodyPr/>
          <a:lstStyle/>
          <a:p>
            <a:r>
              <a:rPr lang="pt-BR" dirty="0">
                <a:solidFill>
                  <a:schemeClr val="tx1"/>
                </a:solidFill>
              </a:rPr>
              <a:t>Os indicadores são medidas que expressam ou quantificam um insumo, um resultado, uma característica ou o desempenho de um processo, serviço, produto ou organização, gerando informações úteis à tomada de decisão. </a:t>
            </a:r>
          </a:p>
          <a:p>
            <a:r>
              <a:rPr lang="pt-BR" dirty="0">
                <a:solidFill>
                  <a:schemeClr val="tx1"/>
                </a:solidFill>
              </a:rPr>
              <a:t>O SIOPS gera automaticamente um conjunto de indicadores que relacionam valores da receita total e da despesa com ações e serviços públicos de saúde dos entes da Federação.</a:t>
            </a:r>
          </a:p>
        </p:txBody>
      </p:sp>
    </p:spTree>
    <p:extLst>
      <p:ext uri="{BB962C8B-B14F-4D97-AF65-F5344CB8AC3E}">
        <p14:creationId xmlns:p14="http://schemas.microsoft.com/office/powerpoint/2010/main" val="3963174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Disparidades Regionais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59538456"/>
              </p:ext>
            </p:extLst>
          </p:nvPr>
        </p:nvGraphicFramePr>
        <p:xfrm>
          <a:off x="690929" y="1465717"/>
          <a:ext cx="11032497" cy="4817745"/>
        </p:xfrm>
        <a:graphic>
          <a:graphicData uri="http://schemas.openxmlformats.org/drawingml/2006/table">
            <a:tbl>
              <a:tblPr>
                <a:tableStyleId>{5C22544A-7EE6-4342-B048-85BDC9FD1C3A}</a:tableStyleId>
              </a:tblPr>
              <a:tblGrid>
                <a:gridCol w="5314592">
                  <a:extLst>
                    <a:ext uri="{9D8B030D-6E8A-4147-A177-3AD203B41FA5}">
                      <a16:colId xmlns:a16="http://schemas.microsoft.com/office/drawing/2014/main" val="20000"/>
                    </a:ext>
                  </a:extLst>
                </a:gridCol>
                <a:gridCol w="2683263">
                  <a:extLst>
                    <a:ext uri="{9D8B030D-6E8A-4147-A177-3AD203B41FA5}">
                      <a16:colId xmlns:a16="http://schemas.microsoft.com/office/drawing/2014/main" val="20001"/>
                    </a:ext>
                  </a:extLst>
                </a:gridCol>
                <a:gridCol w="3034642">
                  <a:extLst>
                    <a:ext uri="{9D8B030D-6E8A-4147-A177-3AD203B41FA5}">
                      <a16:colId xmlns:a16="http://schemas.microsoft.com/office/drawing/2014/main" val="20002"/>
                    </a:ext>
                  </a:extLst>
                </a:gridCol>
              </a:tblGrid>
              <a:tr h="587324">
                <a:tc>
                  <a:txBody>
                    <a:bodyPr/>
                    <a:lstStyle/>
                    <a:p>
                      <a:pPr algn="l"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Municípios</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D. Total / </a:t>
                      </a:r>
                      <a:r>
                        <a:rPr lang="pt-BR" sz="2200" b="1" u="none" strike="noStrike" dirty="0" err="1">
                          <a:effectLst/>
                          <a:latin typeface="Calibri" panose="020F0502020204030204" pitchFamily="34" charset="0"/>
                          <a:ea typeface="Cambria" panose="02040503050406030204" pitchFamily="18" charset="0"/>
                          <a:cs typeface="Calibri" panose="020F0502020204030204" pitchFamily="34" charset="0"/>
                        </a:rPr>
                        <a:t>Hab</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Percentual R. Próprios Aplicados</a:t>
                      </a:r>
                      <a:r>
                        <a:rPr lang="pt-BR" sz="2200" b="1" u="none" strike="noStrike" baseline="0" dirty="0">
                          <a:effectLst/>
                          <a:latin typeface="Calibri" panose="020F0502020204030204" pitchFamily="34" charset="0"/>
                          <a:ea typeface="Cambria" panose="02040503050406030204" pitchFamily="18" charset="0"/>
                          <a:cs typeface="Calibri" panose="020F0502020204030204" pitchFamily="34" charset="0"/>
                        </a:rPr>
                        <a:t> </a:t>
                      </a: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em Saúde</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27094">
                <a:tc>
                  <a:txBody>
                    <a:bodyPr/>
                    <a:lstStyle/>
                    <a:p>
                      <a:pPr algn="l"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510120 </a:t>
                      </a:r>
                      <a:r>
                        <a:rPr lang="pt-BR" sz="2200" u="none" strike="noStrike" dirty="0" err="1">
                          <a:effectLst/>
                          <a:latin typeface="Calibri" panose="020F0502020204030204" pitchFamily="34" charset="0"/>
                          <a:ea typeface="Cambria" panose="02040503050406030204" pitchFamily="18" charset="0"/>
                          <a:cs typeface="Calibri" panose="020F0502020204030204" pitchFamily="34" charset="0"/>
                        </a:rPr>
                        <a:t>Araguainha</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5.408,46</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17,96</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27094">
                <a:tc>
                  <a:txBody>
                    <a:bodyPr/>
                    <a:lstStyle/>
                    <a:p>
                      <a:pPr algn="l" fontAlgn="ctr"/>
                      <a:r>
                        <a:rPr lang="pt-BR" sz="2200" u="none" strike="noStrike">
                          <a:effectLst/>
                          <a:latin typeface="Calibri" panose="020F0502020204030204" pitchFamily="34" charset="0"/>
                          <a:ea typeface="Cambria" panose="02040503050406030204" pitchFamily="18" charset="0"/>
                          <a:cs typeface="Calibri" panose="020F0502020204030204" pitchFamily="34" charset="0"/>
                        </a:rPr>
                        <a:t>510670 Ponte Branca</a:t>
                      </a:r>
                      <a:endParaRPr lang="pt-BR" sz="2200" b="1" i="0" u="none" strike="noStrike">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4.270,04</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24,83</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27094">
                <a:tc>
                  <a:txBody>
                    <a:bodyPr/>
                    <a:lstStyle/>
                    <a:p>
                      <a:pPr algn="l" fontAlgn="ctr"/>
                      <a:r>
                        <a:rPr lang="pt-BR" sz="2200" u="none" strike="noStrike">
                          <a:effectLst/>
                          <a:latin typeface="Calibri" panose="020F0502020204030204" pitchFamily="34" charset="0"/>
                          <a:ea typeface="Cambria" panose="02040503050406030204" pitchFamily="18" charset="0"/>
                          <a:cs typeface="Calibri" panose="020F0502020204030204" pitchFamily="34" charset="0"/>
                        </a:rPr>
                        <a:t>510455 Itaúba</a:t>
                      </a:r>
                      <a:endParaRPr lang="pt-BR" sz="2200" b="1" i="0" u="none" strike="noStrike">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4.085,30</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29,71</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27094">
                <a:tc>
                  <a:txBody>
                    <a:bodyPr/>
                    <a:lstStyle/>
                    <a:p>
                      <a:pPr algn="l" fontAlgn="ctr"/>
                      <a:r>
                        <a:rPr lang="pt-BR" sz="2200" u="none" strike="noStrike">
                          <a:effectLst/>
                          <a:latin typeface="Calibri" panose="020F0502020204030204" pitchFamily="34" charset="0"/>
                          <a:ea typeface="Cambria" panose="02040503050406030204" pitchFamily="18" charset="0"/>
                          <a:cs typeface="Calibri" panose="020F0502020204030204" pitchFamily="34" charset="0"/>
                        </a:rPr>
                        <a:t>510788 Serra Nova Dourada</a:t>
                      </a:r>
                      <a:endParaRPr lang="pt-BR" sz="2200" b="1" i="0" u="none" strike="noStrike">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3.711,54</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27,64</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27094">
                <a:tc>
                  <a:txBody>
                    <a:bodyPr/>
                    <a:lstStyle/>
                    <a:p>
                      <a:pPr algn="l" fontAlgn="ctr"/>
                      <a:r>
                        <a:rPr lang="pt-BR" sz="2200" u="none" strike="noStrike">
                          <a:effectLst/>
                          <a:latin typeface="Calibri" panose="020F0502020204030204" pitchFamily="34" charset="0"/>
                          <a:ea typeface="Cambria" panose="02040503050406030204" pitchFamily="18" charset="0"/>
                          <a:cs typeface="Calibri" panose="020F0502020204030204" pitchFamily="34" charset="0"/>
                        </a:rPr>
                        <a:t>510774 Santa Cruz do Xingu</a:t>
                      </a:r>
                      <a:endParaRPr lang="pt-BR" sz="2200" b="1" i="0" u="none" strike="noStrike">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3.455,75</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u="none" strike="noStrike" dirty="0">
                          <a:effectLst/>
                          <a:latin typeface="Calibri" panose="020F0502020204030204" pitchFamily="34" charset="0"/>
                          <a:ea typeface="Cambria" panose="02040503050406030204" pitchFamily="18" charset="0"/>
                          <a:cs typeface="Calibri" panose="020F0502020204030204" pitchFamily="34" charset="0"/>
                        </a:rPr>
                        <a:t>23,33</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27094">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extLst>
                  <a:ext uri="{0D108BD9-81ED-4DB2-BD59-A6C34878D82A}">
                    <a16:rowId xmlns:a16="http://schemas.microsoft.com/office/drawing/2014/main" val="10006"/>
                  </a:ext>
                </a:extLst>
              </a:tr>
              <a:tr h="327094">
                <a:tc>
                  <a:txBody>
                    <a:bodyPr/>
                    <a:lstStyle/>
                    <a:p>
                      <a:pPr algn="l"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510610 Nossa Senhora do Livramento</a:t>
                      </a: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1.017,54</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15,18</a:t>
                      </a:r>
                    </a:p>
                  </a:txBody>
                  <a:tcPr marL="9525" marR="9525" marT="9525" marB="0" anchor="ctr"/>
                </a:tc>
                <a:extLst>
                  <a:ext uri="{0D108BD9-81ED-4DB2-BD59-A6C34878D82A}">
                    <a16:rowId xmlns:a16="http://schemas.microsoft.com/office/drawing/2014/main" val="10007"/>
                  </a:ext>
                </a:extLst>
              </a:tr>
              <a:tr h="327094">
                <a:tc>
                  <a:txBody>
                    <a:bodyPr/>
                    <a:lstStyle/>
                    <a:p>
                      <a:pPr algn="l"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510860 Vila Rica</a:t>
                      </a: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996,07</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21,99</a:t>
                      </a:r>
                    </a:p>
                  </a:txBody>
                  <a:tcPr marL="9525" marR="9525" marT="9525" marB="0" anchor="ctr"/>
                </a:tc>
                <a:extLst>
                  <a:ext uri="{0D108BD9-81ED-4DB2-BD59-A6C34878D82A}">
                    <a16:rowId xmlns:a16="http://schemas.microsoft.com/office/drawing/2014/main" val="10008"/>
                  </a:ext>
                </a:extLst>
              </a:tr>
              <a:tr h="327094">
                <a:tc>
                  <a:txBody>
                    <a:bodyPr/>
                    <a:lstStyle/>
                    <a:p>
                      <a:pPr algn="l"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510517 </a:t>
                      </a:r>
                      <a:r>
                        <a:rPr lang="pt-BR" sz="2200" b="0" i="0" u="none" strike="noStrike" dirty="0" err="1">
                          <a:solidFill>
                            <a:srgbClr val="000000"/>
                          </a:solidFill>
                          <a:effectLst/>
                          <a:latin typeface="Calibri" panose="020F0502020204030204" pitchFamily="34" charset="0"/>
                          <a:ea typeface="Cambria" panose="02040503050406030204" pitchFamily="18" charset="0"/>
                          <a:cs typeface="Calibri" panose="020F0502020204030204" pitchFamily="34" charset="0"/>
                        </a:rPr>
                        <a:t>Juruena</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975,59</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29,82</a:t>
                      </a:r>
                    </a:p>
                  </a:txBody>
                  <a:tcPr marL="9525" marR="9525" marT="9525" marB="0" anchor="ctr"/>
                </a:tc>
                <a:extLst>
                  <a:ext uri="{0D108BD9-81ED-4DB2-BD59-A6C34878D82A}">
                    <a16:rowId xmlns:a16="http://schemas.microsoft.com/office/drawing/2014/main" val="10009"/>
                  </a:ext>
                </a:extLst>
              </a:tr>
              <a:tr h="327094">
                <a:tc>
                  <a:txBody>
                    <a:bodyPr/>
                    <a:lstStyle/>
                    <a:p>
                      <a:pPr algn="l"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510325 </a:t>
                      </a:r>
                      <a:r>
                        <a:rPr lang="pt-BR" sz="2200" b="0" i="0" u="none" strike="noStrike" dirty="0" err="1">
                          <a:solidFill>
                            <a:srgbClr val="000000"/>
                          </a:solidFill>
                          <a:effectLst/>
                          <a:latin typeface="Calibri" panose="020F0502020204030204" pitchFamily="34" charset="0"/>
                          <a:ea typeface="Cambria" panose="02040503050406030204" pitchFamily="18" charset="0"/>
                          <a:cs typeface="Calibri" panose="020F0502020204030204" pitchFamily="34" charset="0"/>
                        </a:rPr>
                        <a:t>Colniza</a:t>
                      </a:r>
                      <a:endPar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857,23</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27,62</a:t>
                      </a:r>
                    </a:p>
                  </a:txBody>
                  <a:tcPr marL="9525" marR="9525" marT="9525" marB="0" anchor="ctr"/>
                </a:tc>
                <a:extLst>
                  <a:ext uri="{0D108BD9-81ED-4DB2-BD59-A6C34878D82A}">
                    <a16:rowId xmlns:a16="http://schemas.microsoft.com/office/drawing/2014/main" val="10010"/>
                  </a:ext>
                </a:extLst>
              </a:tr>
              <a:tr h="327094">
                <a:tc>
                  <a:txBody>
                    <a:bodyPr/>
                    <a:lstStyle/>
                    <a:p>
                      <a:pPr algn="l"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510250 Cáceres</a:t>
                      </a: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768,95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24,69</a:t>
                      </a:r>
                    </a:p>
                  </a:txBody>
                  <a:tcPr marL="9525" marR="9525" marT="9525" marB="0" anchor="ctr"/>
                </a:tc>
                <a:extLst>
                  <a:ext uri="{0D108BD9-81ED-4DB2-BD59-A6C34878D82A}">
                    <a16:rowId xmlns:a16="http://schemas.microsoft.com/office/drawing/2014/main" val="10011"/>
                  </a:ext>
                </a:extLst>
              </a:tr>
              <a:tr h="327094">
                <a:tc>
                  <a:txBody>
                    <a:bodyPr/>
                    <a:lstStyle/>
                    <a:p>
                      <a:pPr algn="l" fontAlgn="ctr"/>
                      <a:r>
                        <a:rPr lang="pt-BR" sz="2200" b="1" i="0" u="none" strike="noStrike" dirty="0">
                          <a:solidFill>
                            <a:srgbClr val="000000"/>
                          </a:solidFill>
                          <a:effectLst/>
                          <a:latin typeface="Calibri" panose="020F0502020204030204" pitchFamily="34" charset="0"/>
                          <a:cs typeface="Calibri" panose="020F0502020204030204" pitchFamily="34" charset="0"/>
                        </a:rPr>
                        <a:t>Média</a:t>
                      </a:r>
                      <a:r>
                        <a:rPr lang="pt-BR" sz="2200" b="1" i="0" u="none" strike="noStrike" baseline="0" dirty="0">
                          <a:solidFill>
                            <a:srgbClr val="000000"/>
                          </a:solidFill>
                          <a:effectLst/>
                          <a:latin typeface="Calibri" panose="020F0502020204030204" pitchFamily="34" charset="0"/>
                          <a:cs typeface="Calibri" panose="020F0502020204030204" pitchFamily="34" charset="0"/>
                        </a:rPr>
                        <a:t> MT</a:t>
                      </a:r>
                      <a:endParaRPr lang="pt-BR" sz="2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lvl="0"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1.778,55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25,46</a:t>
                      </a:r>
                    </a:p>
                  </a:txBody>
                  <a:tcPr marL="9525" marR="9525" marT="9525" marB="0" anchor="ctr"/>
                </a:tc>
                <a:extLst>
                  <a:ext uri="{0D108BD9-81ED-4DB2-BD59-A6C34878D82A}">
                    <a16:rowId xmlns:a16="http://schemas.microsoft.com/office/drawing/2014/main" val="10012"/>
                  </a:ext>
                </a:extLst>
              </a:tr>
            </a:tbl>
          </a:graphicData>
        </a:graphic>
      </p:graphicFrame>
      <p:sp>
        <p:nvSpPr>
          <p:cNvPr id="5" name="Retângulo de cantos arredondados 4"/>
          <p:cNvSpPr/>
          <p:nvPr/>
        </p:nvSpPr>
        <p:spPr>
          <a:xfrm>
            <a:off x="5882185" y="1378424"/>
            <a:ext cx="2715905" cy="50223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9957990" y="6488668"/>
            <a:ext cx="2234010" cy="369332"/>
          </a:xfrm>
          <a:prstGeom prst="rect">
            <a:avLst/>
          </a:prstGeom>
          <a:noFill/>
        </p:spPr>
        <p:txBody>
          <a:bodyPr wrap="none" rtlCol="0">
            <a:spAutoFit/>
          </a:bodyPr>
          <a:lstStyle/>
          <a:p>
            <a:r>
              <a:rPr lang="pt-BR" b="1" dirty="0"/>
              <a:t>Fonte: SIOPS, 2023</a:t>
            </a:r>
          </a:p>
        </p:txBody>
      </p:sp>
    </p:spTree>
    <p:extLst>
      <p:ext uri="{BB962C8B-B14F-4D97-AF65-F5344CB8AC3E}">
        <p14:creationId xmlns:p14="http://schemas.microsoft.com/office/powerpoint/2010/main" val="3680076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Disparidades Regionais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22299214"/>
              </p:ext>
            </p:extLst>
          </p:nvPr>
        </p:nvGraphicFramePr>
        <p:xfrm>
          <a:off x="690929" y="1465717"/>
          <a:ext cx="11032497" cy="4817745"/>
        </p:xfrm>
        <a:graphic>
          <a:graphicData uri="http://schemas.openxmlformats.org/drawingml/2006/table">
            <a:tbl>
              <a:tblPr>
                <a:tableStyleId>{5C22544A-7EE6-4342-B048-85BDC9FD1C3A}</a:tableStyleId>
              </a:tblPr>
              <a:tblGrid>
                <a:gridCol w="5314592">
                  <a:extLst>
                    <a:ext uri="{9D8B030D-6E8A-4147-A177-3AD203B41FA5}">
                      <a16:colId xmlns:a16="http://schemas.microsoft.com/office/drawing/2014/main" val="20000"/>
                    </a:ext>
                  </a:extLst>
                </a:gridCol>
                <a:gridCol w="2683263">
                  <a:extLst>
                    <a:ext uri="{9D8B030D-6E8A-4147-A177-3AD203B41FA5}">
                      <a16:colId xmlns:a16="http://schemas.microsoft.com/office/drawing/2014/main" val="20001"/>
                    </a:ext>
                  </a:extLst>
                </a:gridCol>
                <a:gridCol w="3034642">
                  <a:extLst>
                    <a:ext uri="{9D8B030D-6E8A-4147-A177-3AD203B41FA5}">
                      <a16:colId xmlns:a16="http://schemas.microsoft.com/office/drawing/2014/main" val="20002"/>
                    </a:ext>
                  </a:extLst>
                </a:gridCol>
              </a:tblGrid>
              <a:tr h="587324">
                <a:tc>
                  <a:txBody>
                    <a:bodyPr/>
                    <a:lstStyle/>
                    <a:p>
                      <a:pPr algn="l"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Municípios</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D. Total / </a:t>
                      </a:r>
                      <a:r>
                        <a:rPr lang="pt-BR" sz="2200" b="1" u="none" strike="noStrike" dirty="0" err="1">
                          <a:effectLst/>
                          <a:latin typeface="Calibri" panose="020F0502020204030204" pitchFamily="34" charset="0"/>
                          <a:ea typeface="Cambria" panose="02040503050406030204" pitchFamily="18" charset="0"/>
                          <a:cs typeface="Calibri" panose="020F0502020204030204" pitchFamily="34" charset="0"/>
                        </a:rPr>
                        <a:t>Hab</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tc>
                  <a:txBody>
                    <a:bodyPr/>
                    <a:lstStyle/>
                    <a:p>
                      <a:pPr algn="ctr" fontAlgn="ct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R. Próprios Aplicados</a:t>
                      </a:r>
                      <a:r>
                        <a:rPr lang="pt-BR" sz="2200" b="1" u="none" strike="noStrike" baseline="0" dirty="0">
                          <a:effectLst/>
                          <a:latin typeface="Calibri" panose="020F0502020204030204" pitchFamily="34" charset="0"/>
                          <a:ea typeface="Cambria" panose="02040503050406030204" pitchFamily="18" charset="0"/>
                          <a:cs typeface="Calibri" panose="020F0502020204030204" pitchFamily="34" charset="0"/>
                        </a:rPr>
                        <a:t> </a:t>
                      </a:r>
                      <a:r>
                        <a:rPr lang="pt-BR" sz="2200" b="1" u="none" strike="noStrike" dirty="0">
                          <a:effectLst/>
                          <a:latin typeface="Calibri" panose="020F0502020204030204" pitchFamily="34" charset="0"/>
                          <a:ea typeface="Cambria" panose="02040503050406030204" pitchFamily="18" charset="0"/>
                          <a:cs typeface="Calibri" panose="020F0502020204030204" pitchFamily="34" charset="0"/>
                        </a:rPr>
                        <a:t>em Saúde</a:t>
                      </a:r>
                      <a:endParaRPr lang="pt-BR" sz="22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510410 Guarantã do Norte</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1.880,25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37,90</a:t>
                      </a:r>
                    </a:p>
                  </a:txBody>
                  <a:tcPr marL="9525" marR="9525" marT="9525" marB="0" anchor="ctr"/>
                </a:tc>
                <a:extLst>
                  <a:ext uri="{0D108BD9-81ED-4DB2-BD59-A6C34878D82A}">
                    <a16:rowId xmlns:a16="http://schemas.microsoft.com/office/drawing/2014/main" val="10001"/>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510170 Barra do Bugres</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1.591,64</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34,72</a:t>
                      </a:r>
                    </a:p>
                  </a:txBody>
                  <a:tcPr marL="9525" marR="9525" marT="9525" marB="0" anchor="ctr"/>
                </a:tc>
                <a:extLst>
                  <a:ext uri="{0D108BD9-81ED-4DB2-BD59-A6C34878D82A}">
                    <a16:rowId xmlns:a16="http://schemas.microsoft.com/office/drawing/2014/main" val="10002"/>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510629 Paranaíta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2.796,59</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34,68</a:t>
                      </a:r>
                    </a:p>
                  </a:txBody>
                  <a:tcPr marL="9525" marR="9525" marT="9525" marB="0" anchor="ctr"/>
                </a:tc>
                <a:extLst>
                  <a:ext uri="{0D108BD9-81ED-4DB2-BD59-A6C34878D82A}">
                    <a16:rowId xmlns:a16="http://schemas.microsoft.com/office/drawing/2014/main" val="10003"/>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510623 Nova Olímpia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1.573,25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34,62</a:t>
                      </a:r>
                    </a:p>
                  </a:txBody>
                  <a:tcPr marL="9525" marR="9525" marT="9525" marB="0" anchor="ctr"/>
                </a:tc>
                <a:extLst>
                  <a:ext uri="{0D108BD9-81ED-4DB2-BD59-A6C34878D82A}">
                    <a16:rowId xmlns:a16="http://schemas.microsoft.com/office/drawing/2014/main" val="10004"/>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510625 Nova Xavantina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1.967,81</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33,33</a:t>
                      </a:r>
                    </a:p>
                  </a:txBody>
                  <a:tcPr marL="9525" marR="9525" marT="9525" marB="0" anchor="ctr"/>
                </a:tc>
                <a:extLst>
                  <a:ext uri="{0D108BD9-81ED-4DB2-BD59-A6C34878D82A}">
                    <a16:rowId xmlns:a16="http://schemas.microsoft.com/office/drawing/2014/main" val="10005"/>
                  </a:ext>
                </a:extLst>
              </a:tr>
              <a:tr h="327094">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p>
                  </a:txBody>
                  <a:tcPr marL="9525" marR="9525" marT="9525" marB="0" anchor="ctr"/>
                </a:tc>
                <a:extLst>
                  <a:ext uri="{0D108BD9-81ED-4DB2-BD59-A6C34878D82A}">
                    <a16:rowId xmlns:a16="http://schemas.microsoft.com/office/drawing/2014/main" val="10006"/>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510665 Pontal do Araguaia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1.214,72</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15,63</a:t>
                      </a:r>
                    </a:p>
                  </a:txBody>
                  <a:tcPr marL="9525" marR="9525" marT="9525" marB="0" anchor="ctr"/>
                </a:tc>
                <a:extLst>
                  <a:ext uri="{0D108BD9-81ED-4DB2-BD59-A6C34878D82A}">
                    <a16:rowId xmlns:a16="http://schemas.microsoft.com/office/drawing/2014/main" val="10007"/>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510785 São Félix do Araguaia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2.055,39</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15,22</a:t>
                      </a:r>
                    </a:p>
                  </a:txBody>
                  <a:tcPr marL="9525" marR="9525" marT="9525" marB="0" anchor="ctr"/>
                </a:tc>
                <a:extLst>
                  <a:ext uri="{0D108BD9-81ED-4DB2-BD59-A6C34878D82A}">
                    <a16:rowId xmlns:a16="http://schemas.microsoft.com/office/drawing/2014/main" val="10008"/>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510610 Nossa Senhora do Livramento</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1.017,54</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15,18</a:t>
                      </a:r>
                    </a:p>
                  </a:txBody>
                  <a:tcPr marL="9525" marR="9525" marT="9525" marB="0" anchor="ctr"/>
                </a:tc>
                <a:extLst>
                  <a:ext uri="{0D108BD9-81ED-4DB2-BD59-A6C34878D82A}">
                    <a16:rowId xmlns:a16="http://schemas.microsoft.com/office/drawing/2014/main" val="10009"/>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510776 Santa Rita do </a:t>
                      </a:r>
                      <a:r>
                        <a:rPr lang="pt-BR" sz="2200" b="0" i="0" u="none" strike="noStrike" dirty="0" err="1">
                          <a:solidFill>
                            <a:srgbClr val="000000"/>
                          </a:solidFill>
                          <a:effectLst/>
                          <a:latin typeface="Calibri" panose="020F0502020204030204" pitchFamily="34" charset="0"/>
                          <a:cs typeface="Calibri" panose="020F0502020204030204" pitchFamily="34" charset="0"/>
                        </a:rPr>
                        <a:t>Trivelato</a:t>
                      </a:r>
                      <a:endParaRPr lang="pt-BR" sz="2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3.161,35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15,17</a:t>
                      </a:r>
                    </a:p>
                  </a:txBody>
                  <a:tcPr marL="9525" marR="9525" marT="9525" marB="0" anchor="ctr"/>
                </a:tc>
                <a:extLst>
                  <a:ext uri="{0D108BD9-81ED-4DB2-BD59-A6C34878D82A}">
                    <a16:rowId xmlns:a16="http://schemas.microsoft.com/office/drawing/2014/main" val="10010"/>
                  </a:ext>
                </a:extLst>
              </a:tr>
              <a:tr h="327094">
                <a:tc>
                  <a:txBody>
                    <a:bodyPr/>
                    <a:lstStyle/>
                    <a:p>
                      <a:pPr algn="l" fontAlgn="ctr"/>
                      <a:r>
                        <a:rPr lang="pt-BR" sz="2200" b="0" i="0" u="none" strike="noStrike" dirty="0">
                          <a:solidFill>
                            <a:srgbClr val="000000"/>
                          </a:solidFill>
                          <a:effectLst/>
                          <a:latin typeface="Calibri" panose="020F0502020204030204" pitchFamily="34" charset="0"/>
                          <a:cs typeface="Calibri" panose="020F0502020204030204" pitchFamily="34" charset="0"/>
                        </a:rPr>
                        <a:t>510740 São Pedro da Cipa</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1.360,57</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15,17</a:t>
                      </a:r>
                    </a:p>
                  </a:txBody>
                  <a:tcPr marL="9525" marR="9525" marT="9525" marB="0" anchor="ctr"/>
                </a:tc>
                <a:extLst>
                  <a:ext uri="{0D108BD9-81ED-4DB2-BD59-A6C34878D82A}">
                    <a16:rowId xmlns:a16="http://schemas.microsoft.com/office/drawing/2014/main" val="10011"/>
                  </a:ext>
                </a:extLst>
              </a:tr>
              <a:tr h="327094">
                <a:tc>
                  <a:txBody>
                    <a:bodyPr/>
                    <a:lstStyle/>
                    <a:p>
                      <a:pPr algn="l" fontAlgn="ctr"/>
                      <a:r>
                        <a:rPr lang="pt-BR" sz="2200" b="1" i="0" u="none" strike="noStrike" dirty="0">
                          <a:solidFill>
                            <a:srgbClr val="000000"/>
                          </a:solidFill>
                          <a:effectLst/>
                          <a:latin typeface="Calibri" panose="020F0502020204030204" pitchFamily="34" charset="0"/>
                          <a:cs typeface="Calibri" panose="020F0502020204030204" pitchFamily="34" charset="0"/>
                        </a:rPr>
                        <a:t>Média</a:t>
                      </a:r>
                      <a:r>
                        <a:rPr lang="pt-BR" sz="2200" b="1" i="0" u="none" strike="noStrike" baseline="0" dirty="0">
                          <a:solidFill>
                            <a:srgbClr val="000000"/>
                          </a:solidFill>
                          <a:effectLst/>
                          <a:latin typeface="Calibri" panose="020F0502020204030204" pitchFamily="34" charset="0"/>
                          <a:cs typeface="Calibri" panose="020F0502020204030204" pitchFamily="34" charset="0"/>
                        </a:rPr>
                        <a:t> MT</a:t>
                      </a:r>
                      <a:endParaRPr lang="pt-BR" sz="2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1.778,55</a:t>
                      </a:r>
                    </a:p>
                  </a:txBody>
                  <a:tcPr marL="9525" marR="9525" marT="9525" marB="0" anchor="ctr"/>
                </a:tc>
                <a:tc>
                  <a:txBody>
                    <a:bodyPr/>
                    <a:lstStyle/>
                    <a:p>
                      <a:pPr algn="ctr" fontAlgn="ctr"/>
                      <a:r>
                        <a:rPr lang="pt-BR" sz="2200" b="0" i="0" u="none" strike="noStrike" dirty="0">
                          <a:solidFill>
                            <a:srgbClr val="000000"/>
                          </a:solidFill>
                          <a:effectLst/>
                          <a:latin typeface="Calibri" panose="020F0502020204030204" pitchFamily="34" charset="0"/>
                          <a:cs typeface="Calibri" panose="020F0502020204030204" pitchFamily="34" charset="0"/>
                        </a:rPr>
                        <a:t>25,46</a:t>
                      </a:r>
                    </a:p>
                  </a:txBody>
                  <a:tcPr marL="9525" marR="9525" marT="9525" marB="0" anchor="ctr"/>
                </a:tc>
                <a:extLst>
                  <a:ext uri="{0D108BD9-81ED-4DB2-BD59-A6C34878D82A}">
                    <a16:rowId xmlns:a16="http://schemas.microsoft.com/office/drawing/2014/main" val="10012"/>
                  </a:ext>
                </a:extLst>
              </a:tr>
            </a:tbl>
          </a:graphicData>
        </a:graphic>
      </p:graphicFrame>
      <p:sp>
        <p:nvSpPr>
          <p:cNvPr id="5" name="Retângulo de cantos arredondados 4"/>
          <p:cNvSpPr/>
          <p:nvPr/>
        </p:nvSpPr>
        <p:spPr>
          <a:xfrm>
            <a:off x="8557146" y="1323833"/>
            <a:ext cx="3302758" cy="50769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957990" y="6488668"/>
            <a:ext cx="2234010" cy="369332"/>
          </a:xfrm>
          <a:prstGeom prst="rect">
            <a:avLst/>
          </a:prstGeom>
          <a:noFill/>
        </p:spPr>
        <p:txBody>
          <a:bodyPr wrap="none" rtlCol="0">
            <a:spAutoFit/>
          </a:bodyPr>
          <a:lstStyle/>
          <a:p>
            <a:r>
              <a:rPr lang="pt-BR" b="1" dirty="0"/>
              <a:t>Fonte: SIOPS, 2023</a:t>
            </a:r>
          </a:p>
        </p:txBody>
      </p:sp>
    </p:spTree>
    <p:extLst>
      <p:ext uri="{BB962C8B-B14F-4D97-AF65-F5344CB8AC3E}">
        <p14:creationId xmlns:p14="http://schemas.microsoft.com/office/powerpoint/2010/main" val="363943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Distribuição de Competências </a:t>
            </a:r>
          </a:p>
        </p:txBody>
      </p:sp>
      <p:sp>
        <p:nvSpPr>
          <p:cNvPr id="3" name="Espaço Reservado para Conteúdo 2"/>
          <p:cNvSpPr>
            <a:spLocks noGrp="1"/>
          </p:cNvSpPr>
          <p:nvPr>
            <p:ph idx="1"/>
          </p:nvPr>
        </p:nvSpPr>
        <p:spPr/>
        <p:txBody>
          <a:bodyPr/>
          <a:lstStyle/>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970365391"/>
              </p:ext>
            </p:extLst>
          </p:nvPr>
        </p:nvGraphicFramePr>
        <p:xfrm>
          <a:off x="838199" y="1710293"/>
          <a:ext cx="10329809" cy="466344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8653408">
                  <a:extLst>
                    <a:ext uri="{9D8B030D-6E8A-4147-A177-3AD203B41FA5}">
                      <a16:colId xmlns:a16="http://schemas.microsoft.com/office/drawing/2014/main" val="20001"/>
                    </a:ext>
                  </a:extLst>
                </a:gridCol>
              </a:tblGrid>
              <a:tr h="437466">
                <a:tc>
                  <a:txBody>
                    <a:bodyPr/>
                    <a:lstStyle/>
                    <a:p>
                      <a:r>
                        <a:rPr lang="pt-BR" sz="2100" b="1" dirty="0"/>
                        <a:t>Esferas de Governo</a:t>
                      </a:r>
                    </a:p>
                  </a:txBody>
                  <a:tcPr/>
                </a:tc>
                <a:tc>
                  <a:txBody>
                    <a:bodyPr/>
                    <a:lstStyle/>
                    <a:p>
                      <a:r>
                        <a:rPr lang="pt-BR" sz="2100" b="1" dirty="0"/>
                        <a:t>Competências comuns</a:t>
                      </a:r>
                    </a:p>
                  </a:txBody>
                  <a:tcPr/>
                </a:tc>
                <a:extLst>
                  <a:ext uri="{0D108BD9-81ED-4DB2-BD59-A6C34878D82A}">
                    <a16:rowId xmlns:a16="http://schemas.microsoft.com/office/drawing/2014/main" val="10000"/>
                  </a:ext>
                </a:extLst>
              </a:tr>
              <a:tr h="437466">
                <a:tc>
                  <a:txBody>
                    <a:bodyPr/>
                    <a:lstStyle/>
                    <a:p>
                      <a:r>
                        <a:rPr lang="pt-BR" sz="2100" b="1" dirty="0"/>
                        <a:t>União</a:t>
                      </a:r>
                    </a:p>
                    <a:p>
                      <a:r>
                        <a:rPr lang="pt-BR" sz="2100" b="1" dirty="0"/>
                        <a:t>Estados</a:t>
                      </a:r>
                    </a:p>
                    <a:p>
                      <a:r>
                        <a:rPr lang="pt-BR" sz="2100" b="1" dirty="0"/>
                        <a:t>Municípios</a:t>
                      </a:r>
                    </a:p>
                  </a:txBody>
                  <a:tcPr/>
                </a:tc>
                <a:tc>
                  <a:txBody>
                    <a:bodyPr/>
                    <a:lstStyle/>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Acompanhar, avaliar e divulgar o nível de saúde da população;</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Administrar recursos orçamentários e financeiros;</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Estabelecer padrões e mecanismos de controle e avaliação dos serviços de saúde;</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Organizar e coordenar sistemas de informação;</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Elaborar e atualizar os planos de saúde; Relatório de Gestão, Relatório Detalhado do Quadrimestre Anterior (RDQA) e Programação Anual de Saúde (PAS);</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Elaborar normas para regular as atividades dos serviços privados de saúde;</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Fomentar, coordenar e executar programas e projetos estratégicos;</a:t>
                      </a:r>
                    </a:p>
                    <a:p>
                      <a:pPr marL="342900" indent="-342900">
                        <a:buFont typeface="Arial" panose="020B0604020202020204" pitchFamily="34" charset="0"/>
                        <a:buChar char="•"/>
                      </a:pPr>
                      <a:r>
                        <a:rPr lang="pt-BR" sz="2100" b="0" i="0" u="none" strike="noStrike" kern="1200" baseline="0" dirty="0">
                          <a:solidFill>
                            <a:schemeClr val="dk1"/>
                          </a:solidFill>
                          <a:latin typeface="+mn-lt"/>
                          <a:ea typeface="+mn-ea"/>
                          <a:cs typeface="+mn-cs"/>
                        </a:rPr>
                        <a:t>Elaborar proposta orçamentária (Inciso X da Lei n° 8.080, de 1990).</a:t>
                      </a:r>
                      <a:endParaRPr lang="pt-BR" sz="21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6380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Modelo Sugestivo ASIS</a:t>
            </a:r>
          </a:p>
        </p:txBody>
      </p:sp>
      <p:sp>
        <p:nvSpPr>
          <p:cNvPr id="3" name="Espaço Reservado para Conteúdo 2"/>
          <p:cNvSpPr>
            <a:spLocks noGrp="1"/>
          </p:cNvSpPr>
          <p:nvPr>
            <p:ph idx="1"/>
          </p:nvPr>
        </p:nvSpPr>
        <p:spPr/>
        <p:txBody>
          <a:bodyPr/>
          <a:lstStyle/>
          <a:p>
            <a:endParaRPr lang="pt-BR" dirty="0">
              <a:solidFill>
                <a:schemeClr val="tx1"/>
              </a:solidFill>
            </a:endParaRPr>
          </a:p>
        </p:txBody>
      </p:sp>
    </p:spTree>
    <p:extLst>
      <p:ext uri="{BB962C8B-B14F-4D97-AF65-F5344CB8AC3E}">
        <p14:creationId xmlns:p14="http://schemas.microsoft.com/office/powerpoint/2010/main" val="20274979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31095" y="872093"/>
            <a:ext cx="10329808" cy="4330911"/>
          </a:xfrm>
        </p:spPr>
        <p:txBody>
          <a:bodyPr>
            <a:normAutofit/>
          </a:bodyPr>
          <a:lstStyle/>
          <a:p>
            <a:pPr algn="ctr"/>
            <a:r>
              <a:rPr lang="pt-BR" dirty="0">
                <a:solidFill>
                  <a:srgbClr val="954F72"/>
                </a:solidFill>
                <a:hlinkClick r:id="rId2">
                  <a:extLst>
                    <a:ext uri="{A12FA001-AC4F-418D-AE19-62706E023703}">
                      <ahyp:hlinkClr xmlns:ahyp="http://schemas.microsoft.com/office/drawing/2018/hyperlinkcolor" val="tx"/>
                    </a:ext>
                  </a:extLst>
                </a:hlinkClick>
              </a:rPr>
              <a:t>https://www.youtube.com/watch?v=eMe8hYlfEpM&amp;t=58s&amp;ab_channel=EscoladeSa%C3%BAdeP%C3%BAblicadeMatoGrosso-ESPMT</a:t>
            </a:r>
          </a:p>
          <a:p>
            <a:pPr algn="ctr"/>
            <a:r>
              <a:rPr lang="pt-BR" dirty="0">
                <a:solidFill>
                  <a:schemeClr val="tx1"/>
                </a:solidFill>
              </a:rPr>
              <a:t>ASIS</a:t>
            </a:r>
          </a:p>
          <a:p>
            <a:pPr algn="ctr"/>
            <a:r>
              <a:rPr lang="pt-BR" dirty="0">
                <a:solidFill>
                  <a:srgbClr val="954F72"/>
                </a:solidFill>
                <a:hlinkClick r:id="rId2">
                  <a:extLst>
                    <a:ext uri="{A12FA001-AC4F-418D-AE19-62706E023703}">
                      <ahyp:hlinkClr xmlns:ahyp="http://schemas.microsoft.com/office/drawing/2018/hyperlinkcolor" val="tx"/>
                    </a:ext>
                  </a:extLst>
                </a:hlinkClick>
              </a:rPr>
              <a:t>https://www.youtube.com/watch?v=xMd6xN12w5Y</a:t>
            </a:r>
            <a:endParaRPr lang="pt-BR" dirty="0">
              <a:solidFill>
                <a:srgbClr val="954F72"/>
              </a:solidFill>
            </a:endParaRPr>
          </a:p>
          <a:p>
            <a:pPr algn="ctr"/>
            <a:r>
              <a:rPr lang="pt-BR" dirty="0" err="1">
                <a:solidFill>
                  <a:schemeClr val="tx1"/>
                </a:solidFill>
              </a:rPr>
              <a:t>TabNet</a:t>
            </a:r>
            <a:r>
              <a:rPr lang="pt-BR" dirty="0">
                <a:solidFill>
                  <a:schemeClr val="tx1"/>
                </a:solidFill>
              </a:rPr>
              <a:t> / </a:t>
            </a:r>
            <a:r>
              <a:rPr lang="pt-BR" dirty="0" err="1">
                <a:solidFill>
                  <a:schemeClr val="tx1"/>
                </a:solidFill>
              </a:rPr>
              <a:t>TabWin</a:t>
            </a:r>
            <a:endParaRPr lang="pt-BR" dirty="0">
              <a:solidFill>
                <a:schemeClr val="tx1"/>
              </a:solidFill>
            </a:endParaRPr>
          </a:p>
        </p:txBody>
      </p:sp>
      <p:pic>
        <p:nvPicPr>
          <p:cNvPr id="2050" name="Picture 2" descr="YouTube Logo – PNG e Vetor – Download de Logo"/>
          <p:cNvPicPr>
            <a:picLocks noChangeAspect="1" noChangeArrowheads="1"/>
          </p:cNvPicPr>
          <p:nvPr/>
        </p:nvPicPr>
        <p:blipFill rotWithShape="1">
          <a:blip r:embed="rId3">
            <a:extLst>
              <a:ext uri="{28A0092B-C50C-407E-A947-70E740481C1C}">
                <a14:useLocalDpi xmlns:a14="http://schemas.microsoft.com/office/drawing/2010/main" val="0"/>
              </a:ext>
            </a:extLst>
          </a:blip>
          <a:srcRect t="34443" b="37295"/>
          <a:stretch/>
        </p:blipFill>
        <p:spPr bwMode="auto">
          <a:xfrm>
            <a:off x="3218314" y="4640355"/>
            <a:ext cx="5755371" cy="162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505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dirty="0">
                <a:solidFill>
                  <a:schemeClr val="tx1"/>
                </a:solidFill>
              </a:rPr>
              <a:t>Plano Municipal de Saúde</a:t>
            </a:r>
            <a:endParaRPr lang="pt-BR" noProof="1">
              <a:solidFill>
                <a:schemeClr val="tx1"/>
              </a:solidFill>
            </a:endParaRPr>
          </a:p>
        </p:txBody>
      </p:sp>
      <p:sp>
        <p:nvSpPr>
          <p:cNvPr id="7" name="Subtítulo 6"/>
          <p:cNvSpPr>
            <a:spLocks noGrp="1"/>
          </p:cNvSpPr>
          <p:nvPr>
            <p:ph type="subTitle" idx="1"/>
          </p:nvPr>
        </p:nvSpPr>
        <p:spPr/>
        <p:txBody>
          <a:bodyPr rtlCol="0">
            <a:normAutofit/>
          </a:bodyPr>
          <a:lstStyle/>
          <a:p>
            <a:pPr>
              <a:lnSpc>
                <a:spcPct val="110000"/>
              </a:lnSpc>
            </a:pPr>
            <a:r>
              <a:rPr lang="pt-BR" sz="2400" noProof="1">
                <a:solidFill>
                  <a:schemeClr val="tx1"/>
                </a:solidFill>
              </a:rPr>
              <a:t>e seus desdobramentos.</a:t>
            </a:r>
          </a:p>
        </p:txBody>
      </p:sp>
      <p:pic>
        <p:nvPicPr>
          <p:cNvPr id="4" name="Imagem 3" descr="C:\Users\Administrador\Desktop\logocosems\LOGO COSEMS.png"/>
          <p:cNvPicPr/>
          <p:nvPr/>
        </p:nvPicPr>
        <p:blipFill>
          <a:blip r:embed="rId3">
            <a:extLst>
              <a:ext uri="{28A0092B-C50C-407E-A947-70E740481C1C}">
                <a14:useLocalDpi xmlns:a14="http://schemas.microsoft.com/office/drawing/2010/main" val="0"/>
              </a:ext>
            </a:extLst>
          </a:blip>
          <a:srcRect/>
          <a:stretch>
            <a:fillRect/>
          </a:stretch>
        </p:blipFill>
        <p:spPr bwMode="auto">
          <a:xfrm>
            <a:off x="4924200" y="596438"/>
            <a:ext cx="2367986" cy="1896647"/>
          </a:xfrm>
          <a:prstGeom prst="rect">
            <a:avLst/>
          </a:prstGeom>
          <a:noFill/>
          <a:ln>
            <a:noFill/>
          </a:ln>
        </p:spPr>
      </p:pic>
    </p:spTree>
    <p:extLst>
      <p:ext uri="{BB962C8B-B14F-4D97-AF65-F5344CB8AC3E}">
        <p14:creationId xmlns:p14="http://schemas.microsoft.com/office/powerpoint/2010/main" val="10857210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O que diz a norma?</a:t>
            </a:r>
          </a:p>
        </p:txBody>
      </p:sp>
      <p:sp>
        <p:nvSpPr>
          <p:cNvPr id="3" name="Espaço Reservado para Conteúdo 2"/>
          <p:cNvSpPr>
            <a:spLocks noGrp="1"/>
          </p:cNvSpPr>
          <p:nvPr>
            <p:ph idx="1"/>
          </p:nvPr>
        </p:nvSpPr>
        <p:spPr>
          <a:xfrm>
            <a:off x="838199" y="1558548"/>
            <a:ext cx="10533845" cy="1620081"/>
          </a:xfrm>
        </p:spPr>
        <p:txBody>
          <a:bodyPr>
            <a:noAutofit/>
          </a:bodyPr>
          <a:lstStyle/>
          <a:p>
            <a:pPr>
              <a:spcAft>
                <a:spcPts val="600"/>
              </a:spcAft>
            </a:pPr>
            <a:r>
              <a:rPr lang="pt-BR" sz="3200" dirty="0">
                <a:solidFill>
                  <a:schemeClr val="tx1"/>
                </a:solidFill>
              </a:rPr>
              <a:t>A elaboração do PMS será orientada pelas necessidades de saúde da população, considerando:</a:t>
            </a:r>
          </a:p>
        </p:txBody>
      </p:sp>
    </p:spTree>
    <p:extLst>
      <p:ext uri="{BB962C8B-B14F-4D97-AF65-F5344CB8AC3E}">
        <p14:creationId xmlns:p14="http://schemas.microsoft.com/office/powerpoint/2010/main" val="267240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3071"/>
            <a:ext cx="10725443" cy="965477"/>
          </a:xfrm>
        </p:spPr>
        <p:txBody>
          <a:bodyPr>
            <a:noAutofit/>
          </a:bodyPr>
          <a:lstStyle/>
          <a:p>
            <a:r>
              <a:rPr lang="pt-BR" sz="3200" dirty="0">
                <a:solidFill>
                  <a:schemeClr val="tx1"/>
                </a:solidFill>
              </a:rPr>
              <a:t>1º - Análise situacional, orientada, dentre outros, pelos seguintes temas contidos no Mapa da Saúde:</a:t>
            </a:r>
            <a:endParaRPr lang="pt-BR" sz="3200" dirty="0"/>
          </a:p>
        </p:txBody>
      </p:sp>
      <p:pic>
        <p:nvPicPr>
          <p:cNvPr id="5" name="Espaço Reservado para Conteúdo 4"/>
          <p:cNvPicPr>
            <a:picLocks noGrp="1" noChangeAspect="1"/>
          </p:cNvPicPr>
          <p:nvPr>
            <p:ph idx="1"/>
          </p:nvPr>
        </p:nvPicPr>
        <p:blipFill>
          <a:blip r:embed="rId3"/>
          <a:stretch>
            <a:fillRect/>
          </a:stretch>
        </p:blipFill>
        <p:spPr>
          <a:xfrm>
            <a:off x="3697483" y="1671656"/>
            <a:ext cx="5332122" cy="4665607"/>
          </a:xfrm>
          <a:prstGeom prst="rect">
            <a:avLst/>
          </a:prstGeom>
        </p:spPr>
      </p:pic>
    </p:spTree>
    <p:extLst>
      <p:ext uri="{BB962C8B-B14F-4D97-AF65-F5344CB8AC3E}">
        <p14:creationId xmlns:p14="http://schemas.microsoft.com/office/powerpoint/2010/main" val="18966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2º - Definição das diretrizes, objetivos, metas e indicadores – DOMI</a:t>
            </a:r>
          </a:p>
        </p:txBody>
      </p:sp>
      <p:sp>
        <p:nvSpPr>
          <p:cNvPr id="3" name="Espaço Reservado para Conteúdo 2"/>
          <p:cNvSpPr>
            <a:spLocks noGrp="1"/>
          </p:cNvSpPr>
          <p:nvPr>
            <p:ph idx="1"/>
          </p:nvPr>
        </p:nvSpPr>
        <p:spPr>
          <a:xfrm>
            <a:off x="838200" y="2315411"/>
            <a:ext cx="10329808" cy="1127036"/>
          </a:xfrm>
        </p:spPr>
        <p:txBody>
          <a:bodyPr/>
          <a:lstStyle/>
          <a:p>
            <a:r>
              <a:rPr lang="pt-BR" dirty="0">
                <a:solidFill>
                  <a:schemeClr val="tx1"/>
                </a:solidFill>
              </a:rPr>
              <a:t>Como o próprio nome diz, direcionam, ou seja, são orientações, guias, rumos que definem o caminho a ser seguido pelo plano. ​</a:t>
            </a:r>
          </a:p>
        </p:txBody>
      </p:sp>
      <p:sp>
        <p:nvSpPr>
          <p:cNvPr id="5" name="Espaço Reservado para Conteúdo 2"/>
          <p:cNvSpPr txBox="1">
            <a:spLocks/>
          </p:cNvSpPr>
          <p:nvPr/>
        </p:nvSpPr>
        <p:spPr>
          <a:xfrm>
            <a:off x="838200" y="3442447"/>
            <a:ext cx="10329808" cy="277804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solidFill>
                  <a:schemeClr val="tx1"/>
                </a:solidFill>
              </a:rPr>
              <a:t>Exemplo de Diretrizes:</a:t>
            </a:r>
          </a:p>
          <a:p>
            <a:pPr marL="457200" indent="-457200">
              <a:buFont typeface="Arial" panose="020B0604020202020204" pitchFamily="34" charset="0"/>
              <a:buChar char="•"/>
            </a:pPr>
            <a:r>
              <a:rPr lang="pt-BR" dirty="0">
                <a:solidFill>
                  <a:schemeClr val="tx1"/>
                </a:solidFill>
              </a:rPr>
              <a:t>Implementação da vigilância em saúde do trabalhador; </a:t>
            </a:r>
          </a:p>
          <a:p>
            <a:pPr marL="457200" indent="-457200">
              <a:buFont typeface="Arial" panose="020B0604020202020204" pitchFamily="34" charset="0"/>
              <a:buChar char="•"/>
            </a:pPr>
            <a:r>
              <a:rPr lang="pt-BR" dirty="0">
                <a:solidFill>
                  <a:schemeClr val="tx1"/>
                </a:solidFill>
              </a:rPr>
              <a:t>Promoção do acesso a Assistência Farmacêutica;</a:t>
            </a:r>
          </a:p>
          <a:p>
            <a:pPr marL="457200" indent="-457200">
              <a:buFont typeface="Arial" panose="020B0604020202020204" pitchFamily="34" charset="0"/>
              <a:buChar char="•"/>
            </a:pPr>
            <a:r>
              <a:rPr lang="pt-BR" dirty="0">
                <a:solidFill>
                  <a:schemeClr val="tx1"/>
                </a:solidFill>
              </a:rPr>
              <a:t>Organização da rede de Atenção à Saúde;</a:t>
            </a:r>
          </a:p>
          <a:p>
            <a:pPr marL="457200" indent="-457200">
              <a:buFont typeface="Arial" panose="020B0604020202020204" pitchFamily="34" charset="0"/>
              <a:buChar char="•"/>
            </a:pPr>
            <a:r>
              <a:rPr lang="pt-BR" dirty="0">
                <a:solidFill>
                  <a:schemeClr val="tx1"/>
                </a:solidFill>
              </a:rPr>
              <a:t>Ampliação da cobertura da estratégia Saúde da Família;</a:t>
            </a:r>
          </a:p>
        </p:txBody>
      </p:sp>
      <p:sp>
        <p:nvSpPr>
          <p:cNvPr id="6" name="Título 1"/>
          <p:cNvSpPr txBox="1">
            <a:spLocks/>
          </p:cNvSpPr>
          <p:nvPr/>
        </p:nvSpPr>
        <p:spPr>
          <a:xfrm>
            <a:off x="838199" y="1558548"/>
            <a:ext cx="10329809" cy="9654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lumMod val="85000"/>
                    <a:lumOff val="15000"/>
                  </a:schemeClr>
                </a:solidFill>
                <a:latin typeface="Century Gothic" panose="020B0502020202020204" pitchFamily="34" charset="0"/>
                <a:ea typeface="+mj-ea"/>
                <a:cs typeface="+mj-cs"/>
              </a:defRPr>
            </a:lvl1pPr>
          </a:lstStyle>
          <a:p>
            <a:r>
              <a:rPr lang="pt-BR" b="1" dirty="0">
                <a:solidFill>
                  <a:schemeClr val="tx1"/>
                </a:solidFill>
              </a:rPr>
              <a:t>Diretrizes</a:t>
            </a:r>
          </a:p>
        </p:txBody>
      </p:sp>
    </p:spTree>
    <p:extLst>
      <p:ext uri="{BB962C8B-B14F-4D97-AF65-F5344CB8AC3E}">
        <p14:creationId xmlns:p14="http://schemas.microsoft.com/office/powerpoint/2010/main" val="20518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solidFill>
                <a:schemeClr val="tx1"/>
              </a:solidFill>
            </a:endParaRPr>
          </a:p>
        </p:txBody>
      </p:sp>
      <p:sp>
        <p:nvSpPr>
          <p:cNvPr id="3" name="Espaço Reservado para Conteúdo 2"/>
          <p:cNvSpPr>
            <a:spLocks noGrp="1"/>
          </p:cNvSpPr>
          <p:nvPr>
            <p:ph idx="1"/>
          </p:nvPr>
        </p:nvSpPr>
        <p:spPr/>
        <p:txBody>
          <a:bodyPr>
            <a:normAutofit/>
          </a:bodyPr>
          <a:lstStyle/>
          <a:p>
            <a:pPr marL="457200" indent="-457200">
              <a:buFont typeface="Arial" panose="020B0604020202020204" pitchFamily="34" charset="0"/>
              <a:buChar char="•"/>
            </a:pPr>
            <a:r>
              <a:rPr lang="pt-BR" dirty="0">
                <a:solidFill>
                  <a:schemeClr val="tx1"/>
                </a:solidFill>
              </a:rPr>
              <a:t>Aperfeiçoamento da Regulação da Atenção à Saúde;</a:t>
            </a:r>
          </a:p>
          <a:p>
            <a:pPr marL="457200" indent="-457200">
              <a:buFont typeface="Arial" panose="020B0604020202020204" pitchFamily="34" charset="0"/>
              <a:buChar char="•"/>
            </a:pPr>
            <a:r>
              <a:rPr lang="pt-BR" dirty="0">
                <a:solidFill>
                  <a:schemeClr val="tx1"/>
                </a:solidFill>
              </a:rPr>
              <a:t>Cooperação técnica e financeira aos municípios na organização da atenção à saúde;</a:t>
            </a:r>
          </a:p>
          <a:p>
            <a:pPr marL="457200" indent="-457200">
              <a:buFont typeface="Arial" panose="020B0604020202020204" pitchFamily="34" charset="0"/>
              <a:buChar char="•"/>
            </a:pPr>
            <a:r>
              <a:rPr lang="pt-BR" dirty="0">
                <a:solidFill>
                  <a:schemeClr val="tx1"/>
                </a:solidFill>
              </a:rPr>
              <a:t>Implementação do Sistema de Planejamento do SUS;</a:t>
            </a:r>
          </a:p>
          <a:p>
            <a:pPr marL="457200" indent="-457200">
              <a:buFont typeface="Arial" panose="020B0604020202020204" pitchFamily="34" charset="0"/>
              <a:buChar char="•"/>
            </a:pPr>
            <a:r>
              <a:rPr lang="pt-BR" dirty="0">
                <a:solidFill>
                  <a:schemeClr val="tx1"/>
                </a:solidFill>
              </a:rPr>
              <a:t>Efetivação da gestão do trabalho e da educação no SUS;</a:t>
            </a:r>
          </a:p>
          <a:p>
            <a:pPr marL="457200" indent="-457200">
              <a:buFont typeface="Arial" panose="020B0604020202020204" pitchFamily="34" charset="0"/>
              <a:buChar char="•"/>
            </a:pPr>
            <a:r>
              <a:rPr lang="pt-BR" b="1" dirty="0">
                <a:solidFill>
                  <a:schemeClr val="tx1"/>
                </a:solidFill>
              </a:rPr>
              <a:t>Qualificação da atenção à saúde da mulher e da criança.</a:t>
            </a:r>
          </a:p>
        </p:txBody>
      </p:sp>
    </p:spTree>
    <p:extLst>
      <p:ext uri="{BB962C8B-B14F-4D97-AF65-F5344CB8AC3E}">
        <p14:creationId xmlns:p14="http://schemas.microsoft.com/office/powerpoint/2010/main" val="12013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rPr>
              <a:t>Objetivos</a:t>
            </a:r>
          </a:p>
        </p:txBody>
      </p:sp>
      <p:sp>
        <p:nvSpPr>
          <p:cNvPr id="3" name="Espaço Reservado para Conteúdo 2"/>
          <p:cNvSpPr>
            <a:spLocks noGrp="1"/>
          </p:cNvSpPr>
          <p:nvPr>
            <p:ph idx="1"/>
          </p:nvPr>
        </p:nvSpPr>
        <p:spPr>
          <a:xfrm>
            <a:off x="838201" y="1710294"/>
            <a:ext cx="10329808" cy="4569482"/>
          </a:xfrm>
        </p:spPr>
        <p:txBody>
          <a:bodyPr>
            <a:normAutofit/>
          </a:bodyPr>
          <a:lstStyle/>
          <a:p>
            <a:pPr algn="just"/>
            <a:r>
              <a:rPr lang="pt-BR" dirty="0">
                <a:solidFill>
                  <a:schemeClr val="tx1"/>
                </a:solidFill>
              </a:rPr>
              <a:t>Expressam o resultado que se deseja alcançar, ou seja, a transformação da situação a qual se propõe modificar.</a:t>
            </a:r>
          </a:p>
          <a:p>
            <a:r>
              <a:rPr lang="pt-BR" dirty="0">
                <a:solidFill>
                  <a:schemeClr val="tx1"/>
                </a:solidFill>
              </a:rPr>
              <a:t>Eles devem estar coerentes com a política de governo municipal, além das prioridades nacionais e estaduais. </a:t>
            </a:r>
          </a:p>
          <a:p>
            <a:r>
              <a:rPr lang="pt-BR" dirty="0">
                <a:solidFill>
                  <a:schemeClr val="tx1"/>
                </a:solidFill>
              </a:rPr>
              <a:t>É importante destacar que a proposição de objetivos não pode estar relacionada somente com a solução de problemas, deve-se também considerar a viabilidade política, econômica, técnico-organizacional.</a:t>
            </a:r>
          </a:p>
          <a:p>
            <a:endParaRPr lang="pt-BR" dirty="0">
              <a:solidFill>
                <a:schemeClr val="tx1"/>
              </a:solidFill>
            </a:endParaRPr>
          </a:p>
        </p:txBody>
      </p:sp>
    </p:spTree>
    <p:extLst>
      <p:ext uri="{BB962C8B-B14F-4D97-AF65-F5344CB8AC3E}">
        <p14:creationId xmlns:p14="http://schemas.microsoft.com/office/powerpoint/2010/main" val="1321939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dos Objetivos</a:t>
            </a:r>
          </a:p>
        </p:txBody>
      </p:sp>
      <p:sp>
        <p:nvSpPr>
          <p:cNvPr id="3" name="Espaço Reservado para Conteúdo 2"/>
          <p:cNvSpPr>
            <a:spLocks noGrp="1"/>
          </p:cNvSpPr>
          <p:nvPr>
            <p:ph idx="1"/>
          </p:nvPr>
        </p:nvSpPr>
        <p:spPr/>
        <p:txBody>
          <a:bodyPr>
            <a:normAutofit lnSpcReduction="10000"/>
          </a:bodyPr>
          <a:lstStyle/>
          <a:p>
            <a:r>
              <a:rPr lang="pt-BR" dirty="0">
                <a:solidFill>
                  <a:schemeClr val="tx1"/>
                </a:solidFill>
              </a:rPr>
              <a:t>Para a formulação de objetivos mais efetiva, orienta-se a utilização dos verbos no infinitivo (reduzir, ampliar, fortalecer etc.) de modo a expressar a situação desejada de forma mais clara.</a:t>
            </a:r>
          </a:p>
          <a:p>
            <a:r>
              <a:rPr lang="pt-BR" dirty="0">
                <a:solidFill>
                  <a:schemeClr val="tx1"/>
                </a:solidFill>
              </a:rPr>
              <a:t>Objetivo Estratégico/geral: Estabelece, de forma geral e abrangente, as intenções e os resultados esperados do programa, orientando o seu desenvolvimento. </a:t>
            </a:r>
          </a:p>
          <a:p>
            <a:r>
              <a:rPr lang="pt-BR" dirty="0">
                <a:solidFill>
                  <a:schemeClr val="tx1"/>
                </a:solidFill>
              </a:rPr>
              <a:t>Objetivos específicos: Conjunto de eventos ou ações concretas que, coletivamente, contribuem para alcançar o objetivo geral.</a:t>
            </a:r>
          </a:p>
        </p:txBody>
      </p:sp>
    </p:spTree>
    <p:extLst>
      <p:ext uri="{BB962C8B-B14F-4D97-AF65-F5344CB8AC3E}">
        <p14:creationId xmlns:p14="http://schemas.microsoft.com/office/powerpoint/2010/main" val="4189731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dos Objetivos</a:t>
            </a:r>
          </a:p>
        </p:txBody>
      </p:sp>
      <p:sp>
        <p:nvSpPr>
          <p:cNvPr id="3" name="Espaço Reservado para Conteúdo 2"/>
          <p:cNvSpPr>
            <a:spLocks noGrp="1"/>
          </p:cNvSpPr>
          <p:nvPr>
            <p:ph idx="1"/>
          </p:nvPr>
        </p:nvSpPr>
        <p:spPr/>
        <p:txBody>
          <a:bodyPr>
            <a:normAutofit/>
          </a:bodyPr>
          <a:lstStyle/>
          <a:p>
            <a:r>
              <a:rPr lang="pt-BR" dirty="0">
                <a:solidFill>
                  <a:schemeClr val="tx1"/>
                </a:solidFill>
              </a:rPr>
              <a:t>Exemplo de Objetivos:</a:t>
            </a:r>
          </a:p>
          <a:p>
            <a:pPr marL="514350" indent="-514350">
              <a:buFont typeface="+mj-lt"/>
              <a:buAutoNum type="arabicPeriod"/>
            </a:pPr>
            <a:r>
              <a:rPr lang="pt-BR" dirty="0">
                <a:solidFill>
                  <a:schemeClr val="tx1"/>
                </a:solidFill>
              </a:rPr>
              <a:t>Elevar a expectativa de vida da população em Jaburu. </a:t>
            </a:r>
          </a:p>
          <a:p>
            <a:pPr marL="457200" lvl="1" indent="0">
              <a:buNone/>
            </a:pPr>
            <a:r>
              <a:rPr lang="pt-BR" dirty="0"/>
              <a:t>1.1 Ampliar a cobertura a atenção primária nas regiões que apresentam maior índice de vulnerabilidade social;</a:t>
            </a:r>
          </a:p>
          <a:p>
            <a:pPr marL="457200" lvl="1" indent="0">
              <a:spcAft>
                <a:spcPts val="600"/>
              </a:spcAft>
              <a:buNone/>
            </a:pPr>
            <a:r>
              <a:rPr lang="pt-BR" dirty="0"/>
              <a:t>1.2 Fortalecer a rede de média complexidade enquanto estratégia de resolutividade para atenção primária.</a:t>
            </a:r>
          </a:p>
          <a:p>
            <a:pPr marL="457200" lvl="1" indent="0">
              <a:spcAft>
                <a:spcPts val="600"/>
              </a:spcAft>
              <a:buNone/>
            </a:pPr>
            <a:endParaRPr lang="pt-BR" dirty="0"/>
          </a:p>
        </p:txBody>
      </p:sp>
    </p:spTree>
    <p:extLst>
      <p:ext uri="{BB962C8B-B14F-4D97-AF65-F5344CB8AC3E}">
        <p14:creationId xmlns:p14="http://schemas.microsoft.com/office/powerpoint/2010/main" val="150723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solidFill>
                  <a:schemeClr val="tx1"/>
                </a:solidFill>
              </a:rPr>
              <a:t>Principais normas e disposições específicas sobre o planejamento governamental</a:t>
            </a:r>
          </a:p>
        </p:txBody>
      </p:sp>
      <p:sp>
        <p:nvSpPr>
          <p:cNvPr id="3" name="Espaço Reservado para Conteúdo 2"/>
          <p:cNvSpPr>
            <a:spLocks noGrp="1"/>
          </p:cNvSpPr>
          <p:nvPr>
            <p:ph idx="1"/>
          </p:nvPr>
        </p:nvSpPr>
        <p:spPr/>
        <p:txBody>
          <a:bodyPr/>
          <a:lstStyle/>
          <a:p>
            <a:pPr marL="285750" lvl="0" indent="-285750">
              <a:buFont typeface="Arial" panose="020B0604020202020204" pitchFamily="34" charset="0"/>
              <a:buChar char="•"/>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553378212"/>
              </p:ext>
            </p:extLst>
          </p:nvPr>
        </p:nvGraphicFramePr>
        <p:xfrm>
          <a:off x="838198" y="1658338"/>
          <a:ext cx="10893137" cy="4780866"/>
        </p:xfrm>
        <a:graphic>
          <a:graphicData uri="http://schemas.openxmlformats.org/drawingml/2006/table">
            <a:tbl>
              <a:tblPr firstRow="1" bandRow="1">
                <a:tableStyleId>{5C22544A-7EE6-4342-B048-85BDC9FD1C3A}</a:tableStyleId>
              </a:tblPr>
              <a:tblGrid>
                <a:gridCol w="2271871">
                  <a:extLst>
                    <a:ext uri="{9D8B030D-6E8A-4147-A177-3AD203B41FA5}">
                      <a16:colId xmlns:a16="http://schemas.microsoft.com/office/drawing/2014/main" val="20000"/>
                    </a:ext>
                  </a:extLst>
                </a:gridCol>
                <a:gridCol w="8621266">
                  <a:extLst>
                    <a:ext uri="{9D8B030D-6E8A-4147-A177-3AD203B41FA5}">
                      <a16:colId xmlns:a16="http://schemas.microsoft.com/office/drawing/2014/main" val="20001"/>
                    </a:ext>
                  </a:extLst>
                </a:gridCol>
              </a:tblGrid>
              <a:tr h="437466">
                <a:tc>
                  <a:txBody>
                    <a:bodyPr/>
                    <a:lstStyle/>
                    <a:p>
                      <a:r>
                        <a:rPr lang="pt-BR" sz="1700" b="1" dirty="0"/>
                        <a:t>Legislação</a:t>
                      </a:r>
                    </a:p>
                  </a:txBody>
                  <a:tcPr/>
                </a:tc>
                <a:tc>
                  <a:txBody>
                    <a:bodyPr/>
                    <a:lstStyle/>
                    <a:p>
                      <a:r>
                        <a:rPr lang="pt-BR" sz="1700" b="1" dirty="0"/>
                        <a:t>Disposições sobre o planejamento governamental</a:t>
                      </a:r>
                    </a:p>
                  </a:txBody>
                  <a:tcPr/>
                </a:tc>
                <a:extLst>
                  <a:ext uri="{0D108BD9-81ED-4DB2-BD59-A6C34878D82A}">
                    <a16:rowId xmlns:a16="http://schemas.microsoft.com/office/drawing/2014/main" val="10000"/>
                  </a:ext>
                </a:extLst>
              </a:tr>
              <a:tr h="437466">
                <a:tc>
                  <a:txBody>
                    <a:bodyPr/>
                    <a:lstStyle/>
                    <a:p>
                      <a:r>
                        <a:rPr lang="pt-BR" sz="1700" b="0" dirty="0"/>
                        <a:t>Lei n° 4.320/1964</a:t>
                      </a:r>
                    </a:p>
                  </a:txBody>
                  <a:tcPr/>
                </a:tc>
                <a:tc>
                  <a:txBody>
                    <a:bodyPr/>
                    <a:lstStyle/>
                    <a:p>
                      <a:r>
                        <a:rPr lang="pt-BR" sz="1700" b="0" i="0" u="none" strike="noStrike" kern="1200" baseline="0" dirty="0">
                          <a:solidFill>
                            <a:schemeClr val="dk1"/>
                          </a:solidFill>
                          <a:latin typeface="+mn-lt"/>
                          <a:ea typeface="+mn-ea"/>
                          <a:cs typeface="+mn-cs"/>
                        </a:rPr>
                        <a:t>Estatui normas gerais de direito financeiro para elaboração, execução e controle dos orçamentos e balanços da União, dos Estados, dos Municípios</a:t>
                      </a:r>
                    </a:p>
                    <a:p>
                      <a:r>
                        <a:rPr lang="pt-BR" sz="1700" b="0" i="0" u="none" strike="noStrike" kern="1200" baseline="0" dirty="0">
                          <a:solidFill>
                            <a:schemeClr val="dk1"/>
                          </a:solidFill>
                          <a:latin typeface="+mn-lt"/>
                          <a:ea typeface="+mn-ea"/>
                          <a:cs typeface="+mn-cs"/>
                        </a:rPr>
                        <a:t>e do Distrito Federal.</a:t>
                      </a:r>
                      <a:endParaRPr lang="pt-BR" sz="1700" b="0" dirty="0"/>
                    </a:p>
                  </a:txBody>
                  <a:tcPr/>
                </a:tc>
                <a:extLst>
                  <a:ext uri="{0D108BD9-81ED-4DB2-BD59-A6C34878D82A}">
                    <a16:rowId xmlns:a16="http://schemas.microsoft.com/office/drawing/2014/main" val="10001"/>
                  </a:ext>
                </a:extLst>
              </a:tr>
              <a:tr h="437466">
                <a:tc>
                  <a:txBody>
                    <a:bodyPr/>
                    <a:lstStyle/>
                    <a:p>
                      <a:r>
                        <a:rPr lang="pt-BR" sz="1700" b="0" i="0" u="none" strike="noStrike" kern="1200" baseline="0" dirty="0">
                          <a:solidFill>
                            <a:schemeClr val="dk1"/>
                          </a:solidFill>
                          <a:latin typeface="+mn-lt"/>
                          <a:ea typeface="+mn-ea"/>
                          <a:cs typeface="+mn-cs"/>
                        </a:rPr>
                        <a:t>Art. 165 a 169 da Constituição Federal de 1988</a:t>
                      </a:r>
                      <a:endParaRPr lang="pt-BR" sz="1700" b="0" dirty="0"/>
                    </a:p>
                  </a:txBody>
                  <a:tcPr/>
                </a:tc>
                <a:tc>
                  <a:txBody>
                    <a:bodyPr/>
                    <a:lstStyle/>
                    <a:p>
                      <a:r>
                        <a:rPr lang="pt-BR" sz="1700" b="0" i="0" u="none" strike="noStrike" kern="1200" baseline="0" dirty="0">
                          <a:solidFill>
                            <a:schemeClr val="dk1"/>
                          </a:solidFill>
                          <a:latin typeface="+mn-lt"/>
                          <a:ea typeface="+mn-ea"/>
                          <a:cs typeface="+mn-cs"/>
                        </a:rPr>
                        <a:t>Estabelece o Plano Plurianual (PPA), a Lei de Diretrizes Orçamentárias (LDO) e a Lei Orçamentária Anual (LOA) como os componentes fundamentais do ciclo</a:t>
                      </a:r>
                    </a:p>
                    <a:p>
                      <a:r>
                        <a:rPr lang="pt-BR" sz="1700" b="0" i="0" u="none" strike="noStrike" kern="1200" baseline="0" dirty="0">
                          <a:solidFill>
                            <a:schemeClr val="dk1"/>
                          </a:solidFill>
                          <a:latin typeface="+mn-lt"/>
                          <a:ea typeface="+mn-ea"/>
                          <a:cs typeface="+mn-cs"/>
                        </a:rPr>
                        <a:t>de planejamento e orçamento para os três entes da Federação.</a:t>
                      </a:r>
                      <a:endParaRPr lang="pt-BR" sz="1700" b="0" dirty="0"/>
                    </a:p>
                  </a:txBody>
                  <a:tcPr/>
                </a:tc>
                <a:extLst>
                  <a:ext uri="{0D108BD9-81ED-4DB2-BD59-A6C34878D82A}">
                    <a16:rowId xmlns:a16="http://schemas.microsoft.com/office/drawing/2014/main" val="10002"/>
                  </a:ext>
                </a:extLst>
              </a:tr>
              <a:tr h="437466">
                <a:tc>
                  <a:txBody>
                    <a:bodyPr/>
                    <a:lstStyle/>
                    <a:p>
                      <a:r>
                        <a:rPr lang="pt-BR" sz="1700" b="0" i="0" u="none" strike="noStrike" kern="1200" baseline="0" dirty="0">
                          <a:solidFill>
                            <a:schemeClr val="dk1"/>
                          </a:solidFill>
                          <a:latin typeface="+mn-lt"/>
                          <a:ea typeface="+mn-ea"/>
                          <a:cs typeface="+mn-cs"/>
                        </a:rPr>
                        <a:t>Art. 195, § 2° da Constituição Federal de 1988</a:t>
                      </a:r>
                      <a:endParaRPr lang="pt-BR" sz="1700" b="0" dirty="0"/>
                    </a:p>
                  </a:txBody>
                  <a:tcPr/>
                </a:tc>
                <a:tc>
                  <a:txBody>
                    <a:bodyPr/>
                    <a:lstStyle/>
                    <a:p>
                      <a:r>
                        <a:rPr lang="pt-BR" sz="1700" b="0" i="0" u="none" strike="noStrike" kern="1200" baseline="0" dirty="0">
                          <a:solidFill>
                            <a:schemeClr val="dk1"/>
                          </a:solidFill>
                          <a:latin typeface="+mn-lt"/>
                          <a:ea typeface="+mn-ea"/>
                          <a:cs typeface="+mn-cs"/>
                        </a:rPr>
                        <a:t>Define que a proposta de orçamento da seguridade social será elaborada de forma integrada pelos órgãos responsáveis pela saúde, previdência social e assistência social.</a:t>
                      </a:r>
                      <a:endParaRPr lang="pt-BR" sz="1700" b="0" dirty="0"/>
                    </a:p>
                  </a:txBody>
                  <a:tcPr/>
                </a:tc>
                <a:extLst>
                  <a:ext uri="{0D108BD9-81ED-4DB2-BD59-A6C34878D82A}">
                    <a16:rowId xmlns:a16="http://schemas.microsoft.com/office/drawing/2014/main" val="10003"/>
                  </a:ext>
                </a:extLst>
              </a:tr>
              <a:tr h="437466">
                <a:tc>
                  <a:txBody>
                    <a:bodyPr/>
                    <a:lstStyle/>
                    <a:p>
                      <a:r>
                        <a:rPr lang="pt-BR" sz="1700" b="0" i="0" u="none" strike="noStrike" kern="1200" baseline="0" dirty="0">
                          <a:solidFill>
                            <a:schemeClr val="dk1"/>
                          </a:solidFill>
                          <a:latin typeface="+mn-lt"/>
                          <a:ea typeface="+mn-ea"/>
                          <a:cs typeface="+mn-cs"/>
                        </a:rPr>
                        <a:t>Lei n° 12.527/2011</a:t>
                      </a:r>
                      <a:endParaRPr lang="pt-BR" sz="1700" b="0" dirty="0"/>
                    </a:p>
                  </a:txBody>
                  <a:tcPr/>
                </a:tc>
                <a:tc>
                  <a:txBody>
                    <a:bodyPr/>
                    <a:lstStyle/>
                    <a:p>
                      <a:r>
                        <a:rPr lang="pt-BR" sz="1700" b="0" i="0" u="none" strike="noStrike" kern="1200" baseline="0" dirty="0">
                          <a:solidFill>
                            <a:schemeClr val="dk1"/>
                          </a:solidFill>
                          <a:latin typeface="+mn-lt"/>
                          <a:ea typeface="+mn-ea"/>
                          <a:cs typeface="+mn-cs"/>
                        </a:rPr>
                        <a:t>Dispõe sobre os procedimentos a serem observados pela União, Estados, Distrito Federal e Municípios visando garantir o acesso à informação previsto na Constituição Federal de 1988.</a:t>
                      </a:r>
                      <a:endParaRPr lang="pt-BR" sz="1700" b="0" dirty="0"/>
                    </a:p>
                  </a:txBody>
                  <a:tcPr/>
                </a:tc>
                <a:extLst>
                  <a:ext uri="{0D108BD9-81ED-4DB2-BD59-A6C34878D82A}">
                    <a16:rowId xmlns:a16="http://schemas.microsoft.com/office/drawing/2014/main" val="10004"/>
                  </a:ext>
                </a:extLst>
              </a:tr>
              <a:tr h="437466">
                <a:tc>
                  <a:txBody>
                    <a:bodyPr/>
                    <a:lstStyle/>
                    <a:p>
                      <a:r>
                        <a:rPr lang="pt-BR" sz="1700" b="0" i="0" u="none" strike="noStrike" kern="1200" baseline="0" dirty="0">
                          <a:solidFill>
                            <a:schemeClr val="dk1"/>
                          </a:solidFill>
                          <a:latin typeface="+mn-lt"/>
                          <a:ea typeface="+mn-ea"/>
                          <a:cs typeface="+mn-cs"/>
                        </a:rPr>
                        <a:t>Lei Complementar n° 101, de 29 de dezembro de 2000</a:t>
                      </a:r>
                      <a:endParaRPr lang="pt-BR" sz="1700" b="0" dirty="0"/>
                    </a:p>
                  </a:txBody>
                  <a:tcPr/>
                </a:tc>
                <a:tc>
                  <a:txBody>
                    <a:bodyPr/>
                    <a:lstStyle/>
                    <a:p>
                      <a:r>
                        <a:rPr lang="pt-BR" sz="1700" b="0" i="0" u="none" strike="noStrike" kern="1200" baseline="0" dirty="0">
                          <a:solidFill>
                            <a:schemeClr val="dk1"/>
                          </a:solidFill>
                          <a:latin typeface="+mn-lt"/>
                          <a:ea typeface="+mn-ea"/>
                          <a:cs typeface="+mn-cs"/>
                        </a:rPr>
                        <a:t>Estabelece normas de finanças públicas voltadas para a responsabilidade na gestão fiscal e estatui disposições complementares para a elaboração e execução do PPA, da LDO e da LOA.</a:t>
                      </a:r>
                      <a:endParaRPr lang="pt-BR" sz="17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6272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dos Objetivos</a:t>
            </a:r>
          </a:p>
        </p:txBody>
      </p:sp>
      <p:sp>
        <p:nvSpPr>
          <p:cNvPr id="3" name="Espaço Reservado para Conteúdo 2"/>
          <p:cNvSpPr>
            <a:spLocks noGrp="1"/>
          </p:cNvSpPr>
          <p:nvPr>
            <p:ph idx="1"/>
          </p:nvPr>
        </p:nvSpPr>
        <p:spPr/>
        <p:txBody>
          <a:bodyPr>
            <a:normAutofit/>
          </a:bodyPr>
          <a:lstStyle/>
          <a:p>
            <a:pPr indent="-228600"/>
            <a:r>
              <a:rPr lang="pt-BR" dirty="0">
                <a:solidFill>
                  <a:schemeClr val="tx1"/>
                </a:solidFill>
              </a:rPr>
              <a:t>2. Reduzir a mortalidade neonatal em reservas indígenas.</a:t>
            </a:r>
          </a:p>
          <a:p>
            <a:pPr marL="457200" lvl="1" indent="0">
              <a:buNone/>
            </a:pPr>
            <a:r>
              <a:rPr lang="pt-BR" dirty="0"/>
              <a:t>2.1 Estabelecer uma rede permanente de qualificação para os profissionais de saúde da atenção primária para o acompanhamento da mulher indígena na gravidez e puerpério;</a:t>
            </a:r>
          </a:p>
          <a:p>
            <a:pPr marL="457200" lvl="1" indent="0">
              <a:buNone/>
            </a:pPr>
            <a:r>
              <a:rPr lang="pt-BR" dirty="0"/>
              <a:t>2.2 Aumentar o número de leitos de UTI neonatal ou estabelecer a referência e </a:t>
            </a:r>
            <a:r>
              <a:rPr lang="pt-BR" dirty="0" err="1"/>
              <a:t>contrarreferência</a:t>
            </a:r>
            <a:r>
              <a:rPr lang="pt-BR" dirty="0"/>
              <a:t> nos munícipios com reservas indígenas.</a:t>
            </a:r>
          </a:p>
          <a:p>
            <a:pPr marL="457200" lvl="1" indent="0">
              <a:buNone/>
            </a:pPr>
            <a:endParaRPr lang="pt-BR" dirty="0"/>
          </a:p>
        </p:txBody>
      </p:sp>
    </p:spTree>
    <p:extLst>
      <p:ext uri="{BB962C8B-B14F-4D97-AF65-F5344CB8AC3E}">
        <p14:creationId xmlns:p14="http://schemas.microsoft.com/office/powerpoint/2010/main" val="1129477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dos Objetivos</a:t>
            </a:r>
          </a:p>
        </p:txBody>
      </p:sp>
      <p:sp>
        <p:nvSpPr>
          <p:cNvPr id="3" name="Espaço Reservado para Conteúdo 2"/>
          <p:cNvSpPr>
            <a:spLocks noGrp="1"/>
          </p:cNvSpPr>
          <p:nvPr>
            <p:ph idx="1"/>
          </p:nvPr>
        </p:nvSpPr>
        <p:spPr/>
        <p:txBody>
          <a:bodyPr>
            <a:normAutofit/>
          </a:bodyPr>
          <a:lstStyle/>
          <a:p>
            <a:r>
              <a:rPr lang="pt-BR" dirty="0">
                <a:solidFill>
                  <a:schemeClr val="tx1"/>
                </a:solidFill>
              </a:rPr>
              <a:t> 3. Ampliar o acesso da população ribeirinha a saúde.</a:t>
            </a:r>
          </a:p>
          <a:p>
            <a:pPr marL="457200" lvl="1" indent="0">
              <a:buNone/>
            </a:pPr>
            <a:r>
              <a:rPr lang="pt-BR" dirty="0"/>
              <a:t>3.1 Fortalecer o quadro de profissionais de saúde para o deslocamento às comunidades ribeirinhas;</a:t>
            </a:r>
          </a:p>
          <a:p>
            <a:pPr marL="457200" lvl="1" indent="0">
              <a:buNone/>
            </a:pPr>
            <a:r>
              <a:rPr lang="pt-BR" dirty="0"/>
              <a:t>3.2 Readequar a logística de transporte da Secretaria Municipal de saúde para atender estas populações;</a:t>
            </a:r>
          </a:p>
          <a:p>
            <a:endParaRPr lang="pt-BR" dirty="0">
              <a:solidFill>
                <a:schemeClr val="tx1"/>
              </a:solidFill>
            </a:endParaRPr>
          </a:p>
        </p:txBody>
      </p:sp>
    </p:spTree>
    <p:extLst>
      <p:ext uri="{BB962C8B-B14F-4D97-AF65-F5344CB8AC3E}">
        <p14:creationId xmlns:p14="http://schemas.microsoft.com/office/powerpoint/2010/main" val="13758495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rPr>
              <a:t>Metas </a:t>
            </a:r>
          </a:p>
        </p:txBody>
      </p:sp>
      <p:sp>
        <p:nvSpPr>
          <p:cNvPr id="3" name="Espaço Reservado para Conteúdo 2"/>
          <p:cNvSpPr>
            <a:spLocks noGrp="1"/>
          </p:cNvSpPr>
          <p:nvPr>
            <p:ph idx="1"/>
          </p:nvPr>
        </p:nvSpPr>
        <p:spPr>
          <a:xfrm>
            <a:off x="838201" y="1710293"/>
            <a:ext cx="10446326" cy="4596989"/>
          </a:xfrm>
        </p:spPr>
        <p:txBody>
          <a:bodyPr>
            <a:normAutofit fontScale="92500" lnSpcReduction="10000"/>
          </a:bodyPr>
          <a:lstStyle/>
          <a:p>
            <a:r>
              <a:rPr lang="pt-BR" dirty="0">
                <a:solidFill>
                  <a:schemeClr val="tx1"/>
                </a:solidFill>
              </a:rPr>
              <a:t>Metas são expressões quantitativas de um objetivo, refletindo uma situação alvo, onde se pretende chegar, a partir da mudança de uma realidade expressa nas consequências dos problemas. </a:t>
            </a:r>
          </a:p>
          <a:p>
            <a:r>
              <a:rPr lang="pt-BR" dirty="0">
                <a:solidFill>
                  <a:schemeClr val="tx1"/>
                </a:solidFill>
              </a:rPr>
              <a:t>As metas concretizam o objetivo no tempo e esclarecem e quantificam “o que”, “para quem”, “quando”.</a:t>
            </a:r>
          </a:p>
          <a:p>
            <a:r>
              <a:rPr lang="pt-BR" dirty="0">
                <a:solidFill>
                  <a:schemeClr val="tx1"/>
                </a:solidFill>
              </a:rPr>
              <a:t>Pode acontecer de mais de uma meta ser relevante para que um mesmo objetivo seja alcançado. É recomendável estabelecer metas que expressem os desafios a serem enfrentados. </a:t>
            </a:r>
          </a:p>
          <a:p>
            <a:r>
              <a:rPr lang="pt-BR" dirty="0">
                <a:solidFill>
                  <a:schemeClr val="tx1"/>
                </a:solidFill>
              </a:rPr>
              <a:t>Para escrever as metas, recomenda-se adotar a sistemática conhecida como SMART Metas.  </a:t>
            </a:r>
          </a:p>
        </p:txBody>
      </p:sp>
    </p:spTree>
    <p:extLst>
      <p:ext uri="{BB962C8B-B14F-4D97-AF65-F5344CB8AC3E}">
        <p14:creationId xmlns:p14="http://schemas.microsoft.com/office/powerpoint/2010/main" val="13377935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das Metas </a:t>
            </a:r>
          </a:p>
        </p:txBody>
      </p:sp>
      <p:pic>
        <p:nvPicPr>
          <p:cNvPr id="5" name="Imagem 4"/>
          <p:cNvPicPr>
            <a:picLocks noChangeAspect="1"/>
          </p:cNvPicPr>
          <p:nvPr/>
        </p:nvPicPr>
        <p:blipFill rotWithShape="1">
          <a:blip r:embed="rId3"/>
          <a:srcRect t="25762"/>
          <a:stretch/>
        </p:blipFill>
        <p:spPr>
          <a:xfrm>
            <a:off x="838200" y="1558549"/>
            <a:ext cx="10611081" cy="4695496"/>
          </a:xfrm>
          <a:prstGeom prst="rect">
            <a:avLst/>
          </a:prstGeom>
        </p:spPr>
      </p:pic>
    </p:spTree>
    <p:extLst>
      <p:ext uri="{BB962C8B-B14F-4D97-AF65-F5344CB8AC3E}">
        <p14:creationId xmlns:p14="http://schemas.microsoft.com/office/powerpoint/2010/main" val="26690540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3"/>
          <a:srcRect t="25000"/>
          <a:stretch/>
        </p:blipFill>
        <p:spPr>
          <a:xfrm>
            <a:off x="7984901" y="116595"/>
            <a:ext cx="4078150" cy="1865146"/>
          </a:xfrm>
          <a:prstGeom prst="rect">
            <a:avLst/>
          </a:prstGeom>
        </p:spPr>
      </p:pic>
      <p:sp>
        <p:nvSpPr>
          <p:cNvPr id="2" name="Título 1"/>
          <p:cNvSpPr>
            <a:spLocks noGrp="1"/>
          </p:cNvSpPr>
          <p:nvPr>
            <p:ph type="title"/>
          </p:nvPr>
        </p:nvSpPr>
        <p:spPr/>
        <p:txBody>
          <a:bodyPr/>
          <a:lstStyle/>
          <a:p>
            <a:r>
              <a:rPr lang="pt-BR" dirty="0">
                <a:solidFill>
                  <a:schemeClr val="tx1"/>
                </a:solidFill>
              </a:rPr>
              <a:t>Formulação das Metas </a:t>
            </a:r>
          </a:p>
        </p:txBody>
      </p:sp>
      <p:sp>
        <p:nvSpPr>
          <p:cNvPr id="3" name="Espaço Reservado para Conteúdo 2"/>
          <p:cNvSpPr>
            <a:spLocks noGrp="1"/>
          </p:cNvSpPr>
          <p:nvPr>
            <p:ph idx="1"/>
          </p:nvPr>
        </p:nvSpPr>
        <p:spPr>
          <a:xfrm>
            <a:off x="450376" y="1852953"/>
            <a:ext cx="11612675" cy="4520551"/>
          </a:xfrm>
        </p:spPr>
        <p:txBody>
          <a:bodyPr numCol="2">
            <a:noAutofit/>
          </a:bodyPr>
          <a:lstStyle/>
          <a:p>
            <a:pPr>
              <a:spcAft>
                <a:spcPts val="600"/>
              </a:spcAft>
            </a:pPr>
            <a:r>
              <a:rPr lang="pt-BR" sz="2200" b="1" dirty="0">
                <a:solidFill>
                  <a:srgbClr val="FF0000"/>
                </a:solidFill>
              </a:rPr>
              <a:t>(S) </a:t>
            </a:r>
            <a:r>
              <a:rPr lang="pt-BR" sz="2200" b="1" dirty="0">
                <a:solidFill>
                  <a:schemeClr val="tx1"/>
                </a:solidFill>
              </a:rPr>
              <a:t>ESPECÍFICA</a:t>
            </a:r>
          </a:p>
          <a:p>
            <a:pPr>
              <a:spcAft>
                <a:spcPts val="600"/>
              </a:spcAft>
            </a:pPr>
            <a:r>
              <a:rPr lang="pt-BR" sz="2200" dirty="0">
                <a:solidFill>
                  <a:schemeClr val="tx1"/>
                </a:solidFill>
              </a:rPr>
              <a:t>Identifica eventos ou ações concretas que ocorrerão. Descrição Específica do objetivo.</a:t>
            </a:r>
          </a:p>
          <a:p>
            <a:pPr>
              <a:spcAft>
                <a:spcPts val="600"/>
              </a:spcAft>
            </a:pPr>
            <a:r>
              <a:rPr lang="pt-BR" sz="2200" b="1" dirty="0">
                <a:solidFill>
                  <a:srgbClr val="FFC000"/>
                </a:solidFill>
              </a:rPr>
              <a:t>(M) </a:t>
            </a:r>
            <a:r>
              <a:rPr lang="pt-BR" sz="2200" b="1" dirty="0">
                <a:solidFill>
                  <a:schemeClr val="tx1"/>
                </a:solidFill>
              </a:rPr>
              <a:t>MENSURÁVEL</a:t>
            </a:r>
            <a:endParaRPr lang="pt-BR" sz="2200" dirty="0">
              <a:solidFill>
                <a:schemeClr val="tx1"/>
              </a:solidFill>
            </a:endParaRPr>
          </a:p>
          <a:p>
            <a:pPr>
              <a:spcAft>
                <a:spcPts val="600"/>
              </a:spcAft>
            </a:pPr>
            <a:r>
              <a:rPr lang="pt-BR" sz="2200" dirty="0">
                <a:solidFill>
                  <a:schemeClr val="tx1"/>
                </a:solidFill>
              </a:rPr>
              <a:t>Quantifica os recursos, as atividades ou a mudança, permitindo a sua mensuração. É mensurável?</a:t>
            </a:r>
          </a:p>
          <a:p>
            <a:pPr>
              <a:spcAft>
                <a:spcPts val="600"/>
              </a:spcAft>
            </a:pPr>
            <a:r>
              <a:rPr lang="pt-BR" sz="2200" b="1" dirty="0">
                <a:solidFill>
                  <a:srgbClr val="00B050"/>
                </a:solidFill>
              </a:rPr>
              <a:t>(A) </a:t>
            </a:r>
            <a:r>
              <a:rPr lang="pt-BR" sz="2200" b="1" dirty="0">
                <a:solidFill>
                  <a:schemeClr val="tx1"/>
                </a:solidFill>
              </a:rPr>
              <a:t>APROPRIADA – ATINGÍVEL</a:t>
            </a:r>
            <a:endParaRPr lang="pt-BR" sz="2200" dirty="0">
              <a:solidFill>
                <a:schemeClr val="tx1"/>
              </a:solidFill>
            </a:endParaRPr>
          </a:p>
          <a:p>
            <a:pPr>
              <a:spcAft>
                <a:spcPts val="600"/>
              </a:spcAft>
            </a:pPr>
            <a:r>
              <a:rPr lang="pt-BR" sz="2200" dirty="0">
                <a:solidFill>
                  <a:schemeClr val="tx1"/>
                </a:solidFill>
              </a:rPr>
              <a:t>Relaciona logicamente o problema identificado com os efeitos desejáveis. A meta é alcançável?</a:t>
            </a:r>
          </a:p>
          <a:p>
            <a:pPr>
              <a:spcAft>
                <a:spcPts val="600"/>
              </a:spcAft>
            </a:pPr>
            <a:endParaRPr lang="pt-BR" sz="2200" b="1" dirty="0">
              <a:solidFill>
                <a:srgbClr val="00B0F0"/>
              </a:solidFill>
            </a:endParaRPr>
          </a:p>
          <a:p>
            <a:pPr>
              <a:spcAft>
                <a:spcPts val="600"/>
              </a:spcAft>
            </a:pPr>
            <a:r>
              <a:rPr lang="pt-BR" sz="2200" b="1" dirty="0">
                <a:solidFill>
                  <a:srgbClr val="00B0F0"/>
                </a:solidFill>
              </a:rPr>
              <a:t>(R) </a:t>
            </a:r>
            <a:r>
              <a:rPr lang="pt-BR" sz="2200" b="1" dirty="0">
                <a:solidFill>
                  <a:schemeClr val="tx1"/>
                </a:solidFill>
              </a:rPr>
              <a:t>REALISTA</a:t>
            </a:r>
            <a:endParaRPr lang="pt-BR" sz="2200" dirty="0">
              <a:solidFill>
                <a:schemeClr val="tx1"/>
              </a:solidFill>
            </a:endParaRPr>
          </a:p>
          <a:p>
            <a:pPr>
              <a:spcAft>
                <a:spcPts val="600"/>
              </a:spcAft>
            </a:pPr>
            <a:r>
              <a:rPr lang="pt-BR" sz="2200" dirty="0">
                <a:solidFill>
                  <a:schemeClr val="tx1"/>
                </a:solidFill>
              </a:rPr>
              <a:t>Dimensiona, realisticamente, a adequação entre os recursos disponíveis, o plano de implementação e os efeitos esperados. Tenho condições de realizar o alcance da meta?</a:t>
            </a:r>
          </a:p>
          <a:p>
            <a:pPr>
              <a:spcAft>
                <a:spcPts val="600"/>
              </a:spcAft>
            </a:pPr>
            <a:r>
              <a:rPr lang="pt-BR" sz="2200" b="1" dirty="0">
                <a:solidFill>
                  <a:srgbClr val="7030A0"/>
                </a:solidFill>
              </a:rPr>
              <a:t>(T) </a:t>
            </a:r>
            <a:r>
              <a:rPr lang="pt-BR" sz="2200" b="1" dirty="0">
                <a:solidFill>
                  <a:schemeClr val="tx1"/>
                </a:solidFill>
              </a:rPr>
              <a:t>TEMPORALIDADE</a:t>
            </a:r>
            <a:endParaRPr lang="pt-BR" sz="2200" dirty="0">
              <a:solidFill>
                <a:schemeClr val="tx1"/>
              </a:solidFill>
            </a:endParaRPr>
          </a:p>
          <a:p>
            <a:pPr>
              <a:spcAft>
                <a:spcPts val="600"/>
              </a:spcAft>
            </a:pPr>
            <a:r>
              <a:rPr lang="pt-BR" sz="2200" dirty="0">
                <a:solidFill>
                  <a:schemeClr val="tx1"/>
                </a:solidFill>
              </a:rPr>
              <a:t>Especifica o prazo em que a meta será alcançada?</a:t>
            </a:r>
          </a:p>
        </p:txBody>
      </p:sp>
    </p:spTree>
    <p:extLst>
      <p:ext uri="{BB962C8B-B14F-4D97-AF65-F5344CB8AC3E}">
        <p14:creationId xmlns:p14="http://schemas.microsoft.com/office/powerpoint/2010/main" val="3717221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Formulação das Metas </a:t>
            </a:r>
          </a:p>
        </p:txBody>
      </p:sp>
      <p:sp>
        <p:nvSpPr>
          <p:cNvPr id="3" name="Espaço Reservado para Conteúdo 2"/>
          <p:cNvSpPr>
            <a:spLocks noGrp="1"/>
          </p:cNvSpPr>
          <p:nvPr>
            <p:ph idx="1"/>
          </p:nvPr>
        </p:nvSpPr>
        <p:spPr>
          <a:xfrm>
            <a:off x="740393" y="1981741"/>
            <a:ext cx="11036299" cy="4149701"/>
          </a:xfrm>
        </p:spPr>
        <p:txBody>
          <a:bodyPr numCol="1">
            <a:noAutofit/>
          </a:bodyPr>
          <a:lstStyle/>
          <a:p>
            <a:pPr>
              <a:spcAft>
                <a:spcPts val="600"/>
              </a:spcAft>
            </a:pPr>
            <a:r>
              <a:rPr lang="pt-BR" dirty="0">
                <a:solidFill>
                  <a:schemeClr val="tx1"/>
                </a:solidFill>
              </a:rPr>
              <a:t>Exemplo: </a:t>
            </a:r>
          </a:p>
          <a:p>
            <a:pPr>
              <a:spcAft>
                <a:spcPts val="600"/>
              </a:spcAft>
            </a:pPr>
            <a:endParaRPr lang="pt-BR" dirty="0">
              <a:solidFill>
                <a:schemeClr val="tx1"/>
              </a:solidFill>
            </a:endParaRPr>
          </a:p>
          <a:p>
            <a:pPr marL="342900" indent="-342900">
              <a:spcAft>
                <a:spcPts val="600"/>
              </a:spcAft>
              <a:buFont typeface="Arial" panose="020B0604020202020204" pitchFamily="34" charset="0"/>
              <a:buChar char="•"/>
            </a:pPr>
            <a:r>
              <a:rPr lang="pt-BR" b="1" dirty="0">
                <a:solidFill>
                  <a:schemeClr val="tx1"/>
                </a:solidFill>
              </a:rPr>
              <a:t>Reduzir o coeficiente de mortalidade neonatal de 18,7/1.000 para 15,3/1.000 nascidos vivos até dezembro de 2025. </a:t>
            </a:r>
          </a:p>
          <a:p>
            <a:pPr>
              <a:spcAft>
                <a:spcPts val="600"/>
              </a:spcAft>
            </a:pPr>
            <a:endParaRPr lang="pt-BR" sz="2400" dirty="0">
              <a:solidFill>
                <a:schemeClr val="tx1"/>
              </a:solidFill>
            </a:endParaRPr>
          </a:p>
        </p:txBody>
      </p:sp>
      <p:pic>
        <p:nvPicPr>
          <p:cNvPr id="5" name="Imagem 4"/>
          <p:cNvPicPr>
            <a:picLocks noChangeAspect="1"/>
          </p:cNvPicPr>
          <p:nvPr/>
        </p:nvPicPr>
        <p:blipFill rotWithShape="1">
          <a:blip r:embed="rId3"/>
          <a:srcRect t="25000"/>
          <a:stretch/>
        </p:blipFill>
        <p:spPr>
          <a:xfrm>
            <a:off x="7890933" y="116595"/>
            <a:ext cx="4172118" cy="1865146"/>
          </a:xfrm>
          <a:prstGeom prst="rect">
            <a:avLst/>
          </a:prstGeom>
        </p:spPr>
      </p:pic>
    </p:spTree>
    <p:extLst>
      <p:ext uri="{BB962C8B-B14F-4D97-AF65-F5344CB8AC3E}">
        <p14:creationId xmlns:p14="http://schemas.microsoft.com/office/powerpoint/2010/main" val="6262878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rPr>
              <a:t>Indicadores</a:t>
            </a:r>
          </a:p>
        </p:txBody>
      </p:sp>
      <p:sp>
        <p:nvSpPr>
          <p:cNvPr id="3" name="Espaço Reservado para Conteúdo 2"/>
          <p:cNvSpPr>
            <a:spLocks noGrp="1"/>
          </p:cNvSpPr>
          <p:nvPr>
            <p:ph idx="1"/>
          </p:nvPr>
        </p:nvSpPr>
        <p:spPr>
          <a:xfrm>
            <a:off x="838200" y="4511620"/>
            <a:ext cx="10329808" cy="1076244"/>
          </a:xfrm>
        </p:spPr>
        <p:txBody>
          <a:bodyPr/>
          <a:lstStyle/>
          <a:p>
            <a:r>
              <a:rPr lang="pt-BR" dirty="0">
                <a:solidFill>
                  <a:schemeClr val="tx1"/>
                </a:solidFill>
              </a:rPr>
              <a:t>Por exemplo: </a:t>
            </a:r>
            <a:r>
              <a:rPr lang="pt-BR" b="1" dirty="0">
                <a:solidFill>
                  <a:schemeClr val="tx1"/>
                </a:solidFill>
              </a:rPr>
              <a:t>taxa de mortalidade neonatal.</a:t>
            </a:r>
            <a:endParaRPr lang="pt-BR" dirty="0">
              <a:solidFill>
                <a:schemeClr val="tx1"/>
              </a:solidFill>
            </a:endParaRPr>
          </a:p>
        </p:txBody>
      </p:sp>
      <p:sp>
        <p:nvSpPr>
          <p:cNvPr id="4" name="Espaço Reservado para Conteúdo 2"/>
          <p:cNvSpPr txBox="1">
            <a:spLocks/>
          </p:cNvSpPr>
          <p:nvPr/>
        </p:nvSpPr>
        <p:spPr>
          <a:xfrm>
            <a:off x="838200" y="1688216"/>
            <a:ext cx="10329808" cy="260873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solidFill>
                  <a:schemeClr val="tx1"/>
                </a:solidFill>
              </a:rPr>
              <a:t>São medidas com significado, utilizadas para </a:t>
            </a:r>
            <a:r>
              <a:rPr lang="pt-BR" b="1" dirty="0">
                <a:solidFill>
                  <a:schemeClr val="tx1"/>
                </a:solidFill>
              </a:rPr>
              <a:t>quantificar</a:t>
            </a:r>
            <a:r>
              <a:rPr lang="pt-BR" dirty="0">
                <a:solidFill>
                  <a:schemeClr val="tx1"/>
                </a:solidFill>
              </a:rPr>
              <a:t> algum evento de interesse. ​Permitem identificar, mensurar, acompanhar e comunicar, de forma simples, a evolução de determinado aspecto da realidade e da intervenção proposta. </a:t>
            </a:r>
          </a:p>
        </p:txBody>
      </p:sp>
    </p:spTree>
    <p:extLst>
      <p:ext uri="{BB962C8B-B14F-4D97-AF65-F5344CB8AC3E}">
        <p14:creationId xmlns:p14="http://schemas.microsoft.com/office/powerpoint/2010/main" val="1560299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rPr>
              <a:t>DOMI</a:t>
            </a:r>
          </a:p>
        </p:txBody>
      </p:sp>
      <p:sp>
        <p:nvSpPr>
          <p:cNvPr id="4" name="Espaço Reservado para Conteúdo 2"/>
          <p:cNvSpPr txBox="1">
            <a:spLocks/>
          </p:cNvSpPr>
          <p:nvPr/>
        </p:nvSpPr>
        <p:spPr>
          <a:xfrm>
            <a:off x="838200" y="1688216"/>
            <a:ext cx="10329808" cy="423550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2800" kern="1200" baseline="0">
                <a:solidFill>
                  <a:schemeClr val="tx1">
                    <a:lumMod val="85000"/>
                    <a:lumOff val="15000"/>
                  </a:schemeClr>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solidFill>
                  <a:schemeClr val="tx1"/>
                </a:solidFill>
              </a:rPr>
              <a:t>Diretriz: </a:t>
            </a:r>
            <a:r>
              <a:rPr lang="pt-BR" b="1" dirty="0">
                <a:solidFill>
                  <a:schemeClr val="tx1"/>
                </a:solidFill>
              </a:rPr>
              <a:t>1. Qualificação da atenção à saúde da mulher e da criança.</a:t>
            </a:r>
            <a:endParaRPr lang="pt-BR" dirty="0">
              <a:solidFill>
                <a:schemeClr val="tx1"/>
              </a:solidFill>
            </a:endParaRPr>
          </a:p>
          <a:p>
            <a:r>
              <a:rPr lang="pt-BR" dirty="0">
                <a:solidFill>
                  <a:schemeClr val="tx1"/>
                </a:solidFill>
              </a:rPr>
              <a:t>Objetivo: </a:t>
            </a:r>
            <a:r>
              <a:rPr lang="pt-BR" b="1" dirty="0">
                <a:solidFill>
                  <a:schemeClr val="tx1"/>
                </a:solidFill>
              </a:rPr>
              <a:t>1.1 Reduzir a mortalidade neonatal em reservas indígenas</a:t>
            </a:r>
            <a:endParaRPr lang="pt-BR" dirty="0">
              <a:solidFill>
                <a:schemeClr val="tx1"/>
              </a:solidFill>
            </a:endParaRPr>
          </a:p>
          <a:p>
            <a:r>
              <a:rPr lang="pt-BR" dirty="0">
                <a:solidFill>
                  <a:schemeClr val="tx1"/>
                </a:solidFill>
              </a:rPr>
              <a:t>Meta: </a:t>
            </a:r>
            <a:r>
              <a:rPr lang="pt-BR" b="1" dirty="0">
                <a:solidFill>
                  <a:schemeClr val="tx1"/>
                </a:solidFill>
              </a:rPr>
              <a:t>1.1.1 Reduzir o coeficiente de mortalidade neonatal de 18,7/1000 para 15,3/1000 nascidos vivos até dezembro de 2025.</a:t>
            </a:r>
            <a:endParaRPr lang="pt-BR" dirty="0">
              <a:solidFill>
                <a:schemeClr val="tx1"/>
              </a:solidFill>
            </a:endParaRPr>
          </a:p>
          <a:p>
            <a:r>
              <a:rPr lang="pt-BR" dirty="0">
                <a:solidFill>
                  <a:schemeClr val="tx1"/>
                </a:solidFill>
              </a:rPr>
              <a:t>Indicador: </a:t>
            </a:r>
            <a:r>
              <a:rPr lang="pt-BR" b="1" dirty="0">
                <a:solidFill>
                  <a:schemeClr val="tx1"/>
                </a:solidFill>
              </a:rPr>
              <a:t>1.1.1.1 Taxa de mortalidade neonatal</a:t>
            </a:r>
            <a:endParaRPr lang="pt-BR" dirty="0">
              <a:solidFill>
                <a:schemeClr val="tx1"/>
              </a:solidFill>
            </a:endParaRPr>
          </a:p>
        </p:txBody>
      </p:sp>
    </p:spTree>
    <p:extLst>
      <p:ext uri="{BB962C8B-B14F-4D97-AF65-F5344CB8AC3E}">
        <p14:creationId xmlns:p14="http://schemas.microsoft.com/office/powerpoint/2010/main" val="22005936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tx1"/>
                </a:solidFill>
              </a:rPr>
              <a:t>Modelo</a:t>
            </a:r>
          </a:p>
        </p:txBody>
      </p:sp>
      <p:sp>
        <p:nvSpPr>
          <p:cNvPr id="3" name="Espaço Reservado para Conteúdo 2"/>
          <p:cNvSpPr>
            <a:spLocks noGrp="1"/>
          </p:cNvSpPr>
          <p:nvPr>
            <p:ph idx="1"/>
          </p:nvPr>
        </p:nvSpPr>
        <p:spPr/>
        <p:txBody>
          <a:bodyPr/>
          <a:lstStyle/>
          <a:p>
            <a:r>
              <a:rPr lang="pt-BR" dirty="0">
                <a:solidFill>
                  <a:schemeClr val="tx1"/>
                </a:solidFill>
              </a:rPr>
              <a:t>PLANO MUNICIPAL DE SAÚDE</a:t>
            </a:r>
          </a:p>
        </p:txBody>
      </p:sp>
    </p:spTree>
    <p:extLst>
      <p:ext uri="{BB962C8B-B14F-4D97-AF65-F5344CB8AC3E}">
        <p14:creationId xmlns:p14="http://schemas.microsoft.com/office/powerpoint/2010/main" val="916410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rPr>
              <a:t>Programação Anual de Saúde – PAS</a:t>
            </a:r>
          </a:p>
        </p:txBody>
      </p:sp>
      <p:sp>
        <p:nvSpPr>
          <p:cNvPr id="3" name="Espaço Reservado para Conteúdo 2"/>
          <p:cNvSpPr>
            <a:spLocks noGrp="1"/>
          </p:cNvSpPr>
          <p:nvPr>
            <p:ph idx="1"/>
          </p:nvPr>
        </p:nvSpPr>
        <p:spPr>
          <a:xfrm>
            <a:off x="838200" y="1710293"/>
            <a:ext cx="10664535" cy="4445808"/>
          </a:xfrm>
        </p:spPr>
        <p:txBody>
          <a:bodyPr>
            <a:noAutofit/>
          </a:bodyPr>
          <a:lstStyle/>
          <a:p>
            <a:r>
              <a:rPr lang="pt-BR" sz="2200" dirty="0">
                <a:solidFill>
                  <a:schemeClr val="tx1"/>
                </a:solidFill>
              </a:rPr>
              <a:t>Art. 97 A Programação Anual de Saúde (PAS) é o instrumento que operacionaliza as intenções expressas no Plano de Saúde e tem por objetivo anualizar as metas do Plano de Saúde e prever a alocação dos recursos orçamentários a serem executados.</a:t>
            </a:r>
          </a:p>
          <a:p>
            <a:r>
              <a:rPr lang="pt-BR" sz="2200" dirty="0">
                <a:solidFill>
                  <a:schemeClr val="tx1"/>
                </a:solidFill>
              </a:rPr>
              <a:t>§ 1º Para Estados e Municípios, a PAS deverá conter:</a:t>
            </a:r>
          </a:p>
          <a:p>
            <a:r>
              <a:rPr lang="pt-BR" sz="2200" dirty="0">
                <a:solidFill>
                  <a:schemeClr val="tx1"/>
                </a:solidFill>
              </a:rPr>
              <a:t>I - a definição das ações que, no ano específico, garantirão o alcance dos objetivos e o cumprimento das metas do Plano de Saúde.</a:t>
            </a:r>
          </a:p>
          <a:p>
            <a:r>
              <a:rPr lang="pt-BR" sz="2200" dirty="0">
                <a:solidFill>
                  <a:schemeClr val="tx1"/>
                </a:solidFill>
              </a:rPr>
              <a:t>II - a identificação dos indicadores que serão utilizados para o monitoramento da PAS; e</a:t>
            </a:r>
          </a:p>
          <a:p>
            <a:r>
              <a:rPr lang="pt-BR" sz="2200" dirty="0">
                <a:solidFill>
                  <a:schemeClr val="tx1"/>
                </a:solidFill>
              </a:rPr>
              <a:t>III - a previsão da alocação dos recursos orçamentários necessários ao cumprimento da PAS;</a:t>
            </a:r>
          </a:p>
        </p:txBody>
      </p:sp>
    </p:spTree>
    <p:extLst>
      <p:ext uri="{BB962C8B-B14F-4D97-AF65-F5344CB8AC3E}">
        <p14:creationId xmlns:p14="http://schemas.microsoft.com/office/powerpoint/2010/main" val="109166104"/>
      </p:ext>
    </p:extLst>
  </p:cSld>
  <p:clrMapOvr>
    <a:masterClrMapping/>
  </p:clrMapOvr>
</p:sld>
</file>

<file path=ppt/theme/theme1.xml><?xml version="1.0" encoding="utf-8"?>
<a:theme xmlns:a="http://schemas.openxmlformats.org/drawingml/2006/main" name="Tema do Office">
  <a:themeElements>
    <a:clrScheme name="Custom 1">
      <a:dk1>
        <a:sysClr val="windowText" lastClr="000000"/>
      </a:dk1>
      <a:lt1>
        <a:sysClr val="window" lastClr="FFFFFF"/>
      </a:lt1>
      <a:dk2>
        <a:srgbClr val="2D3C50"/>
      </a:dk2>
      <a:lt2>
        <a:srgbClr val="CBD1D1"/>
      </a:lt2>
      <a:accent1>
        <a:srgbClr val="46A0D8"/>
      </a:accent1>
      <a:accent2>
        <a:srgbClr val="CC5B27"/>
      </a:accent2>
      <a:accent3>
        <a:srgbClr val="33AC55"/>
      </a:accent3>
      <a:accent4>
        <a:srgbClr val="EE9F20"/>
      </a:accent4>
      <a:accent5>
        <a:srgbClr val="824D9D"/>
      </a:accent5>
      <a:accent6>
        <a:srgbClr val="3ABA99"/>
      </a:accent6>
      <a:hlink>
        <a:srgbClr val="0563C1"/>
      </a:hlink>
      <a:folHlink>
        <a:srgbClr val="954F72"/>
      </a:folHlink>
    </a:clrScheme>
    <a:fontScheme name="Custom 2">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176307_TF16401942" id="{A5840DA9-8E2E-4295-A332-A1E8BE7CE3B1}" vid="{1DA3F99B-C5D1-48E3-896E-FF35E855F9F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0F006E-CFBA-42F5-9FF9-61FCF419D29D}">
  <ds:schemaRef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16c05727-aa75-4e4a-9b5f-8a80a1165891"/>
    <ds:schemaRef ds:uri="71af3243-3dd4-4a8d-8c0d-dd76da1f02a5"/>
    <ds:schemaRef ds:uri="http://purl.org/dc/terms/"/>
  </ds:schemaRefs>
</ds:datastoreItem>
</file>

<file path=customXml/itemProps2.xml><?xml version="1.0" encoding="utf-8"?>
<ds:datastoreItem xmlns:ds="http://schemas.openxmlformats.org/officeDocument/2006/customXml" ds:itemID="{24231AC5-05FE-43D0-8674-8D01CDB4A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61605-B1C0-4BCB-BC29-B0BED6CC8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Controlador de Hábitos Saudáveis</Template>
  <TotalTime>232</TotalTime>
  <Words>7363</Words>
  <Application>Microsoft Office PowerPoint</Application>
  <PresentationFormat>Widescreen</PresentationFormat>
  <Paragraphs>785</Paragraphs>
  <Slides>110</Slides>
  <Notes>96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110</vt:i4>
      </vt:variant>
    </vt:vector>
  </HeadingPairs>
  <TitlesOfParts>
    <vt:vector size="117" baseType="lpstr">
      <vt:lpstr>Arial</vt:lpstr>
      <vt:lpstr>Calibri</vt:lpstr>
      <vt:lpstr>Century Gothic</vt:lpstr>
      <vt:lpstr>Open Sans</vt:lpstr>
      <vt:lpstr>ScalaSans-BlackExp</vt:lpstr>
      <vt:lpstr>Segoe UI</vt:lpstr>
      <vt:lpstr>Tema do Office</vt:lpstr>
      <vt:lpstr>Planejamento no SUS</vt:lpstr>
      <vt:lpstr>Por que devemos planejar?</vt:lpstr>
      <vt:lpstr>Relações Federativas na Governança do SUS</vt:lpstr>
      <vt:lpstr>Relações na Administração Pública</vt:lpstr>
      <vt:lpstr>Distribuição de Competências </vt:lpstr>
      <vt:lpstr>Distribuição de Competências </vt:lpstr>
      <vt:lpstr>Distribuição de Competências </vt:lpstr>
      <vt:lpstr>Distribuição de Competências </vt:lpstr>
      <vt:lpstr>Principais normas e disposições específicas sobre o planejamento governamental</vt:lpstr>
      <vt:lpstr>Principais normas e disposições específicas sobre o planejamento no SUS</vt:lpstr>
      <vt:lpstr>Principais normas e disposições específicas sobre o planejamento no SUS</vt:lpstr>
      <vt:lpstr>Principais normas e disposições específicas sobre o planejamento no SUS</vt:lpstr>
      <vt:lpstr>Principais normas e disposições específicas sobre o planejamento no SUS</vt:lpstr>
      <vt:lpstr>Instrumentos de Planejamento</vt:lpstr>
      <vt:lpstr>Introdução</vt:lpstr>
      <vt:lpstr>Apresentação do PowerPoint</vt:lpstr>
      <vt:lpstr>Planejamento</vt:lpstr>
      <vt:lpstr>Etapas e Prazos</vt:lpstr>
      <vt:lpstr>Cronograma dos Instrumentos</vt:lpstr>
      <vt:lpstr>Receitas e Despesas </vt:lpstr>
      <vt:lpstr>Receita</vt:lpstr>
      <vt:lpstr>Receitas Próprias do Município (15%)</vt:lpstr>
      <vt:lpstr>Onde consultar para estimar a receita?</vt:lpstr>
      <vt:lpstr>Despesa</vt:lpstr>
      <vt:lpstr>Despesas com Ações e Serviços Públicos de Saúde (ASPS)</vt:lpstr>
      <vt:lpstr>Despesas com ASPS</vt:lpstr>
      <vt:lpstr>Despesas com ASPS</vt:lpstr>
      <vt:lpstr>Despesas com ASPS</vt:lpstr>
      <vt:lpstr>Despesas com ASPS</vt:lpstr>
      <vt:lpstr>Despesas com ASPS</vt:lpstr>
      <vt:lpstr>Despesas com ASPS</vt:lpstr>
      <vt:lpstr>Despesas com ASPS</vt:lpstr>
      <vt:lpstr>Despesa Orçamentária</vt:lpstr>
      <vt:lpstr>Classificações da Despesa Orçamentária</vt:lpstr>
      <vt:lpstr>Classificações da Despesa Orçamentária</vt:lpstr>
      <vt:lpstr>Função </vt:lpstr>
      <vt:lpstr>Subfunção </vt:lpstr>
      <vt:lpstr>Classificações da Despesa Orçamentária</vt:lpstr>
      <vt:lpstr>Subfunção</vt:lpstr>
      <vt:lpstr>Movimentação das Contas do FMS</vt:lpstr>
      <vt:lpstr>Apresentação do PowerPoint</vt:lpstr>
      <vt:lpstr>Apresentação do PowerPoint</vt:lpstr>
      <vt:lpstr>Apresentação do PowerPoint</vt:lpstr>
      <vt:lpstr>Apresentação do PowerPoint</vt:lpstr>
      <vt:lpstr>Apresentação do PowerPoint</vt:lpstr>
      <vt:lpstr>Apresentação do PowerPoint</vt:lpstr>
      <vt:lpstr>Análise de Situação de Saúde</vt:lpstr>
      <vt:lpstr>Análise de Situação de Saúde (ASIS)</vt:lpstr>
      <vt:lpstr>Apresentação do PowerPoint</vt:lpstr>
      <vt:lpstr>Como priorizar os problemas?</vt:lpstr>
      <vt:lpstr>Análise de Situação de Saúde (ASIS)</vt:lpstr>
      <vt:lpstr>Análise da Situação de Saúde Municipal</vt:lpstr>
      <vt:lpstr>Sistema de  Informação de Saúde (SIS)</vt:lpstr>
      <vt:lpstr>Principais Sistemas de Informação em Saúde</vt:lpstr>
      <vt:lpstr>Onde consultar? </vt:lpstr>
      <vt:lpstr>Dado X Informação</vt:lpstr>
      <vt:lpstr>Apresentação do PowerPoint</vt:lpstr>
      <vt:lpstr>Apresentação do PowerPoint</vt:lpstr>
      <vt:lpstr>Apresentação do PowerPoint</vt:lpstr>
      <vt:lpstr>Apresentação do PowerPoint</vt:lpstr>
      <vt:lpstr>Apresentação do PowerPoint</vt:lpstr>
      <vt:lpstr>Demografia – Tamanho da população </vt:lpstr>
      <vt:lpstr>População residente e participação relativa, por situação do domicílio – Brasil, 1950-2010</vt:lpstr>
      <vt:lpstr>Taxa de Crescimento</vt:lpstr>
      <vt:lpstr>Distribuição por Sexo e Idade</vt:lpstr>
      <vt:lpstr>Apresentação do PowerPoint</vt:lpstr>
      <vt:lpstr>Apresentação do PowerPoint</vt:lpstr>
      <vt:lpstr>Apresentação do PowerPoint</vt:lpstr>
      <vt:lpstr>Envelhecimento Populacional</vt:lpstr>
      <vt:lpstr>Apresentação do PowerPoint</vt:lpstr>
      <vt:lpstr>Apresentação do PowerPoint</vt:lpstr>
      <vt:lpstr>Índice de envelhecimento </vt:lpstr>
      <vt:lpstr>Natalidade</vt:lpstr>
      <vt:lpstr>Mortalidade</vt:lpstr>
      <vt:lpstr>Apresentação do PowerPoint</vt:lpstr>
      <vt:lpstr>Outros Indicadores de Mortalidade</vt:lpstr>
      <vt:lpstr>Indicadores Financeiros</vt:lpstr>
      <vt:lpstr>Disparidades Regionais</vt:lpstr>
      <vt:lpstr>Disparidades Regionais</vt:lpstr>
      <vt:lpstr>Modelo Sugestivo ASIS</vt:lpstr>
      <vt:lpstr>Apresentação do PowerPoint</vt:lpstr>
      <vt:lpstr>Plano Municipal de Saúde</vt:lpstr>
      <vt:lpstr>O que diz a norma?</vt:lpstr>
      <vt:lpstr>1º - Análise situacional, orientada, dentre outros, pelos seguintes temas contidos no Mapa da Saúde:</vt:lpstr>
      <vt:lpstr>2º - Definição das diretrizes, objetivos, metas e indicadores – DOMI</vt:lpstr>
      <vt:lpstr>Apresentação do PowerPoint</vt:lpstr>
      <vt:lpstr>Objetivos</vt:lpstr>
      <vt:lpstr>Formulação dos Objetivos</vt:lpstr>
      <vt:lpstr>Formulação dos Objetivos</vt:lpstr>
      <vt:lpstr>Formulação dos Objetivos</vt:lpstr>
      <vt:lpstr>Formulação dos Objetivos</vt:lpstr>
      <vt:lpstr>Metas </vt:lpstr>
      <vt:lpstr>Formulação das Metas </vt:lpstr>
      <vt:lpstr>Formulação das Metas </vt:lpstr>
      <vt:lpstr>Formulação das Metas </vt:lpstr>
      <vt:lpstr>Indicadores</vt:lpstr>
      <vt:lpstr>DOMI</vt:lpstr>
      <vt:lpstr>Modelo</vt:lpstr>
      <vt:lpstr>Programação Anual de Saúde – PAS</vt:lpstr>
      <vt:lpstr>Programação Anual de Saúde – PAS</vt:lpstr>
      <vt:lpstr>Programação Anual de Saúde – PAS</vt:lpstr>
      <vt:lpstr>Modelo</vt:lpstr>
      <vt:lpstr>Relatório Detalhado do Quadrimestre Anterior – RDQA</vt:lpstr>
      <vt:lpstr>Relatório Detalhado do Quadrimestre Anterior – RDQA</vt:lpstr>
      <vt:lpstr>Relatório Anual de Gestão – RAG </vt:lpstr>
      <vt:lpstr>Relatório Anual de Gestão – RAG </vt:lpstr>
      <vt:lpstr>Sistema DigiSUS Gestor Módulo Planejamento – DGMP</vt:lpstr>
      <vt:lpstr>Sistema DigiSUS Gestor Módulo Planejamento – DGMP</vt:lpstr>
      <vt:lpstr>Consultas</vt:lpstr>
      <vt:lpstr>Contato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Deriane Gouveia de Oliveira</dc:creator>
  <cp:lastModifiedBy>Laboratório Municipal de Novo São Joaquim MT</cp:lastModifiedBy>
  <cp:revision>5</cp:revision>
  <dcterms:created xsi:type="dcterms:W3CDTF">2024-01-25T20:13:00Z</dcterms:created>
  <dcterms:modified xsi:type="dcterms:W3CDTF">2025-03-18T20:44:10Z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